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2" r:id="rId1"/>
  </p:sldMasterIdLst>
  <p:notesMasterIdLst>
    <p:notesMasterId r:id="rId54"/>
  </p:notesMasterIdLst>
  <p:handoutMasterIdLst>
    <p:handoutMasterId r:id="rId55"/>
  </p:handoutMasterIdLst>
  <p:sldIdLst>
    <p:sldId id="761" r:id="rId2"/>
    <p:sldId id="764" r:id="rId3"/>
    <p:sldId id="620" r:id="rId4"/>
    <p:sldId id="576" r:id="rId5"/>
    <p:sldId id="750" r:id="rId6"/>
    <p:sldId id="659" r:id="rId7"/>
    <p:sldId id="566" r:id="rId8"/>
    <p:sldId id="758" r:id="rId9"/>
    <p:sldId id="759" r:id="rId10"/>
    <p:sldId id="760" r:id="rId11"/>
    <p:sldId id="495" r:id="rId12"/>
    <p:sldId id="561" r:id="rId13"/>
    <p:sldId id="555" r:id="rId14"/>
    <p:sldId id="556" r:id="rId15"/>
    <p:sldId id="608" r:id="rId16"/>
    <p:sldId id="563" r:id="rId17"/>
    <p:sldId id="564" r:id="rId18"/>
    <p:sldId id="656" r:id="rId19"/>
    <p:sldId id="685" r:id="rId20"/>
    <p:sldId id="679" r:id="rId21"/>
    <p:sldId id="680" r:id="rId22"/>
    <p:sldId id="634" r:id="rId23"/>
    <p:sldId id="616" r:id="rId24"/>
    <p:sldId id="669" r:id="rId25"/>
    <p:sldId id="670" r:id="rId26"/>
    <p:sldId id="671" r:id="rId27"/>
    <p:sldId id="672" r:id="rId28"/>
    <p:sldId id="673" r:id="rId29"/>
    <p:sldId id="676" r:id="rId30"/>
    <p:sldId id="677" r:id="rId31"/>
    <p:sldId id="678" r:id="rId32"/>
    <p:sldId id="675" r:id="rId33"/>
    <p:sldId id="762" r:id="rId34"/>
    <p:sldId id="661" r:id="rId35"/>
    <p:sldId id="506" r:id="rId36"/>
    <p:sldId id="763" r:id="rId37"/>
    <p:sldId id="648" r:id="rId38"/>
    <p:sldId id="751" r:id="rId39"/>
    <p:sldId id="543" r:id="rId40"/>
    <p:sldId id="662" r:id="rId41"/>
    <p:sldId id="513" r:id="rId42"/>
    <p:sldId id="658" r:id="rId43"/>
    <p:sldId id="619" r:id="rId44"/>
    <p:sldId id="663" r:id="rId45"/>
    <p:sldId id="664" r:id="rId46"/>
    <p:sldId id="665" r:id="rId47"/>
    <p:sldId id="666" r:id="rId48"/>
    <p:sldId id="667" r:id="rId49"/>
    <p:sldId id="668" r:id="rId50"/>
    <p:sldId id="681" r:id="rId51"/>
    <p:sldId id="644" r:id="rId52"/>
    <p:sldId id="757" r:id="rId53"/>
  </p:sldIdLst>
  <p:sldSz cx="12192000" cy="685800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pos="7015" userDrawn="1">
          <p15:clr>
            <a:srgbClr val="A4A3A4"/>
          </p15:clr>
        </p15:guide>
        <p15:guide id="19" orient="horz" pos="2931" userDrawn="1">
          <p15:clr>
            <a:srgbClr val="A4A3A4"/>
          </p15:clr>
        </p15:guide>
        <p15:guide id="20" orient="horz" pos="4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FFF5"/>
    <a:srgbClr val="FAB506"/>
    <a:srgbClr val="FFC000"/>
    <a:srgbClr val="D9640B"/>
    <a:srgbClr val="EA8D0A"/>
    <a:srgbClr val="D75F0B"/>
    <a:srgbClr val="FF6100"/>
    <a:srgbClr val="8C0D09"/>
    <a:srgbClr val="7013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87633" autoAdjust="0"/>
  </p:normalViewPr>
  <p:slideViewPr>
    <p:cSldViewPr showGuides="1">
      <p:cViewPr varScale="1">
        <p:scale>
          <a:sx n="70" d="100"/>
          <a:sy n="70" d="100"/>
        </p:scale>
        <p:origin x="124" y="56"/>
      </p:cViewPr>
      <p:guideLst>
        <p:guide pos="7015"/>
        <p:guide orient="horz" pos="2931"/>
        <p:guide orient="horz" pos="436"/>
      </p:guideLst>
    </p:cSldViewPr>
  </p:slideViewPr>
  <p:notesTextViewPr>
    <p:cViewPr>
      <p:scale>
        <a:sx n="75" d="100"/>
        <a:sy n="75" d="100"/>
      </p:scale>
      <p:origin x="0" y="0"/>
    </p:cViewPr>
  </p:notesTextViewPr>
  <p:sorterViewPr>
    <p:cViewPr varScale="1">
      <p:scale>
        <a:sx n="1" d="1"/>
        <a:sy n="1" d="1"/>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3697" y="1"/>
            <a:ext cx="4302231" cy="341064"/>
          </a:xfrm>
          <a:prstGeom prst="rect">
            <a:avLst/>
          </a:prstGeom>
        </p:spPr>
        <p:txBody>
          <a:bodyPr vert="horz" lIns="91440" tIns="45720" rIns="91440" bIns="45720" rtlCol="0"/>
          <a:lstStyle>
            <a:lvl1pPr algn="r">
              <a:defRPr sz="1200"/>
            </a:lvl1pPr>
          </a:lstStyle>
          <a:p>
            <a:fld id="{A95643B9-429D-4F2B-BD5B-CB0FB1AC3223}" type="datetimeFigureOut">
              <a:rPr lang="zh-CN" altLang="en-US" smtClean="0"/>
              <a:t>2018/11/27</a:t>
            </a:fld>
            <a:endParaRPr lang="zh-CN" altLang="en-US"/>
          </a:p>
        </p:txBody>
      </p:sp>
      <p:sp>
        <p:nvSpPr>
          <p:cNvPr id="4" name="页脚占位符 3"/>
          <p:cNvSpPr>
            <a:spLocks noGrp="1"/>
          </p:cNvSpPr>
          <p:nvPr>
            <p:ph type="ftr" sz="quarter" idx="2"/>
          </p:nvPr>
        </p:nvSpPr>
        <p:spPr>
          <a:xfrm>
            <a:off x="0"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3697" y="6456612"/>
            <a:ext cx="4302231" cy="341063"/>
          </a:xfrm>
          <a:prstGeom prst="rect">
            <a:avLst/>
          </a:prstGeom>
        </p:spPr>
        <p:txBody>
          <a:bodyPr vert="horz" lIns="91440" tIns="45720" rIns="91440" bIns="45720" rtlCol="0" anchor="b"/>
          <a:lstStyle>
            <a:lvl1pPr algn="r">
              <a:defRPr sz="1200"/>
            </a:lvl1pPr>
          </a:lstStyle>
          <a:p>
            <a:fld id="{59B87101-92A8-4387-88DD-4C941C6BE4E9}" type="slidenum">
              <a:rPr lang="zh-CN" altLang="en-US" smtClean="0"/>
              <a:t>‹#›</a:t>
            </a:fld>
            <a:endParaRPr lang="zh-CN" altLang="en-US"/>
          </a:p>
        </p:txBody>
      </p:sp>
    </p:spTree>
    <p:extLst>
      <p:ext uri="{BB962C8B-B14F-4D97-AF65-F5344CB8AC3E}">
        <p14:creationId xmlns:p14="http://schemas.microsoft.com/office/powerpoint/2010/main" val="3501622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FD9F2EB8-6B81-4AD1-9135-9883A068095C}" type="datetimeFigureOut">
              <a:rPr lang="zh-CN" altLang="en-US" smtClean="0"/>
              <a:pPr/>
              <a:t>2018/11/27</a:t>
            </a:fld>
            <a:endParaRPr lang="zh-CN" altLang="en-US"/>
          </a:p>
        </p:txBody>
      </p:sp>
      <p:sp>
        <p:nvSpPr>
          <p:cNvPr id="4" name="幻灯片图像占位符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3CE31BBA-89D7-414A-B7CE-BE3E45AAF137}" type="slidenum">
              <a:rPr lang="zh-CN" altLang="en-US" smtClean="0"/>
              <a:pPr/>
              <a:t>‹#›</a:t>
            </a:fld>
            <a:endParaRPr lang="zh-CN" altLang="en-US"/>
          </a:p>
        </p:txBody>
      </p:sp>
    </p:spTree>
    <p:extLst>
      <p:ext uri="{BB962C8B-B14F-4D97-AF65-F5344CB8AC3E}">
        <p14:creationId xmlns:p14="http://schemas.microsoft.com/office/powerpoint/2010/main" val="426015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112694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28</a:t>
            </a:fld>
            <a:endParaRPr lang="zh-CN" altLang="en-US"/>
          </a:p>
        </p:txBody>
      </p:sp>
    </p:spTree>
    <p:extLst>
      <p:ext uri="{BB962C8B-B14F-4D97-AF65-F5344CB8AC3E}">
        <p14:creationId xmlns:p14="http://schemas.microsoft.com/office/powerpoint/2010/main" val="320197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29</a:t>
            </a:fld>
            <a:endParaRPr lang="zh-CN" altLang="en-US"/>
          </a:p>
        </p:txBody>
      </p:sp>
    </p:spTree>
    <p:extLst>
      <p:ext uri="{BB962C8B-B14F-4D97-AF65-F5344CB8AC3E}">
        <p14:creationId xmlns:p14="http://schemas.microsoft.com/office/powerpoint/2010/main" val="383125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30</a:t>
            </a:fld>
            <a:endParaRPr lang="zh-CN" altLang="en-US"/>
          </a:p>
        </p:txBody>
      </p:sp>
    </p:spTree>
    <p:extLst>
      <p:ext uri="{BB962C8B-B14F-4D97-AF65-F5344CB8AC3E}">
        <p14:creationId xmlns:p14="http://schemas.microsoft.com/office/powerpoint/2010/main" val="2221301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31</a:t>
            </a:fld>
            <a:endParaRPr lang="zh-CN" altLang="en-US"/>
          </a:p>
        </p:txBody>
      </p:sp>
    </p:spTree>
    <p:extLst>
      <p:ext uri="{BB962C8B-B14F-4D97-AF65-F5344CB8AC3E}">
        <p14:creationId xmlns:p14="http://schemas.microsoft.com/office/powerpoint/2010/main" val="361939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32</a:t>
            </a:fld>
            <a:endParaRPr lang="zh-CN" altLang="en-US"/>
          </a:p>
        </p:txBody>
      </p:sp>
    </p:spTree>
    <p:extLst>
      <p:ext uri="{BB962C8B-B14F-4D97-AF65-F5344CB8AC3E}">
        <p14:creationId xmlns:p14="http://schemas.microsoft.com/office/powerpoint/2010/main" val="400258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36</a:t>
            </a:fld>
            <a:endParaRPr lang="zh-CN" altLang="en-US"/>
          </a:p>
        </p:txBody>
      </p:sp>
    </p:spTree>
    <p:extLst>
      <p:ext uri="{BB962C8B-B14F-4D97-AF65-F5344CB8AC3E}">
        <p14:creationId xmlns:p14="http://schemas.microsoft.com/office/powerpoint/2010/main" val="3797011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37</a:t>
            </a:fld>
            <a:endParaRPr lang="zh-CN" altLang="en-US"/>
          </a:p>
        </p:txBody>
      </p:sp>
    </p:spTree>
    <p:extLst>
      <p:ext uri="{BB962C8B-B14F-4D97-AF65-F5344CB8AC3E}">
        <p14:creationId xmlns:p14="http://schemas.microsoft.com/office/powerpoint/2010/main" val="3402281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38</a:t>
            </a:fld>
            <a:endParaRPr lang="zh-CN" altLang="en-US"/>
          </a:p>
        </p:txBody>
      </p:sp>
    </p:spTree>
    <p:extLst>
      <p:ext uri="{BB962C8B-B14F-4D97-AF65-F5344CB8AC3E}">
        <p14:creationId xmlns:p14="http://schemas.microsoft.com/office/powerpoint/2010/main" val="2874977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41</a:t>
            </a:fld>
            <a:endParaRPr lang="zh-CN" altLang="en-US"/>
          </a:p>
        </p:txBody>
      </p:sp>
    </p:spTree>
    <p:extLst>
      <p:ext uri="{BB962C8B-B14F-4D97-AF65-F5344CB8AC3E}">
        <p14:creationId xmlns:p14="http://schemas.microsoft.com/office/powerpoint/2010/main" val="175515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3833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525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9</a:t>
            </a:fld>
            <a:endParaRPr lang="zh-CN" altLang="en-US"/>
          </a:p>
        </p:txBody>
      </p:sp>
    </p:spTree>
    <p:extLst>
      <p:ext uri="{BB962C8B-B14F-4D97-AF65-F5344CB8AC3E}">
        <p14:creationId xmlns:p14="http://schemas.microsoft.com/office/powerpoint/2010/main" val="2593407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23</a:t>
            </a:fld>
            <a:endParaRPr lang="zh-CN" altLang="en-US"/>
          </a:p>
        </p:txBody>
      </p:sp>
    </p:spTree>
    <p:extLst>
      <p:ext uri="{BB962C8B-B14F-4D97-AF65-F5344CB8AC3E}">
        <p14:creationId xmlns:p14="http://schemas.microsoft.com/office/powerpoint/2010/main" val="107743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24</a:t>
            </a:fld>
            <a:endParaRPr lang="zh-CN" altLang="en-US"/>
          </a:p>
        </p:txBody>
      </p:sp>
    </p:spTree>
    <p:extLst>
      <p:ext uri="{BB962C8B-B14F-4D97-AF65-F5344CB8AC3E}">
        <p14:creationId xmlns:p14="http://schemas.microsoft.com/office/powerpoint/2010/main" val="257021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25</a:t>
            </a:fld>
            <a:endParaRPr lang="zh-CN" altLang="en-US"/>
          </a:p>
        </p:txBody>
      </p:sp>
    </p:spTree>
    <p:extLst>
      <p:ext uri="{BB962C8B-B14F-4D97-AF65-F5344CB8AC3E}">
        <p14:creationId xmlns:p14="http://schemas.microsoft.com/office/powerpoint/2010/main" val="161047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26</a:t>
            </a:fld>
            <a:endParaRPr lang="zh-CN" altLang="en-US"/>
          </a:p>
        </p:txBody>
      </p:sp>
    </p:spTree>
    <p:extLst>
      <p:ext uri="{BB962C8B-B14F-4D97-AF65-F5344CB8AC3E}">
        <p14:creationId xmlns:p14="http://schemas.microsoft.com/office/powerpoint/2010/main" val="125430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E31BBA-89D7-414A-B7CE-BE3E45AAF137}" type="slidenum">
              <a:rPr lang="zh-CN" altLang="en-US" smtClean="0"/>
              <a:pPr/>
              <a:t>27</a:t>
            </a:fld>
            <a:endParaRPr lang="zh-CN" altLang="en-US"/>
          </a:p>
        </p:txBody>
      </p:sp>
    </p:spTree>
    <p:extLst>
      <p:ext uri="{BB962C8B-B14F-4D97-AF65-F5344CB8AC3E}">
        <p14:creationId xmlns:p14="http://schemas.microsoft.com/office/powerpoint/2010/main" val="246509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39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页">
    <p:bg>
      <p:bgPr>
        <a:solidFill>
          <a:srgbClr val="FFFFF5"/>
        </a:solidFill>
        <a:effectLst/>
      </p:bgPr>
    </p:bg>
    <p:spTree>
      <p:nvGrpSpPr>
        <p:cNvPr id="1" name=""/>
        <p:cNvGrpSpPr/>
        <p:nvPr/>
      </p:nvGrpSpPr>
      <p:grpSpPr>
        <a:xfrm>
          <a:off x="0" y="0"/>
          <a:ext cx="0" cy="0"/>
          <a:chOff x="0" y="0"/>
          <a:chExt cx="0" cy="0"/>
        </a:xfrm>
      </p:grpSpPr>
      <p:pic>
        <p:nvPicPr>
          <p:cNvPr id="8" name="图片 6">
            <a:extLst>
              <a:ext uri="{FF2B5EF4-FFF2-40B4-BE49-F238E27FC236}">
                <a16:creationId xmlns="" xmlns:a16="http://schemas.microsoft.com/office/drawing/2014/main" id="{116C91D3-4756-47F3-9370-C9D3516063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368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页">
    <p:bg>
      <p:bgPr>
        <a:solidFill>
          <a:srgbClr val="FFFF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5F01F44-228E-4029-AEBB-DB9A873B37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93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pic>
        <p:nvPicPr>
          <p:cNvPr id="9" name="图片 36">
            <a:extLst>
              <a:ext uri="{FF2B5EF4-FFF2-40B4-BE49-F238E27FC236}">
                <a16:creationId xmlns="" xmlns:a16="http://schemas.microsoft.com/office/drawing/2014/main" id="{A26DF16D-67FA-45CA-BCC2-970FABACAA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a:extLst>
              <a:ext uri="{FF2B5EF4-FFF2-40B4-BE49-F238E27FC236}">
                <a16:creationId xmlns="" xmlns:a16="http://schemas.microsoft.com/office/drawing/2014/main" id="{C07E110B-A8CF-4887-B383-ADE6D5509A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893718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一">
    <p:bg>
      <p:bgPr>
        <a:solidFill>
          <a:srgbClr val="FFFFF5"/>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 xmlns:a16="http://schemas.microsoft.com/office/drawing/2014/main" id="{F42F0026-F767-4F6D-822D-3CC1995B8C19}"/>
              </a:ext>
            </a:extLst>
          </p:cNvPr>
          <p:cNvSpPr txBox="1">
            <a:spLocks noChangeArrowheads="1"/>
          </p:cNvSpPr>
          <p:nvPr userDrawn="1"/>
        </p:nvSpPr>
        <p:spPr bwMode="auto">
          <a:xfrm>
            <a:off x="263352" y="104386"/>
            <a:ext cx="4891972" cy="30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一、建设社会主义现代化强国是我们党确立的伟大目标</a:t>
            </a:r>
          </a:p>
        </p:txBody>
      </p:sp>
      <p:cxnSp>
        <p:nvCxnSpPr>
          <p:cNvPr id="7" name="直接箭头连接符 79">
            <a:extLst>
              <a:ext uri="{FF2B5EF4-FFF2-40B4-BE49-F238E27FC236}">
                <a16:creationId xmlns="" xmlns:a16="http://schemas.microsoft.com/office/drawing/2014/main" id="{5D54312F-C8BB-4C6C-94B1-A55EDA53BA06}"/>
              </a:ext>
            </a:extLst>
          </p:cNvPr>
          <p:cNvCxnSpPr>
            <a:cxnSpLocks/>
            <a:stCxn id="6" idx="3"/>
          </p:cNvCxnSpPr>
          <p:nvPr userDrawn="1"/>
        </p:nvCxnSpPr>
        <p:spPr bwMode="auto">
          <a:xfrm>
            <a:off x="5155324" y="258274"/>
            <a:ext cx="6701316"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 xmlns:a16="http://schemas.microsoft.com/office/drawing/2014/main" id="{A2A5A75E-ACBD-4013-A1DE-6043BC7165F2}"/>
              </a:ext>
            </a:extLst>
          </p:cNvPr>
          <p:cNvSpPr txBox="1">
            <a:spLocks noChangeArrowheads="1"/>
          </p:cNvSpPr>
          <p:nvPr userDrawn="1"/>
        </p:nvSpPr>
        <p:spPr bwMode="auto">
          <a:xfrm>
            <a:off x="7658199" y="6444476"/>
            <a:ext cx="33238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5" name="矩形 4">
            <a:extLst>
              <a:ext uri="{FF2B5EF4-FFF2-40B4-BE49-F238E27FC236}">
                <a16:creationId xmlns="" xmlns:a16="http://schemas.microsoft.com/office/drawing/2014/main" id="{18985208-A295-4A16-8D19-B30E24516EC8}"/>
              </a:ext>
            </a:extLst>
          </p:cNvPr>
          <p:cNvSpPr>
            <a:spLocks noChangeArrowheads="1"/>
          </p:cNvSpPr>
          <p:nvPr userDrawn="1"/>
        </p:nvSpPr>
        <p:spPr bwMode="auto">
          <a:xfrm>
            <a:off x="11050281" y="6422612"/>
            <a:ext cx="8946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第十二讲</a:t>
            </a:r>
            <a:endParaRPr lang="zh-CN" altLang="en-US" sz="1400" dirty="0">
              <a:solidFill>
                <a:srgbClr val="C00000"/>
              </a:solidFill>
            </a:endParaRPr>
          </a:p>
        </p:txBody>
      </p:sp>
      <p:cxnSp>
        <p:nvCxnSpPr>
          <p:cNvPr id="8" name="直接连接符 7">
            <a:extLst>
              <a:ext uri="{FF2B5EF4-FFF2-40B4-BE49-F238E27FC236}">
                <a16:creationId xmlns="" xmlns:a16="http://schemas.microsoft.com/office/drawing/2014/main" id="{317B6DC7-25AD-4E52-9C71-889EC5EEB8B3}"/>
              </a:ext>
            </a:extLst>
          </p:cNvPr>
          <p:cNvCxnSpPr>
            <a:cxnSpLocks/>
            <a:endCxn id="4" idx="1"/>
          </p:cNvCxnSpPr>
          <p:nvPr userDrawn="1"/>
        </p:nvCxnSpPr>
        <p:spPr>
          <a:xfrm>
            <a:off x="351986" y="6582976"/>
            <a:ext cx="727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20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二">
    <p:bg>
      <p:bgPr>
        <a:solidFill>
          <a:srgbClr val="FFFFF5"/>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 xmlns:a16="http://schemas.microsoft.com/office/drawing/2014/main" id="{F42F0026-F767-4F6D-822D-3CC1995B8C19}"/>
              </a:ext>
            </a:extLst>
          </p:cNvPr>
          <p:cNvSpPr txBox="1">
            <a:spLocks noChangeArrowheads="1"/>
          </p:cNvSpPr>
          <p:nvPr userDrawn="1"/>
        </p:nvSpPr>
        <p:spPr bwMode="auto">
          <a:xfrm>
            <a:off x="263352" y="104386"/>
            <a:ext cx="3902248" cy="30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二、分两步走全面建成社会主义现代化强国</a:t>
            </a:r>
          </a:p>
        </p:txBody>
      </p:sp>
      <p:cxnSp>
        <p:nvCxnSpPr>
          <p:cNvPr id="4" name="直接箭头连接符 79">
            <a:extLst>
              <a:ext uri="{FF2B5EF4-FFF2-40B4-BE49-F238E27FC236}">
                <a16:creationId xmlns="" xmlns:a16="http://schemas.microsoft.com/office/drawing/2014/main" id="{ACEF21EF-C1C3-4D09-B247-41A4AD072A04}"/>
              </a:ext>
            </a:extLst>
          </p:cNvPr>
          <p:cNvCxnSpPr>
            <a:cxnSpLocks/>
            <a:stCxn id="6" idx="3"/>
          </p:cNvCxnSpPr>
          <p:nvPr userDrawn="1"/>
        </p:nvCxnSpPr>
        <p:spPr bwMode="auto">
          <a:xfrm>
            <a:off x="4165600" y="258274"/>
            <a:ext cx="7679635"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 xmlns:a16="http://schemas.microsoft.com/office/drawing/2014/main" id="{AB7EAE0B-20D1-4D7D-804E-75A548693DD2}"/>
              </a:ext>
            </a:extLst>
          </p:cNvPr>
          <p:cNvSpPr txBox="1">
            <a:spLocks noChangeArrowheads="1"/>
          </p:cNvSpPr>
          <p:nvPr userDrawn="1"/>
        </p:nvSpPr>
        <p:spPr bwMode="auto">
          <a:xfrm>
            <a:off x="7658199" y="6444476"/>
            <a:ext cx="33238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矩形 7">
            <a:extLst>
              <a:ext uri="{FF2B5EF4-FFF2-40B4-BE49-F238E27FC236}">
                <a16:creationId xmlns="" xmlns:a16="http://schemas.microsoft.com/office/drawing/2014/main" id="{BB66DB9D-1850-4B67-BF9A-7680CAD82459}"/>
              </a:ext>
            </a:extLst>
          </p:cNvPr>
          <p:cNvSpPr>
            <a:spLocks noChangeArrowheads="1"/>
          </p:cNvSpPr>
          <p:nvPr userDrawn="1"/>
        </p:nvSpPr>
        <p:spPr bwMode="auto">
          <a:xfrm>
            <a:off x="11050281" y="6422612"/>
            <a:ext cx="8946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第十二讲</a:t>
            </a:r>
            <a:endParaRPr lang="zh-CN" altLang="en-US" sz="1400" dirty="0">
              <a:solidFill>
                <a:srgbClr val="C00000"/>
              </a:solidFill>
            </a:endParaRPr>
          </a:p>
        </p:txBody>
      </p:sp>
      <p:cxnSp>
        <p:nvCxnSpPr>
          <p:cNvPr id="10" name="直接连接符 9">
            <a:extLst>
              <a:ext uri="{FF2B5EF4-FFF2-40B4-BE49-F238E27FC236}">
                <a16:creationId xmlns="" xmlns:a16="http://schemas.microsoft.com/office/drawing/2014/main" id="{30E99702-D13B-4CF9-9232-F55766C2EB2C}"/>
              </a:ext>
            </a:extLst>
          </p:cNvPr>
          <p:cNvCxnSpPr>
            <a:cxnSpLocks/>
          </p:cNvCxnSpPr>
          <p:nvPr userDrawn="1"/>
        </p:nvCxnSpPr>
        <p:spPr>
          <a:xfrm>
            <a:off x="351986" y="6582976"/>
            <a:ext cx="7272000"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62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三">
    <p:bg>
      <p:bgPr>
        <a:solidFill>
          <a:srgbClr val="FFFFF5"/>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 xmlns:a16="http://schemas.microsoft.com/office/drawing/2014/main" id="{F42F0026-F767-4F6D-822D-3CC1995B8C19}"/>
              </a:ext>
            </a:extLst>
          </p:cNvPr>
          <p:cNvSpPr txBox="1">
            <a:spLocks noChangeArrowheads="1"/>
          </p:cNvSpPr>
          <p:nvPr userDrawn="1"/>
        </p:nvSpPr>
        <p:spPr bwMode="auto">
          <a:xfrm>
            <a:off x="263352" y="104386"/>
            <a:ext cx="4054648" cy="30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rPr>
              <a:t>三、准确把握新时代两步走战略安排内涵要求</a:t>
            </a:r>
          </a:p>
        </p:txBody>
      </p:sp>
      <p:cxnSp>
        <p:nvCxnSpPr>
          <p:cNvPr id="4" name="直接箭头连接符 79">
            <a:extLst>
              <a:ext uri="{FF2B5EF4-FFF2-40B4-BE49-F238E27FC236}">
                <a16:creationId xmlns="" xmlns:a16="http://schemas.microsoft.com/office/drawing/2014/main" id="{BA5CDD77-42E5-4A3E-A515-D21ABFF6F796}"/>
              </a:ext>
            </a:extLst>
          </p:cNvPr>
          <p:cNvCxnSpPr>
            <a:cxnSpLocks/>
          </p:cNvCxnSpPr>
          <p:nvPr userDrawn="1"/>
        </p:nvCxnSpPr>
        <p:spPr bwMode="auto">
          <a:xfrm>
            <a:off x="4367808" y="258274"/>
            <a:ext cx="7471996"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 xmlns:a16="http://schemas.microsoft.com/office/drawing/2014/main" id="{ED3BFF63-A8CE-4172-ACF4-491B63580A94}"/>
              </a:ext>
            </a:extLst>
          </p:cNvPr>
          <p:cNvSpPr txBox="1">
            <a:spLocks noChangeArrowheads="1"/>
          </p:cNvSpPr>
          <p:nvPr userDrawn="1"/>
        </p:nvSpPr>
        <p:spPr bwMode="auto">
          <a:xfrm>
            <a:off x="7658199" y="6444476"/>
            <a:ext cx="33238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矩形 7">
            <a:extLst>
              <a:ext uri="{FF2B5EF4-FFF2-40B4-BE49-F238E27FC236}">
                <a16:creationId xmlns="" xmlns:a16="http://schemas.microsoft.com/office/drawing/2014/main" id="{D896B217-E401-43C4-996B-309EA631D462}"/>
              </a:ext>
            </a:extLst>
          </p:cNvPr>
          <p:cNvSpPr>
            <a:spLocks noChangeArrowheads="1"/>
          </p:cNvSpPr>
          <p:nvPr userDrawn="1"/>
        </p:nvSpPr>
        <p:spPr bwMode="auto">
          <a:xfrm>
            <a:off x="11050281" y="6422612"/>
            <a:ext cx="8946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第十二讲</a:t>
            </a:r>
            <a:endParaRPr lang="zh-CN" altLang="en-US" sz="1400" dirty="0">
              <a:solidFill>
                <a:srgbClr val="C00000"/>
              </a:solidFill>
            </a:endParaRPr>
          </a:p>
        </p:txBody>
      </p:sp>
      <p:cxnSp>
        <p:nvCxnSpPr>
          <p:cNvPr id="10" name="直接连接符 9">
            <a:extLst>
              <a:ext uri="{FF2B5EF4-FFF2-40B4-BE49-F238E27FC236}">
                <a16:creationId xmlns="" xmlns:a16="http://schemas.microsoft.com/office/drawing/2014/main" id="{9A1A2DC7-96B6-4F4A-B489-E89FC7224043}"/>
              </a:ext>
            </a:extLst>
          </p:cNvPr>
          <p:cNvCxnSpPr>
            <a:cxnSpLocks/>
          </p:cNvCxnSpPr>
          <p:nvPr userDrawn="1"/>
        </p:nvCxnSpPr>
        <p:spPr>
          <a:xfrm>
            <a:off x="351986" y="6582976"/>
            <a:ext cx="7272000"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70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四">
    <p:bg>
      <p:bgPr>
        <a:solidFill>
          <a:srgbClr val="FFFFF5"/>
        </a:solidFill>
        <a:effectLst/>
      </p:bgPr>
    </p:bg>
    <p:spTree>
      <p:nvGrpSpPr>
        <p:cNvPr id="1" name=""/>
        <p:cNvGrpSpPr/>
        <p:nvPr/>
      </p:nvGrpSpPr>
      <p:grpSpPr>
        <a:xfrm>
          <a:off x="0" y="0"/>
          <a:ext cx="0" cy="0"/>
          <a:chOff x="0" y="0"/>
          <a:chExt cx="0" cy="0"/>
        </a:xfrm>
      </p:grpSpPr>
      <p:sp>
        <p:nvSpPr>
          <p:cNvPr id="6" name="TextBox 2">
            <a:extLst>
              <a:ext uri="{FF2B5EF4-FFF2-40B4-BE49-F238E27FC236}">
                <a16:creationId xmlns="" xmlns:a16="http://schemas.microsoft.com/office/drawing/2014/main" id="{F42F0026-F767-4F6D-822D-3CC1995B8C19}"/>
              </a:ext>
            </a:extLst>
          </p:cNvPr>
          <p:cNvSpPr txBox="1">
            <a:spLocks noChangeArrowheads="1"/>
          </p:cNvSpPr>
          <p:nvPr userDrawn="1"/>
        </p:nvSpPr>
        <p:spPr bwMode="auto">
          <a:xfrm>
            <a:off x="263352" y="104386"/>
            <a:ext cx="3279948" cy="30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9" rIns="91436" bIns="45719" anchor="ctr">
            <a:spAutoFit/>
          </a:bodyPr>
          <a:lstStyle>
            <a:defPPr>
              <a:defRPr lang="zh-CN"/>
            </a:defPPr>
            <a:lvl1pPr indent="0" defTabSz="1828800">
              <a:defRPr sz="1400" b="1" kern="0" spc="120">
                <a:latin typeface="微软雅黑" panose="020B0503020204020204" pitchFamily="34" charset="-122"/>
                <a:ea typeface="微软雅黑" panose="020B0503020204020204" pitchFamily="34" charset="-122"/>
              </a:defRPr>
            </a:lvl1pPr>
            <a:lvl2pPr defTabSz="1828800">
              <a:defRPr>
                <a:solidFill>
                  <a:srgbClr val="000000"/>
                </a:solidFill>
                <a:latin typeface="Helvetica" panose="020B0604020202020204" pitchFamily="34" charset="0"/>
                <a:ea typeface="宋体" panose="02010600030101010101" pitchFamily="2" charset="-122"/>
              </a:defRPr>
            </a:lvl2pPr>
            <a:lvl3pPr defTabSz="1828800">
              <a:defRPr>
                <a:solidFill>
                  <a:srgbClr val="000000"/>
                </a:solidFill>
                <a:latin typeface="Helvetica" panose="020B0604020202020204" pitchFamily="34" charset="0"/>
                <a:ea typeface="宋体" panose="02010600030101010101" pitchFamily="2" charset="-122"/>
              </a:defRPr>
            </a:lvl3pPr>
            <a:lvl4pPr defTabSz="1828800">
              <a:defRPr>
                <a:solidFill>
                  <a:srgbClr val="000000"/>
                </a:solidFill>
                <a:latin typeface="Helvetica" panose="020B0604020202020204" pitchFamily="34" charset="0"/>
                <a:ea typeface="宋体" panose="02010600030101010101" pitchFamily="2" charset="-122"/>
              </a:defRPr>
            </a:lvl4pPr>
            <a:lvl5pPr defTabSz="1828800">
              <a:defRPr>
                <a:solidFill>
                  <a:srgbClr val="000000"/>
                </a:solidFill>
                <a:latin typeface="Helvetica" panose="020B0604020202020204" pitchFamily="34" charset="0"/>
                <a:ea typeface="宋体" panose="02010600030101010101" pitchFamily="2" charset="-122"/>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9pPr>
          </a:lstStyle>
          <a:p>
            <a:pPr lvl="0"/>
            <a:r>
              <a:rPr lang="zh-CN" altLang="en-US" dirty="0">
                <a:solidFill>
                  <a:schemeClr val="tx1">
                    <a:lumMod val="85000"/>
                    <a:lumOff val="15000"/>
                  </a:schemeClr>
                </a:solidFill>
              </a:rPr>
              <a:t>四、紧紧抓住大有可为的历史机遇期</a:t>
            </a:r>
          </a:p>
        </p:txBody>
      </p:sp>
      <p:cxnSp>
        <p:nvCxnSpPr>
          <p:cNvPr id="4" name="直接箭头连接符 79">
            <a:extLst>
              <a:ext uri="{FF2B5EF4-FFF2-40B4-BE49-F238E27FC236}">
                <a16:creationId xmlns="" xmlns:a16="http://schemas.microsoft.com/office/drawing/2014/main" id="{0AF3A2AE-F4DC-4961-8C2F-BF1F3D23258F}"/>
              </a:ext>
            </a:extLst>
          </p:cNvPr>
          <p:cNvCxnSpPr>
            <a:cxnSpLocks/>
          </p:cNvCxnSpPr>
          <p:nvPr userDrawn="1"/>
        </p:nvCxnSpPr>
        <p:spPr bwMode="auto">
          <a:xfrm>
            <a:off x="3575720" y="258274"/>
            <a:ext cx="8280248"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 xmlns:a16="http://schemas.microsoft.com/office/drawing/2014/main" id="{F6E0ECCC-6C62-429A-AEE2-5AB3D3D30078}"/>
              </a:ext>
            </a:extLst>
          </p:cNvPr>
          <p:cNvSpPr txBox="1">
            <a:spLocks noChangeArrowheads="1"/>
          </p:cNvSpPr>
          <p:nvPr userDrawn="1"/>
        </p:nvSpPr>
        <p:spPr bwMode="auto">
          <a:xfrm>
            <a:off x="7658199" y="6444476"/>
            <a:ext cx="33238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8" name="矩形 7">
            <a:extLst>
              <a:ext uri="{FF2B5EF4-FFF2-40B4-BE49-F238E27FC236}">
                <a16:creationId xmlns="" xmlns:a16="http://schemas.microsoft.com/office/drawing/2014/main" id="{64AC4CFC-76CB-4828-A585-A9DEEE144F0E}"/>
              </a:ext>
            </a:extLst>
          </p:cNvPr>
          <p:cNvSpPr>
            <a:spLocks noChangeArrowheads="1"/>
          </p:cNvSpPr>
          <p:nvPr userDrawn="1"/>
        </p:nvSpPr>
        <p:spPr bwMode="auto">
          <a:xfrm>
            <a:off x="11050281" y="6422612"/>
            <a:ext cx="8946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第十二讲</a:t>
            </a:r>
            <a:endParaRPr lang="zh-CN" altLang="en-US" sz="1400" dirty="0">
              <a:solidFill>
                <a:srgbClr val="C00000"/>
              </a:solidFill>
            </a:endParaRPr>
          </a:p>
        </p:txBody>
      </p:sp>
      <p:cxnSp>
        <p:nvCxnSpPr>
          <p:cNvPr id="10" name="直接连接符 9">
            <a:extLst>
              <a:ext uri="{FF2B5EF4-FFF2-40B4-BE49-F238E27FC236}">
                <a16:creationId xmlns="" xmlns:a16="http://schemas.microsoft.com/office/drawing/2014/main" id="{27E98C28-DEC1-469A-8F16-E06A81EB6343}"/>
              </a:ext>
            </a:extLst>
          </p:cNvPr>
          <p:cNvCxnSpPr>
            <a:cxnSpLocks/>
          </p:cNvCxnSpPr>
          <p:nvPr userDrawn="1"/>
        </p:nvCxnSpPr>
        <p:spPr>
          <a:xfrm>
            <a:off x="351986" y="6582976"/>
            <a:ext cx="7272000"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9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小结">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spTree>
    <p:extLst>
      <p:ext uri="{BB962C8B-B14F-4D97-AF65-F5344CB8AC3E}">
        <p14:creationId xmlns:p14="http://schemas.microsoft.com/office/powerpoint/2010/main" val="91113330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36085"/>
      </p:ext>
    </p:extLst>
  </p:cSld>
  <p:clrMap bg1="lt1" tx1="dk1" bg2="lt2" tx2="dk2" accent1="accent1" accent2="accent2" accent3="accent3" accent4="accent4" accent5="accent5" accent6="accent6" hlink="hlink" folHlink="folHlink"/>
  <p:sldLayoutIdLst>
    <p:sldLayoutId id="2147483747" r:id="rId1"/>
    <p:sldLayoutId id="2147483795" r:id="rId2"/>
    <p:sldLayoutId id="2147483796" r:id="rId3"/>
    <p:sldLayoutId id="2147483801" r:id="rId4"/>
    <p:sldLayoutId id="2147483729" r:id="rId5"/>
    <p:sldLayoutId id="2147483730" r:id="rId6"/>
    <p:sldLayoutId id="2147483732" r:id="rId7"/>
    <p:sldLayoutId id="2147483733" r:id="rId8"/>
    <p:sldLayoutId id="214748379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46" userDrawn="1">
          <p15:clr>
            <a:srgbClr val="F26B43"/>
          </p15:clr>
        </p15:guide>
        <p15:guide id="2" orient="horz" pos="3974" userDrawn="1">
          <p15:clr>
            <a:srgbClr val="F26B43"/>
          </p15:clr>
        </p15:guide>
        <p15:guide id="3" pos="3840" userDrawn="1">
          <p15:clr>
            <a:srgbClr val="F26B43"/>
          </p15:clr>
        </p15:guide>
        <p15:guide id="4" pos="665" userDrawn="1">
          <p15:clr>
            <a:srgbClr val="F26B43"/>
          </p15:clr>
        </p15:guide>
        <p15:guide id="5" pos="701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8.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8.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 xmlns:a16="http://schemas.microsoft.com/office/drawing/2014/main"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14345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57"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757659B1-10A1-44F3-B39A-4CDB9E1A0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542346" y="927240"/>
            <a:ext cx="24988093" cy="5413375"/>
          </a:xfrm>
          <a:prstGeom prst="rect">
            <a:avLst/>
          </a:prstGeom>
        </p:spPr>
      </p:pic>
      <p:sp>
        <p:nvSpPr>
          <p:cNvPr id="17" name="矩形 16">
            <a:extLst>
              <a:ext uri="{FF2B5EF4-FFF2-40B4-BE49-F238E27FC236}">
                <a16:creationId xmlns="" xmlns:a16="http://schemas.microsoft.com/office/drawing/2014/main" id="{11F7FE66-19A4-4918-A784-CD8AA02003D8}"/>
              </a:ext>
            </a:extLst>
          </p:cNvPr>
          <p:cNvSpPr/>
          <p:nvPr/>
        </p:nvSpPr>
        <p:spPr>
          <a:xfrm>
            <a:off x="0" y="1784278"/>
            <a:ext cx="12192000" cy="4597050"/>
          </a:xfrm>
          <a:prstGeom prst="rect">
            <a:avLst/>
          </a:prstGeom>
          <a:gradFill>
            <a:gsLst>
              <a:gs pos="100000">
                <a:srgbClr val="FFFFF5">
                  <a:alpha val="57000"/>
                </a:srgbClr>
              </a:gs>
              <a:gs pos="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8EF91299-79EF-4DFC-A29F-33744784508D}"/>
              </a:ext>
            </a:extLst>
          </p:cNvPr>
          <p:cNvSpPr/>
          <p:nvPr/>
        </p:nvSpPr>
        <p:spPr>
          <a:xfrm>
            <a:off x="969202" y="1712587"/>
            <a:ext cx="5964998" cy="3079497"/>
          </a:xfrm>
          <a:prstGeom prst="rect">
            <a:avLst/>
          </a:prstGeom>
        </p:spPr>
        <p:txBody>
          <a:bodyPr wrap="square">
            <a:spAutoFit/>
          </a:bodyPr>
          <a:lstStyle/>
          <a:p>
            <a:pPr lvl="0" algn="just" fontAlgn="base">
              <a:lnSpc>
                <a:spcPct val="150000"/>
              </a:lnSpc>
              <a:spcBef>
                <a:spcPct val="0"/>
              </a:spcBef>
              <a:spcAft>
                <a:spcPct val="0"/>
              </a:spcAft>
              <a:defRPr/>
            </a:pPr>
            <a:r>
              <a:rPr lang="zh-CN" altLang="en-US" sz="2200" dirty="0">
                <a:solidFill>
                  <a:schemeClr val="tx1">
                    <a:lumMod val="85000"/>
                    <a:lumOff val="15000"/>
                  </a:schemeClr>
                </a:solidFill>
                <a:latin typeface="+mj-ea"/>
                <a:ea typeface="+mj-ea"/>
                <a:sym typeface="Helvetica" panose="020B0604020202020204" pitchFamily="34" charset="0"/>
              </a:rPr>
              <a:t>　　</a:t>
            </a:r>
            <a:r>
              <a:rPr lang="en-US" altLang="zh-CN" sz="2200" dirty="0">
                <a:solidFill>
                  <a:schemeClr val="tx1">
                    <a:lumMod val="85000"/>
                    <a:lumOff val="15000"/>
                  </a:schemeClr>
                </a:solidFill>
                <a:latin typeface="+mj-ea"/>
                <a:ea typeface="+mj-ea"/>
                <a:sym typeface="Helvetica" panose="020B0604020202020204" pitchFamily="34" charset="0"/>
              </a:rPr>
              <a:t>1978</a:t>
            </a:r>
            <a:r>
              <a:rPr lang="zh-CN" altLang="en-US" sz="2200" dirty="0">
                <a:solidFill>
                  <a:schemeClr val="tx1">
                    <a:lumMod val="85000"/>
                    <a:lumOff val="15000"/>
                  </a:schemeClr>
                </a:solidFill>
                <a:latin typeface="+mj-ea"/>
                <a:ea typeface="+mj-ea"/>
                <a:sym typeface="Helvetica" panose="020B0604020202020204" pitchFamily="34" charset="0"/>
              </a:rPr>
              <a:t>年，党的十一届三中全会果断把党和国家工作中心转移到经济建设上来，实行改革开放、建设</a:t>
            </a:r>
            <a:r>
              <a:rPr lang="zh-CN" altLang="en-US" sz="2200" dirty="0">
                <a:solidFill>
                  <a:schemeClr val="tx1">
                    <a:lumMod val="85000"/>
                    <a:lumOff val="15000"/>
                  </a:schemeClr>
                </a:solidFill>
                <a:latin typeface="+mn-ea"/>
                <a:sym typeface="Helvetica" panose="020B0604020202020204" pitchFamily="34" charset="0"/>
              </a:rPr>
              <a:t>社会主义</a:t>
            </a:r>
            <a:r>
              <a:rPr lang="zh-CN" altLang="en-US" sz="2200" dirty="0">
                <a:solidFill>
                  <a:schemeClr val="tx1">
                    <a:lumMod val="85000"/>
                    <a:lumOff val="15000"/>
                  </a:schemeClr>
                </a:solidFill>
                <a:latin typeface="+mj-ea"/>
                <a:ea typeface="+mj-ea"/>
                <a:sym typeface="Helvetica" panose="020B0604020202020204" pitchFamily="34" charset="0"/>
              </a:rPr>
              <a:t>现代化。</a:t>
            </a:r>
          </a:p>
          <a:p>
            <a:pPr lvl="0" algn="just" fontAlgn="base">
              <a:lnSpc>
                <a:spcPct val="150000"/>
              </a:lnSpc>
              <a:spcBef>
                <a:spcPct val="0"/>
              </a:spcBef>
              <a:spcAft>
                <a:spcPct val="0"/>
              </a:spcAft>
              <a:defRPr/>
            </a:pPr>
            <a:r>
              <a:rPr lang="zh-CN" altLang="en-US" sz="2200" dirty="0">
                <a:solidFill>
                  <a:schemeClr val="tx1">
                    <a:lumMod val="85000"/>
                    <a:lumOff val="15000"/>
                  </a:schemeClr>
                </a:solidFill>
                <a:latin typeface="+mj-ea"/>
                <a:ea typeface="+mj-ea"/>
                <a:sym typeface="Helvetica" panose="020B0604020202020204" pitchFamily="34" charset="0"/>
              </a:rPr>
              <a:t>　　邓小平强调：“我们从八十年代的第一年开始，就必须一天也不耽误，专心致志地、聚精会神地搞四个现代化建设。”</a:t>
            </a:r>
          </a:p>
        </p:txBody>
      </p:sp>
      <p:grpSp>
        <p:nvGrpSpPr>
          <p:cNvPr id="14" name="组合 13">
            <a:extLst>
              <a:ext uri="{FF2B5EF4-FFF2-40B4-BE49-F238E27FC236}">
                <a16:creationId xmlns="" xmlns:a16="http://schemas.microsoft.com/office/drawing/2014/main" id="{229FE9C9-AC18-4709-A387-39F40192255E}"/>
              </a:ext>
            </a:extLst>
          </p:cNvPr>
          <p:cNvGrpSpPr/>
          <p:nvPr/>
        </p:nvGrpSpPr>
        <p:grpSpPr>
          <a:xfrm>
            <a:off x="1055688" y="836712"/>
            <a:ext cx="2031443" cy="461665"/>
            <a:chOff x="1007032" y="4066116"/>
            <a:chExt cx="2031443" cy="461665"/>
          </a:xfrm>
        </p:grpSpPr>
        <p:sp>
          <p:nvSpPr>
            <p:cNvPr id="15" name="矩形: 圆角 14">
              <a:extLst>
                <a:ext uri="{FF2B5EF4-FFF2-40B4-BE49-F238E27FC236}">
                  <a16:creationId xmlns="" xmlns:a16="http://schemas.microsoft.com/office/drawing/2014/main" id="{82903170-F369-4DF7-A42B-D01E58596A25}"/>
                </a:ext>
              </a:extLst>
            </p:cNvPr>
            <p:cNvSpPr/>
            <p:nvPr/>
          </p:nvSpPr>
          <p:spPr>
            <a:xfrm>
              <a:off x="1007032" y="4071042"/>
              <a:ext cx="2031443" cy="456739"/>
            </a:xfrm>
            <a:prstGeom prst="roundRect">
              <a:avLst>
                <a:gd name="adj" fmla="val 936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37">
              <a:extLst>
                <a:ext uri="{FF2B5EF4-FFF2-40B4-BE49-F238E27FC236}">
                  <a16:creationId xmlns="" xmlns:a16="http://schemas.microsoft.com/office/drawing/2014/main" id="{51E5109D-55D8-4B9D-99AD-52EF71AE1C54}"/>
                </a:ext>
              </a:extLst>
            </p:cNvPr>
            <p:cNvSpPr txBox="1"/>
            <p:nvPr/>
          </p:nvSpPr>
          <p:spPr>
            <a:xfrm>
              <a:off x="1061241" y="4066116"/>
              <a:ext cx="1922910" cy="461665"/>
            </a:xfrm>
            <a:prstGeom prst="rect">
              <a:avLst/>
            </a:prstGeom>
            <a:noFill/>
            <a:ln>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改革开放后</a:t>
              </a:r>
              <a:endParaRPr kumimoji="0" lang="id-ID" sz="240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grpSp>
        <p:nvGrpSpPr>
          <p:cNvPr id="19" name="组合 18">
            <a:extLst>
              <a:ext uri="{FF2B5EF4-FFF2-40B4-BE49-F238E27FC236}">
                <a16:creationId xmlns="" xmlns:a16="http://schemas.microsoft.com/office/drawing/2014/main" id="{6915834F-7DAF-4AA5-8CFA-31E58E543033}"/>
              </a:ext>
            </a:extLst>
          </p:cNvPr>
          <p:cNvGrpSpPr/>
          <p:nvPr/>
        </p:nvGrpSpPr>
        <p:grpSpPr>
          <a:xfrm>
            <a:off x="7755702" y="1873117"/>
            <a:ext cx="2957532" cy="3446806"/>
            <a:chOff x="5438823" y="1118154"/>
            <a:chExt cx="6322685" cy="3446806"/>
          </a:xfrm>
        </p:grpSpPr>
        <p:sp>
          <p:nvSpPr>
            <p:cNvPr id="20" name="矩形 19">
              <a:extLst>
                <a:ext uri="{FF2B5EF4-FFF2-40B4-BE49-F238E27FC236}">
                  <a16:creationId xmlns="" xmlns:a16="http://schemas.microsoft.com/office/drawing/2014/main" id="{A9A70E08-8471-44D2-B1FE-724C2D12CAA6}"/>
                </a:ext>
              </a:extLst>
            </p:cNvPr>
            <p:cNvSpPr/>
            <p:nvPr/>
          </p:nvSpPr>
          <p:spPr>
            <a:xfrm>
              <a:off x="5438823" y="1192970"/>
              <a:ext cx="6245502" cy="33719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 xmlns:a16="http://schemas.microsoft.com/office/drawing/2014/main" id="{3EB9989D-97E4-4B50-AF34-F2C279B811BC}"/>
                </a:ext>
              </a:extLst>
            </p:cNvPr>
            <p:cNvSpPr/>
            <p:nvPr/>
          </p:nvSpPr>
          <p:spPr>
            <a:xfrm>
              <a:off x="5603825" y="1118154"/>
              <a:ext cx="6157683" cy="3371990"/>
            </a:xfrm>
            <a:prstGeom prst="rect">
              <a:avLst/>
            </a:prstGeom>
            <a:blipFill>
              <a:blip r:embed="rId3"/>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3413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45833E-6 -1.11111E-6 L -0.25 -1.11111E-6 " pathEditMode="relative" rAng="0" ptsTypes="AA">
                                      <p:cBhvr>
                                        <p:cTn id="6" dur="2000" fill="hold"/>
                                        <p:tgtEl>
                                          <p:spTgt spid="12"/>
                                        </p:tgtEl>
                                        <p:attrNameLst>
                                          <p:attrName>ppt_x</p:attrName>
                                          <p:attrName>ppt_y</p:attrName>
                                        </p:attrNameLst>
                                      </p:cBhvr>
                                      <p:rCtr x="-12500" y="0"/>
                                    </p:animMotion>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任意多边形: 形状 41">
            <a:extLst>
              <a:ext uri="{FF2B5EF4-FFF2-40B4-BE49-F238E27FC236}">
                <a16:creationId xmlns="" xmlns:a16="http://schemas.microsoft.com/office/drawing/2014/main" id="{6E8C4686-37DB-4671-B64A-C2804CAED4F2}"/>
              </a:ext>
            </a:extLst>
          </p:cNvPr>
          <p:cNvSpPr/>
          <p:nvPr/>
        </p:nvSpPr>
        <p:spPr>
          <a:xfrm>
            <a:off x="1055688" y="4533919"/>
            <a:ext cx="10080626" cy="1143662"/>
          </a:xfrm>
          <a:custGeom>
            <a:avLst/>
            <a:gdLst>
              <a:gd name="connsiteX0" fmla="*/ 601063 w 10080626"/>
              <a:gd name="connsiteY0" fmla="*/ 0 h 1143662"/>
              <a:gd name="connsiteX1" fmla="*/ 696206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505920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601063" y="0"/>
                </a:moveTo>
                <a:lnTo>
                  <a:pt x="696206"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505920"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 xmlns:a16="http://schemas.microsoft.com/office/drawing/2014/main" id="{C341C447-70C0-4859-8C82-140F05296C14}"/>
              </a:ext>
            </a:extLst>
          </p:cNvPr>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 xmlns:a16="http://schemas.microsoft.com/office/drawing/2014/main" id="{2F5AFA19-EA20-43F8-B45D-956EC56EEDC8}"/>
              </a:ext>
            </a:extLst>
          </p:cNvPr>
          <p:cNvSpPr/>
          <p:nvPr/>
        </p:nvSpPr>
        <p:spPr>
          <a:xfrm>
            <a:off x="1611008"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9094CA10-B8E6-4682-A7A3-FF93CD00FF3C}"/>
              </a:ext>
            </a:extLst>
          </p:cNvPr>
          <p:cNvSpPr/>
          <p:nvPr/>
        </p:nvSpPr>
        <p:spPr>
          <a:xfrm>
            <a:off x="3107032"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D25C2722-D656-4C04-A3B7-4A3282D72034}"/>
              </a:ext>
            </a:extLst>
          </p:cNvPr>
          <p:cNvSpPr/>
          <p:nvPr/>
        </p:nvSpPr>
        <p:spPr>
          <a:xfrm>
            <a:off x="4576011"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 xmlns:a16="http://schemas.microsoft.com/office/drawing/2014/main" id="{F8D712EC-40B6-44D5-BA5B-C3E9129FD756}"/>
              </a:ext>
            </a:extLst>
          </p:cNvPr>
          <p:cNvSpPr/>
          <p:nvPr/>
        </p:nvSpPr>
        <p:spPr>
          <a:xfrm>
            <a:off x="6036317"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97F308F-E507-451F-94EE-BB00A028FCDB}"/>
              </a:ext>
            </a:extLst>
          </p:cNvPr>
          <p:cNvSpPr/>
          <p:nvPr/>
        </p:nvSpPr>
        <p:spPr>
          <a:xfrm>
            <a:off x="749662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056C00A-A673-4300-9BD3-BFEE71BA720D}"/>
              </a:ext>
            </a:extLst>
          </p:cNvPr>
          <p:cNvSpPr/>
          <p:nvPr/>
        </p:nvSpPr>
        <p:spPr>
          <a:xfrm>
            <a:off x="8956929"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 xmlns:a16="http://schemas.microsoft.com/office/drawing/2014/main" id="{DD1A0A9C-6696-4962-8C5A-C8367959A34D}"/>
              </a:ext>
            </a:extLst>
          </p:cNvPr>
          <p:cNvSpPr/>
          <p:nvPr/>
        </p:nvSpPr>
        <p:spPr>
          <a:xfrm>
            <a:off x="1041723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 xmlns:a16="http://schemas.microsoft.com/office/drawing/2014/main" id="{03B5C3FA-DF05-4E6F-A157-DC5C54A6D17A}"/>
              </a:ext>
            </a:extLst>
          </p:cNvPr>
          <p:cNvSpPr txBox="1"/>
          <p:nvPr/>
        </p:nvSpPr>
        <p:spPr>
          <a:xfrm>
            <a:off x="1062419" y="4924987"/>
            <a:ext cx="10067162" cy="452432"/>
          </a:xfrm>
          <a:prstGeom prst="rect">
            <a:avLst/>
          </a:prstGeom>
          <a:noFill/>
        </p:spPr>
        <p:txBody>
          <a:bodyPr wrap="square" rtlCol="0">
            <a:spAutoFit/>
          </a:bodyPr>
          <a:lstStyle/>
          <a:p>
            <a:pPr algn="ctr">
              <a:lnSpc>
                <a:spcPct val="130000"/>
              </a:lnSpc>
            </a:pPr>
            <a:r>
              <a:rPr lang="zh-CN" altLang="en-US" b="1" dirty="0">
                <a:solidFill>
                  <a:schemeClr val="tx1">
                    <a:lumMod val="85000"/>
                    <a:lumOff val="15000"/>
                  </a:schemeClr>
                </a:solidFill>
                <a:latin typeface="+mn-ea"/>
              </a:rPr>
              <a:t>全面开创社会主义现代化建设新局面</a:t>
            </a:r>
            <a:endParaRPr lang="zh-CN" altLang="en-US" b="1" dirty="0">
              <a:solidFill>
                <a:schemeClr val="tx1">
                  <a:lumMod val="85000"/>
                  <a:lumOff val="15000"/>
                </a:schemeClr>
              </a:solidFill>
              <a:latin typeface="+mj-ea"/>
              <a:ea typeface="+mj-ea"/>
            </a:endParaRPr>
          </a:p>
        </p:txBody>
      </p:sp>
      <p:sp>
        <p:nvSpPr>
          <p:cNvPr id="34" name="文本框 33">
            <a:extLst>
              <a:ext uri="{FF2B5EF4-FFF2-40B4-BE49-F238E27FC236}">
                <a16:creationId xmlns="" xmlns:a16="http://schemas.microsoft.com/office/drawing/2014/main" id="{FB78DE57-9A2C-4C08-AB16-AA3785D07A64}"/>
              </a:ext>
            </a:extLst>
          </p:cNvPr>
          <p:cNvSpPr txBox="1"/>
          <p:nvPr/>
        </p:nvSpPr>
        <p:spPr>
          <a:xfrm>
            <a:off x="1087224" y="3682979"/>
            <a:ext cx="1237855" cy="461665"/>
          </a:xfrm>
          <a:prstGeom prst="rect">
            <a:avLst/>
          </a:prstGeom>
          <a:noFill/>
        </p:spPr>
        <p:txBody>
          <a:bodyPr wrap="square" rtlCol="0">
            <a:spAutoFit/>
          </a:bodyPr>
          <a:lstStyle/>
          <a:p>
            <a:pPr algn="ctr"/>
            <a:r>
              <a:rPr lang="zh-CN" altLang="en-US" sz="2400" b="1" dirty="0">
                <a:solidFill>
                  <a:schemeClr val="tx1">
                    <a:lumMod val="85000"/>
                    <a:lumOff val="15000"/>
                  </a:schemeClr>
                </a:solidFill>
                <a:latin typeface="+mj-ea"/>
                <a:ea typeface="+mj-ea"/>
              </a:rPr>
              <a:t>十二大</a:t>
            </a:r>
          </a:p>
        </p:txBody>
      </p:sp>
      <p:sp>
        <p:nvSpPr>
          <p:cNvPr id="35" name="文本框 34">
            <a:extLst>
              <a:ext uri="{FF2B5EF4-FFF2-40B4-BE49-F238E27FC236}">
                <a16:creationId xmlns="" xmlns:a16="http://schemas.microsoft.com/office/drawing/2014/main" id="{55875FC3-FECC-4713-9711-890E4A447201}"/>
              </a:ext>
            </a:extLst>
          </p:cNvPr>
          <p:cNvSpPr txBox="1"/>
          <p:nvPr/>
        </p:nvSpPr>
        <p:spPr>
          <a:xfrm>
            <a:off x="2563452"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十三大</a:t>
            </a:r>
          </a:p>
        </p:txBody>
      </p:sp>
      <p:sp>
        <p:nvSpPr>
          <p:cNvPr id="36" name="文本框 35">
            <a:extLst>
              <a:ext uri="{FF2B5EF4-FFF2-40B4-BE49-F238E27FC236}">
                <a16:creationId xmlns="" xmlns:a16="http://schemas.microsoft.com/office/drawing/2014/main" id="{20883CD9-8802-4D0A-AB88-EA5439783A8E}"/>
              </a:ext>
            </a:extLst>
          </p:cNvPr>
          <p:cNvSpPr txBox="1"/>
          <p:nvPr/>
        </p:nvSpPr>
        <p:spPr>
          <a:xfrm>
            <a:off x="4032431"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十四大</a:t>
            </a:r>
          </a:p>
        </p:txBody>
      </p:sp>
      <p:sp>
        <p:nvSpPr>
          <p:cNvPr id="37" name="文本框 36">
            <a:extLst>
              <a:ext uri="{FF2B5EF4-FFF2-40B4-BE49-F238E27FC236}">
                <a16:creationId xmlns="" xmlns:a16="http://schemas.microsoft.com/office/drawing/2014/main" id="{FDBCD0A2-4F89-4D25-804F-CE2883666020}"/>
              </a:ext>
            </a:extLst>
          </p:cNvPr>
          <p:cNvSpPr txBox="1"/>
          <p:nvPr/>
        </p:nvSpPr>
        <p:spPr>
          <a:xfrm>
            <a:off x="5492737"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十五大</a:t>
            </a:r>
          </a:p>
        </p:txBody>
      </p:sp>
      <p:sp>
        <p:nvSpPr>
          <p:cNvPr id="38" name="文本框 37">
            <a:extLst>
              <a:ext uri="{FF2B5EF4-FFF2-40B4-BE49-F238E27FC236}">
                <a16:creationId xmlns="" xmlns:a16="http://schemas.microsoft.com/office/drawing/2014/main" id="{0A3A7EAB-5D49-4CF9-988F-2EC4669F9D5F}"/>
              </a:ext>
            </a:extLst>
          </p:cNvPr>
          <p:cNvSpPr txBox="1"/>
          <p:nvPr/>
        </p:nvSpPr>
        <p:spPr>
          <a:xfrm>
            <a:off x="6953043"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十六大</a:t>
            </a:r>
          </a:p>
        </p:txBody>
      </p:sp>
      <p:sp>
        <p:nvSpPr>
          <p:cNvPr id="39" name="文本框 38">
            <a:extLst>
              <a:ext uri="{FF2B5EF4-FFF2-40B4-BE49-F238E27FC236}">
                <a16:creationId xmlns="" xmlns:a16="http://schemas.microsoft.com/office/drawing/2014/main" id="{7C86479D-34DE-4C16-8CCC-EF125BFFF528}"/>
              </a:ext>
            </a:extLst>
          </p:cNvPr>
          <p:cNvSpPr txBox="1"/>
          <p:nvPr/>
        </p:nvSpPr>
        <p:spPr>
          <a:xfrm>
            <a:off x="8413349"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十七大</a:t>
            </a:r>
          </a:p>
        </p:txBody>
      </p:sp>
      <p:sp>
        <p:nvSpPr>
          <p:cNvPr id="40" name="文本框 39">
            <a:extLst>
              <a:ext uri="{FF2B5EF4-FFF2-40B4-BE49-F238E27FC236}">
                <a16:creationId xmlns="" xmlns:a16="http://schemas.microsoft.com/office/drawing/2014/main" id="{8B1BC3DB-5853-4F22-A376-1F7F68CFDB7F}"/>
              </a:ext>
            </a:extLst>
          </p:cNvPr>
          <p:cNvSpPr txBox="1"/>
          <p:nvPr/>
        </p:nvSpPr>
        <p:spPr>
          <a:xfrm>
            <a:off x="9873654"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十八大</a:t>
            </a:r>
          </a:p>
        </p:txBody>
      </p:sp>
      <p:sp>
        <p:nvSpPr>
          <p:cNvPr id="25" name="文本框 24">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56604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7" grpId="0" animBg="1"/>
      <p:bldP spid="18" grpId="0" animBg="1"/>
      <p:bldP spid="19" grpId="0" animBg="1"/>
      <p:bldP spid="20" grpId="0" animBg="1"/>
      <p:bldP spid="21" grpId="0" animBg="1"/>
      <p:bldP spid="22" grpId="0" animBg="1"/>
      <p:bldP spid="23" grpId="0" animBg="1"/>
      <p:bldP spid="33" grpId="0"/>
      <p:bldP spid="34" grpId="0"/>
      <p:bldP spid="35" grpId="0"/>
      <p:bldP spid="36" grpId="0"/>
      <p:bldP spid="37" grpId="0"/>
      <p:bldP spid="38" grpId="0"/>
      <p:bldP spid="39" grpId="0"/>
      <p:bldP spid="40"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任意多边形: 形状 66">
            <a:extLst>
              <a:ext uri="{FF2B5EF4-FFF2-40B4-BE49-F238E27FC236}">
                <a16:creationId xmlns="" xmlns:a16="http://schemas.microsoft.com/office/drawing/2014/main" id="{77064EBF-C24B-4950-9EC7-84514EDB5A48}"/>
              </a:ext>
            </a:extLst>
          </p:cNvPr>
          <p:cNvSpPr/>
          <p:nvPr/>
        </p:nvSpPr>
        <p:spPr>
          <a:xfrm>
            <a:off x="1055688" y="4533919"/>
            <a:ext cx="10080626" cy="1143662"/>
          </a:xfrm>
          <a:custGeom>
            <a:avLst/>
            <a:gdLst>
              <a:gd name="connsiteX0" fmla="*/ 2120516 w 10080626"/>
              <a:gd name="connsiteY0" fmla="*/ 0 h 1143662"/>
              <a:gd name="connsiteX1" fmla="*/ 2215659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2025373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2120516" y="0"/>
                </a:moveTo>
                <a:lnTo>
                  <a:pt x="2215659"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2025373"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 xmlns:a16="http://schemas.microsoft.com/office/drawing/2014/main" id="{C341C447-70C0-4859-8C82-140F05296C14}"/>
              </a:ext>
            </a:extLst>
          </p:cNvPr>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 xmlns:a16="http://schemas.microsoft.com/office/drawing/2014/main" id="{03B5C3FA-DF05-4E6F-A157-DC5C54A6D17A}"/>
              </a:ext>
            </a:extLst>
          </p:cNvPr>
          <p:cNvSpPr txBox="1"/>
          <p:nvPr/>
        </p:nvSpPr>
        <p:spPr>
          <a:xfrm>
            <a:off x="1055688" y="4924987"/>
            <a:ext cx="10080624" cy="452432"/>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r>
              <a:rPr lang="zh-CN" altLang="zh-CN" dirty="0">
                <a:solidFill>
                  <a:schemeClr val="tx1">
                    <a:lumMod val="85000"/>
                    <a:lumOff val="15000"/>
                  </a:schemeClr>
                </a:solidFill>
                <a:latin typeface="+mn-ea"/>
                <a:ea typeface="+mn-ea"/>
                <a:sym typeface="Helvetica" panose="020B0604020202020204" pitchFamily="34" charset="0"/>
              </a:rPr>
              <a:t>建设社会主义现代化国家纳入党在社会主义初级阶段基本路线</a:t>
            </a:r>
            <a:endParaRPr lang="zh-CN" altLang="en-US" dirty="0">
              <a:solidFill>
                <a:schemeClr val="tx1">
                  <a:lumMod val="85000"/>
                  <a:lumOff val="15000"/>
                </a:schemeClr>
              </a:solidFill>
              <a:latin typeface="+mn-ea"/>
              <a:ea typeface="+mn-ea"/>
            </a:endParaRPr>
          </a:p>
        </p:txBody>
      </p:sp>
      <p:sp>
        <p:nvSpPr>
          <p:cNvPr id="34" name="文本框 33">
            <a:extLst>
              <a:ext uri="{FF2B5EF4-FFF2-40B4-BE49-F238E27FC236}">
                <a16:creationId xmlns="" xmlns:a16="http://schemas.microsoft.com/office/drawing/2014/main" id="{FB78DE57-9A2C-4C08-AB16-AA3785D07A64}"/>
              </a:ext>
            </a:extLst>
          </p:cNvPr>
          <p:cNvSpPr txBox="1"/>
          <p:nvPr/>
        </p:nvSpPr>
        <p:spPr>
          <a:xfrm>
            <a:off x="1081307"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十二大</a:t>
            </a:r>
          </a:p>
        </p:txBody>
      </p:sp>
      <p:sp>
        <p:nvSpPr>
          <p:cNvPr id="35" name="文本框 34">
            <a:extLst>
              <a:ext uri="{FF2B5EF4-FFF2-40B4-BE49-F238E27FC236}">
                <a16:creationId xmlns="" xmlns:a16="http://schemas.microsoft.com/office/drawing/2014/main" id="{55875FC3-FECC-4713-9711-890E4A447201}"/>
              </a:ext>
            </a:extLst>
          </p:cNvPr>
          <p:cNvSpPr txBox="1"/>
          <p:nvPr/>
        </p:nvSpPr>
        <p:spPr>
          <a:xfrm>
            <a:off x="2585442" y="3682979"/>
            <a:ext cx="1237855" cy="461665"/>
          </a:xfrm>
          <a:prstGeom prst="rect">
            <a:avLst/>
          </a:prstGeom>
          <a:noFill/>
        </p:spPr>
        <p:txBody>
          <a:bodyPr wrap="square" rtlCol="0">
            <a:spAutoFit/>
          </a:bodyPr>
          <a:lstStyle>
            <a:defPPr>
              <a:defRPr lang="zh-CN"/>
            </a:defPPr>
            <a:lvl1pPr algn="ctr">
              <a:defRPr sz="2400">
                <a:latin typeface="+mj-ea"/>
                <a:ea typeface="+mj-ea"/>
              </a:defRPr>
            </a:lvl1pPr>
          </a:lstStyle>
          <a:p>
            <a:r>
              <a:rPr lang="zh-CN" altLang="en-US" b="1" dirty="0">
                <a:solidFill>
                  <a:schemeClr val="tx1">
                    <a:lumMod val="85000"/>
                    <a:lumOff val="15000"/>
                  </a:schemeClr>
                </a:solidFill>
              </a:rPr>
              <a:t>十三大</a:t>
            </a:r>
          </a:p>
        </p:txBody>
      </p:sp>
      <p:sp>
        <p:nvSpPr>
          <p:cNvPr id="36" name="文本框 35">
            <a:extLst>
              <a:ext uri="{FF2B5EF4-FFF2-40B4-BE49-F238E27FC236}">
                <a16:creationId xmlns="" xmlns:a16="http://schemas.microsoft.com/office/drawing/2014/main" id="{20883CD9-8802-4D0A-AB88-EA5439783A8E}"/>
              </a:ext>
            </a:extLst>
          </p:cNvPr>
          <p:cNvSpPr txBox="1"/>
          <p:nvPr/>
        </p:nvSpPr>
        <p:spPr>
          <a:xfrm>
            <a:off x="3972657"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十四大</a:t>
            </a:r>
          </a:p>
        </p:txBody>
      </p:sp>
      <p:sp>
        <p:nvSpPr>
          <p:cNvPr id="37" name="文本框 36">
            <a:extLst>
              <a:ext uri="{FF2B5EF4-FFF2-40B4-BE49-F238E27FC236}">
                <a16:creationId xmlns="" xmlns:a16="http://schemas.microsoft.com/office/drawing/2014/main" id="{FDBCD0A2-4F89-4D25-804F-CE2883666020}"/>
              </a:ext>
            </a:extLst>
          </p:cNvPr>
          <p:cNvSpPr txBox="1"/>
          <p:nvPr/>
        </p:nvSpPr>
        <p:spPr>
          <a:xfrm>
            <a:off x="5477175"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十五大</a:t>
            </a:r>
          </a:p>
        </p:txBody>
      </p:sp>
      <p:sp>
        <p:nvSpPr>
          <p:cNvPr id="38" name="文本框 37">
            <a:extLst>
              <a:ext uri="{FF2B5EF4-FFF2-40B4-BE49-F238E27FC236}">
                <a16:creationId xmlns="" xmlns:a16="http://schemas.microsoft.com/office/drawing/2014/main" id="{0A3A7EAB-5D49-4CF9-988F-2EC4669F9D5F}"/>
              </a:ext>
            </a:extLst>
          </p:cNvPr>
          <p:cNvSpPr txBox="1"/>
          <p:nvPr/>
        </p:nvSpPr>
        <p:spPr>
          <a:xfrm>
            <a:off x="6981693"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十六大</a:t>
            </a:r>
          </a:p>
        </p:txBody>
      </p:sp>
      <p:sp>
        <p:nvSpPr>
          <p:cNvPr id="39" name="文本框 38">
            <a:extLst>
              <a:ext uri="{FF2B5EF4-FFF2-40B4-BE49-F238E27FC236}">
                <a16:creationId xmlns="" xmlns:a16="http://schemas.microsoft.com/office/drawing/2014/main" id="{7C86479D-34DE-4C16-8CCC-EF125BFFF528}"/>
              </a:ext>
            </a:extLst>
          </p:cNvPr>
          <p:cNvSpPr txBox="1"/>
          <p:nvPr/>
        </p:nvSpPr>
        <p:spPr>
          <a:xfrm>
            <a:off x="8486211"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十七大</a:t>
            </a:r>
          </a:p>
        </p:txBody>
      </p:sp>
      <p:sp>
        <p:nvSpPr>
          <p:cNvPr id="40" name="文本框 39">
            <a:extLst>
              <a:ext uri="{FF2B5EF4-FFF2-40B4-BE49-F238E27FC236}">
                <a16:creationId xmlns="" xmlns:a16="http://schemas.microsoft.com/office/drawing/2014/main" id="{8B1BC3DB-5853-4F22-A376-1F7F68CFDB7F}"/>
              </a:ext>
            </a:extLst>
          </p:cNvPr>
          <p:cNvSpPr txBox="1"/>
          <p:nvPr/>
        </p:nvSpPr>
        <p:spPr>
          <a:xfrm>
            <a:off x="9990731"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十八大</a:t>
            </a:r>
          </a:p>
        </p:txBody>
      </p:sp>
      <p:sp>
        <p:nvSpPr>
          <p:cNvPr id="54" name="椭圆 53">
            <a:extLst>
              <a:ext uri="{FF2B5EF4-FFF2-40B4-BE49-F238E27FC236}">
                <a16:creationId xmlns="" xmlns:a16="http://schemas.microsoft.com/office/drawing/2014/main" id="{E105DA69-DF3D-4DC2-A9CE-65DD5997457D}"/>
              </a:ext>
            </a:extLst>
          </p:cNvPr>
          <p:cNvSpPr/>
          <p:nvPr/>
        </p:nvSpPr>
        <p:spPr>
          <a:xfrm>
            <a:off x="3109226"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 xmlns:a16="http://schemas.microsoft.com/office/drawing/2014/main" id="{38593428-A374-4701-B126-FF29D421EF0B}"/>
              </a:ext>
            </a:extLst>
          </p:cNvPr>
          <p:cNvSpPr/>
          <p:nvPr/>
        </p:nvSpPr>
        <p:spPr>
          <a:xfrm>
            <a:off x="1624888"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 xmlns:a16="http://schemas.microsoft.com/office/drawing/2014/main" id="{EC1D8672-952D-4DD2-8FA8-65FB0BCE3A9C}"/>
              </a:ext>
            </a:extLst>
          </p:cNvPr>
          <p:cNvSpPr/>
          <p:nvPr/>
        </p:nvSpPr>
        <p:spPr>
          <a:xfrm>
            <a:off x="4576011"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 xmlns:a16="http://schemas.microsoft.com/office/drawing/2014/main" id="{B4728C62-B258-4B26-95E8-B5691BA37F80}"/>
              </a:ext>
            </a:extLst>
          </p:cNvPr>
          <p:cNvSpPr/>
          <p:nvPr/>
        </p:nvSpPr>
        <p:spPr>
          <a:xfrm>
            <a:off x="6036317"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 xmlns:a16="http://schemas.microsoft.com/office/drawing/2014/main" id="{12E260BA-294F-4472-93EE-4917A5446310}"/>
              </a:ext>
            </a:extLst>
          </p:cNvPr>
          <p:cNvSpPr/>
          <p:nvPr/>
        </p:nvSpPr>
        <p:spPr>
          <a:xfrm>
            <a:off x="749662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 xmlns:a16="http://schemas.microsoft.com/office/drawing/2014/main" id="{BCDF8B30-A6C4-40CC-A36C-35CEB29A9774}"/>
              </a:ext>
            </a:extLst>
          </p:cNvPr>
          <p:cNvSpPr/>
          <p:nvPr/>
        </p:nvSpPr>
        <p:spPr>
          <a:xfrm>
            <a:off x="8956929"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 xmlns:a16="http://schemas.microsoft.com/office/drawing/2014/main" id="{5E544F4A-8F24-4F65-9975-BFA0905A67D9}"/>
              </a:ext>
            </a:extLst>
          </p:cNvPr>
          <p:cNvSpPr/>
          <p:nvPr/>
        </p:nvSpPr>
        <p:spPr>
          <a:xfrm>
            <a:off x="1041723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41680556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任意多边形: 形状 77">
            <a:extLst>
              <a:ext uri="{FF2B5EF4-FFF2-40B4-BE49-F238E27FC236}">
                <a16:creationId xmlns="" xmlns:a16="http://schemas.microsoft.com/office/drawing/2014/main" id="{C9BB95D5-D944-4B7B-AC1D-535B69B12FB7}"/>
              </a:ext>
            </a:extLst>
          </p:cNvPr>
          <p:cNvSpPr/>
          <p:nvPr/>
        </p:nvSpPr>
        <p:spPr>
          <a:xfrm>
            <a:off x="1055688" y="4533919"/>
            <a:ext cx="10080626" cy="1143662"/>
          </a:xfrm>
          <a:custGeom>
            <a:avLst/>
            <a:gdLst>
              <a:gd name="connsiteX0" fmla="*/ 3595670 w 10080626"/>
              <a:gd name="connsiteY0" fmla="*/ 0 h 1143662"/>
              <a:gd name="connsiteX1" fmla="*/ 3690813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3500527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3595670" y="0"/>
                </a:moveTo>
                <a:lnTo>
                  <a:pt x="3690813"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3500527"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 xmlns:a16="http://schemas.microsoft.com/office/drawing/2014/main" id="{C341C447-70C0-4859-8C82-140F05296C14}"/>
              </a:ext>
            </a:extLst>
          </p:cNvPr>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 xmlns:a16="http://schemas.microsoft.com/office/drawing/2014/main" id="{03B5C3FA-DF05-4E6F-A157-DC5C54A6D17A}"/>
              </a:ext>
            </a:extLst>
          </p:cNvPr>
          <p:cNvSpPr txBox="1"/>
          <p:nvPr/>
        </p:nvSpPr>
        <p:spPr>
          <a:xfrm>
            <a:off x="610294" y="4924987"/>
            <a:ext cx="10971412" cy="452432"/>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r>
              <a:rPr lang="zh-CN" altLang="en-US" dirty="0">
                <a:solidFill>
                  <a:schemeClr val="tx1">
                    <a:lumMod val="85000"/>
                    <a:lumOff val="15000"/>
                  </a:schemeClr>
                </a:solidFill>
                <a:sym typeface="Helvetica" panose="020B0604020202020204" pitchFamily="34" charset="0"/>
              </a:rPr>
              <a:t>加快改革开放和现代化建设，并确立了社会主义市场经济体制的改革目标</a:t>
            </a:r>
            <a:endParaRPr lang="zh-CN" altLang="en-US" dirty="0">
              <a:solidFill>
                <a:schemeClr val="tx1">
                  <a:lumMod val="85000"/>
                  <a:lumOff val="15000"/>
                </a:schemeClr>
              </a:solidFill>
            </a:endParaRPr>
          </a:p>
        </p:txBody>
      </p:sp>
      <p:sp>
        <p:nvSpPr>
          <p:cNvPr id="49" name="椭圆 48">
            <a:extLst>
              <a:ext uri="{FF2B5EF4-FFF2-40B4-BE49-F238E27FC236}">
                <a16:creationId xmlns="" xmlns:a16="http://schemas.microsoft.com/office/drawing/2014/main" id="{2753941E-45AC-484F-946B-FC4D93AA501E}"/>
              </a:ext>
            </a:extLst>
          </p:cNvPr>
          <p:cNvSpPr/>
          <p:nvPr/>
        </p:nvSpPr>
        <p:spPr>
          <a:xfrm>
            <a:off x="4572298"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 xmlns:a16="http://schemas.microsoft.com/office/drawing/2014/main" id="{13A9C55A-6F7E-4FE3-A3B8-28C6E1B39E56}"/>
              </a:ext>
            </a:extLst>
          </p:cNvPr>
          <p:cNvSpPr/>
          <p:nvPr/>
        </p:nvSpPr>
        <p:spPr>
          <a:xfrm>
            <a:off x="3107032"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 xmlns:a16="http://schemas.microsoft.com/office/drawing/2014/main" id="{262428A5-3CE3-4D7B-839C-B5611D783282}"/>
              </a:ext>
            </a:extLst>
          </p:cNvPr>
          <p:cNvSpPr/>
          <p:nvPr/>
        </p:nvSpPr>
        <p:spPr>
          <a:xfrm>
            <a:off x="1624888"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 xmlns:a16="http://schemas.microsoft.com/office/drawing/2014/main" id="{8388B948-002D-41D2-93CF-BB7C16358999}"/>
              </a:ext>
            </a:extLst>
          </p:cNvPr>
          <p:cNvSpPr/>
          <p:nvPr/>
        </p:nvSpPr>
        <p:spPr>
          <a:xfrm>
            <a:off x="6036317"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6BBA2A62-E21F-42D4-81F9-9094C02176C5}"/>
              </a:ext>
            </a:extLst>
          </p:cNvPr>
          <p:cNvSpPr/>
          <p:nvPr/>
        </p:nvSpPr>
        <p:spPr>
          <a:xfrm>
            <a:off x="749662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 xmlns:a16="http://schemas.microsoft.com/office/drawing/2014/main" id="{E4F5FA93-C301-49B1-9AA0-A7719899617B}"/>
              </a:ext>
            </a:extLst>
          </p:cNvPr>
          <p:cNvSpPr/>
          <p:nvPr/>
        </p:nvSpPr>
        <p:spPr>
          <a:xfrm>
            <a:off x="8956929"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 xmlns:a16="http://schemas.microsoft.com/office/drawing/2014/main" id="{D504C716-9CA9-4DAC-A15D-ECE1F28C40EA}"/>
              </a:ext>
            </a:extLst>
          </p:cNvPr>
          <p:cNvSpPr/>
          <p:nvPr/>
        </p:nvSpPr>
        <p:spPr>
          <a:xfrm>
            <a:off x="1041723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a:extLst>
              <a:ext uri="{FF2B5EF4-FFF2-40B4-BE49-F238E27FC236}">
                <a16:creationId xmlns="" xmlns:a16="http://schemas.microsoft.com/office/drawing/2014/main" id="{40744DEE-6FEB-4C02-A057-5F9278CE438A}"/>
              </a:ext>
            </a:extLst>
          </p:cNvPr>
          <p:cNvSpPr txBox="1"/>
          <p:nvPr/>
        </p:nvSpPr>
        <p:spPr>
          <a:xfrm>
            <a:off x="1081308"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十二大</a:t>
            </a:r>
          </a:p>
        </p:txBody>
      </p:sp>
      <p:sp>
        <p:nvSpPr>
          <p:cNvPr id="64" name="文本框 63">
            <a:extLst>
              <a:ext uri="{FF2B5EF4-FFF2-40B4-BE49-F238E27FC236}">
                <a16:creationId xmlns="" xmlns:a16="http://schemas.microsoft.com/office/drawing/2014/main" id="{00F464E1-BAB8-4288-85EB-401ACF48B158}"/>
              </a:ext>
            </a:extLst>
          </p:cNvPr>
          <p:cNvSpPr txBox="1"/>
          <p:nvPr/>
        </p:nvSpPr>
        <p:spPr>
          <a:xfrm>
            <a:off x="2563452"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十三大</a:t>
            </a:r>
          </a:p>
        </p:txBody>
      </p:sp>
      <p:sp>
        <p:nvSpPr>
          <p:cNvPr id="65" name="文本框 64">
            <a:extLst>
              <a:ext uri="{FF2B5EF4-FFF2-40B4-BE49-F238E27FC236}">
                <a16:creationId xmlns="" xmlns:a16="http://schemas.microsoft.com/office/drawing/2014/main" id="{5F7166A5-AB35-4BEB-B640-684776B7726E}"/>
              </a:ext>
            </a:extLst>
          </p:cNvPr>
          <p:cNvSpPr txBox="1"/>
          <p:nvPr/>
        </p:nvSpPr>
        <p:spPr>
          <a:xfrm>
            <a:off x="4048514" y="3682979"/>
            <a:ext cx="1237855" cy="461665"/>
          </a:xfrm>
          <a:prstGeom prst="rect">
            <a:avLst/>
          </a:prstGeom>
          <a:noFill/>
        </p:spPr>
        <p:txBody>
          <a:bodyPr wrap="square" rtlCol="0">
            <a:spAutoFit/>
          </a:bodyPr>
          <a:lstStyle>
            <a:defPPr>
              <a:defRPr lang="zh-CN"/>
            </a:defPPr>
            <a:lvl1pPr algn="ctr">
              <a:defRPr sz="2400" b="1">
                <a:latin typeface="+mj-ea"/>
                <a:ea typeface="+mj-ea"/>
              </a:defRPr>
            </a:lvl1pPr>
          </a:lstStyle>
          <a:p>
            <a:r>
              <a:rPr lang="zh-CN" altLang="en-US" dirty="0">
                <a:solidFill>
                  <a:schemeClr val="tx1">
                    <a:lumMod val="85000"/>
                    <a:lumOff val="15000"/>
                  </a:schemeClr>
                </a:solidFill>
              </a:rPr>
              <a:t>十四大</a:t>
            </a:r>
          </a:p>
        </p:txBody>
      </p:sp>
      <p:sp>
        <p:nvSpPr>
          <p:cNvPr id="66" name="文本框 65">
            <a:extLst>
              <a:ext uri="{FF2B5EF4-FFF2-40B4-BE49-F238E27FC236}">
                <a16:creationId xmlns="" xmlns:a16="http://schemas.microsoft.com/office/drawing/2014/main" id="{B96E647C-14FF-48EF-B884-31485DD90C09}"/>
              </a:ext>
            </a:extLst>
          </p:cNvPr>
          <p:cNvSpPr txBox="1"/>
          <p:nvPr/>
        </p:nvSpPr>
        <p:spPr>
          <a:xfrm>
            <a:off x="5492737"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十五大</a:t>
            </a:r>
          </a:p>
        </p:txBody>
      </p:sp>
      <p:sp>
        <p:nvSpPr>
          <p:cNvPr id="67" name="文本框 66">
            <a:extLst>
              <a:ext uri="{FF2B5EF4-FFF2-40B4-BE49-F238E27FC236}">
                <a16:creationId xmlns="" xmlns:a16="http://schemas.microsoft.com/office/drawing/2014/main" id="{43449B49-1317-480F-8707-6522C77855EE}"/>
              </a:ext>
            </a:extLst>
          </p:cNvPr>
          <p:cNvSpPr txBox="1"/>
          <p:nvPr/>
        </p:nvSpPr>
        <p:spPr>
          <a:xfrm>
            <a:off x="6953043"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十六大</a:t>
            </a:r>
          </a:p>
        </p:txBody>
      </p:sp>
      <p:sp>
        <p:nvSpPr>
          <p:cNvPr id="68" name="文本框 67">
            <a:extLst>
              <a:ext uri="{FF2B5EF4-FFF2-40B4-BE49-F238E27FC236}">
                <a16:creationId xmlns="" xmlns:a16="http://schemas.microsoft.com/office/drawing/2014/main" id="{274C2119-A39C-4CB6-9889-70B91FEC6847}"/>
              </a:ext>
            </a:extLst>
          </p:cNvPr>
          <p:cNvSpPr txBox="1"/>
          <p:nvPr/>
        </p:nvSpPr>
        <p:spPr>
          <a:xfrm>
            <a:off x="8413349"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十七大</a:t>
            </a:r>
          </a:p>
        </p:txBody>
      </p:sp>
      <p:sp>
        <p:nvSpPr>
          <p:cNvPr id="69" name="文本框 68">
            <a:extLst>
              <a:ext uri="{FF2B5EF4-FFF2-40B4-BE49-F238E27FC236}">
                <a16:creationId xmlns="" xmlns:a16="http://schemas.microsoft.com/office/drawing/2014/main" id="{1C7C28AB-A5CA-457D-8A5A-C2F47D2F6FB2}"/>
              </a:ext>
            </a:extLst>
          </p:cNvPr>
          <p:cNvSpPr txBox="1"/>
          <p:nvPr/>
        </p:nvSpPr>
        <p:spPr>
          <a:xfrm>
            <a:off x="9873654"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十八大</a:t>
            </a:r>
          </a:p>
        </p:txBody>
      </p:sp>
      <p:sp>
        <p:nvSpPr>
          <p:cNvPr id="22" name="文本框 21">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solidFill>
            <a:srgbClr val="FFFFF5"/>
          </a:solid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378184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任意多边形: 形状 74">
            <a:extLst>
              <a:ext uri="{FF2B5EF4-FFF2-40B4-BE49-F238E27FC236}">
                <a16:creationId xmlns="" xmlns:a16="http://schemas.microsoft.com/office/drawing/2014/main" id="{46E30795-7086-4FA6-B7CB-FD33FEA9F8B8}"/>
              </a:ext>
            </a:extLst>
          </p:cNvPr>
          <p:cNvSpPr/>
          <p:nvPr/>
        </p:nvSpPr>
        <p:spPr>
          <a:xfrm>
            <a:off x="1055688" y="4533919"/>
            <a:ext cx="10080626" cy="1143662"/>
          </a:xfrm>
          <a:custGeom>
            <a:avLst/>
            <a:gdLst>
              <a:gd name="connsiteX0" fmla="*/ 5026950 w 10080626"/>
              <a:gd name="connsiteY0" fmla="*/ 0 h 1143662"/>
              <a:gd name="connsiteX1" fmla="*/ 5122093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4931807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5026950" y="0"/>
                </a:moveTo>
                <a:lnTo>
                  <a:pt x="5122093"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4931807"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 xmlns:a16="http://schemas.microsoft.com/office/drawing/2014/main" id="{28A18BA8-BD48-4EF3-8107-4B164ECC0B94}"/>
              </a:ext>
            </a:extLst>
          </p:cNvPr>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 xmlns:a16="http://schemas.microsoft.com/office/drawing/2014/main" id="{03B5C3FA-DF05-4E6F-A157-DC5C54A6D17A}"/>
              </a:ext>
            </a:extLst>
          </p:cNvPr>
          <p:cNvSpPr txBox="1"/>
          <p:nvPr/>
        </p:nvSpPr>
        <p:spPr>
          <a:xfrm>
            <a:off x="610294" y="4923426"/>
            <a:ext cx="10971412" cy="452432"/>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r>
              <a:rPr lang="zh-CN" altLang="en-US" dirty="0">
                <a:solidFill>
                  <a:schemeClr val="tx1">
                    <a:lumMod val="85000"/>
                    <a:lumOff val="15000"/>
                  </a:schemeClr>
                </a:solidFill>
              </a:rPr>
              <a:t>改革开放这场新的伟大革命，为社会主义现代化建设创造了良好的体制条件</a:t>
            </a:r>
          </a:p>
        </p:txBody>
      </p:sp>
      <p:sp>
        <p:nvSpPr>
          <p:cNvPr id="32" name="椭圆 31">
            <a:extLst>
              <a:ext uri="{FF2B5EF4-FFF2-40B4-BE49-F238E27FC236}">
                <a16:creationId xmlns="" xmlns:a16="http://schemas.microsoft.com/office/drawing/2014/main" id="{833D4F42-289F-4C61-ABC8-A0D54DE69505}"/>
              </a:ext>
            </a:extLst>
          </p:cNvPr>
          <p:cNvSpPr/>
          <p:nvPr/>
        </p:nvSpPr>
        <p:spPr>
          <a:xfrm>
            <a:off x="6000857"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 xmlns:a16="http://schemas.microsoft.com/office/drawing/2014/main" id="{EDBB8B2D-E160-40D1-8834-C2F70D393DB5}"/>
              </a:ext>
            </a:extLst>
          </p:cNvPr>
          <p:cNvSpPr/>
          <p:nvPr/>
        </p:nvSpPr>
        <p:spPr>
          <a:xfrm>
            <a:off x="3107032"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 xmlns:a16="http://schemas.microsoft.com/office/drawing/2014/main" id="{1D19D9E9-797E-47EA-A078-D1462FB9F56E}"/>
              </a:ext>
            </a:extLst>
          </p:cNvPr>
          <p:cNvSpPr/>
          <p:nvPr/>
        </p:nvSpPr>
        <p:spPr>
          <a:xfrm>
            <a:off x="1624888"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 xmlns:a16="http://schemas.microsoft.com/office/drawing/2014/main" id="{48ABAA13-0076-46AC-9E22-EF77377CC83A}"/>
              </a:ext>
            </a:extLst>
          </p:cNvPr>
          <p:cNvSpPr/>
          <p:nvPr/>
        </p:nvSpPr>
        <p:spPr>
          <a:xfrm>
            <a:off x="4576011"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 xmlns:a16="http://schemas.microsoft.com/office/drawing/2014/main" id="{33F5807C-211D-45E1-A2BC-0797EEAF7B72}"/>
              </a:ext>
            </a:extLst>
          </p:cNvPr>
          <p:cNvSpPr/>
          <p:nvPr/>
        </p:nvSpPr>
        <p:spPr>
          <a:xfrm>
            <a:off x="749662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DCCC58F5-ECC1-4E65-8901-C8209DBE6238}"/>
              </a:ext>
            </a:extLst>
          </p:cNvPr>
          <p:cNvSpPr/>
          <p:nvPr/>
        </p:nvSpPr>
        <p:spPr>
          <a:xfrm>
            <a:off x="8956929"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 xmlns:a16="http://schemas.microsoft.com/office/drawing/2014/main" id="{44377657-9540-4CC4-8418-D42D649338ED}"/>
              </a:ext>
            </a:extLst>
          </p:cNvPr>
          <p:cNvSpPr/>
          <p:nvPr/>
        </p:nvSpPr>
        <p:spPr>
          <a:xfrm>
            <a:off x="1041723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 xmlns:a16="http://schemas.microsoft.com/office/drawing/2014/main" id="{80F163D0-4EE0-4F01-83BA-263D710507CC}"/>
              </a:ext>
            </a:extLst>
          </p:cNvPr>
          <p:cNvSpPr txBox="1"/>
          <p:nvPr/>
        </p:nvSpPr>
        <p:spPr>
          <a:xfrm>
            <a:off x="1081308"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十二大</a:t>
            </a:r>
          </a:p>
        </p:txBody>
      </p:sp>
      <p:sp>
        <p:nvSpPr>
          <p:cNvPr id="63" name="文本框 62">
            <a:extLst>
              <a:ext uri="{FF2B5EF4-FFF2-40B4-BE49-F238E27FC236}">
                <a16:creationId xmlns="" xmlns:a16="http://schemas.microsoft.com/office/drawing/2014/main" id="{7B5B85A3-03F0-4830-A4B8-48D625F94564}"/>
              </a:ext>
            </a:extLst>
          </p:cNvPr>
          <p:cNvSpPr txBox="1"/>
          <p:nvPr/>
        </p:nvSpPr>
        <p:spPr>
          <a:xfrm>
            <a:off x="2563452"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十三大</a:t>
            </a:r>
          </a:p>
        </p:txBody>
      </p:sp>
      <p:sp>
        <p:nvSpPr>
          <p:cNvPr id="64" name="文本框 63">
            <a:extLst>
              <a:ext uri="{FF2B5EF4-FFF2-40B4-BE49-F238E27FC236}">
                <a16:creationId xmlns="" xmlns:a16="http://schemas.microsoft.com/office/drawing/2014/main" id="{F001F031-C05F-4B03-A6FA-7FBF84836DFF}"/>
              </a:ext>
            </a:extLst>
          </p:cNvPr>
          <p:cNvSpPr txBox="1"/>
          <p:nvPr/>
        </p:nvSpPr>
        <p:spPr>
          <a:xfrm>
            <a:off x="4048514"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十四大</a:t>
            </a:r>
          </a:p>
        </p:txBody>
      </p:sp>
      <p:sp>
        <p:nvSpPr>
          <p:cNvPr id="65" name="文本框 64">
            <a:extLst>
              <a:ext uri="{FF2B5EF4-FFF2-40B4-BE49-F238E27FC236}">
                <a16:creationId xmlns="" xmlns:a16="http://schemas.microsoft.com/office/drawing/2014/main" id="{1FDCF02F-8792-4371-8FB4-8783848987B4}"/>
              </a:ext>
            </a:extLst>
          </p:cNvPr>
          <p:cNvSpPr txBox="1"/>
          <p:nvPr/>
        </p:nvSpPr>
        <p:spPr>
          <a:xfrm>
            <a:off x="5492737" y="3682979"/>
            <a:ext cx="1237855" cy="461665"/>
          </a:xfrm>
          <a:prstGeom prst="rect">
            <a:avLst/>
          </a:prstGeom>
          <a:noFill/>
        </p:spPr>
        <p:txBody>
          <a:bodyPr wrap="square" rtlCol="0">
            <a:spAutoFit/>
          </a:bodyPr>
          <a:lstStyle>
            <a:defPPr>
              <a:defRPr lang="zh-CN"/>
            </a:defPPr>
            <a:lvl1pPr algn="ctr">
              <a:defRPr sz="2400" b="1">
                <a:latin typeface="+mj-ea"/>
                <a:ea typeface="+mj-ea"/>
              </a:defRPr>
            </a:lvl1pPr>
          </a:lstStyle>
          <a:p>
            <a:r>
              <a:rPr lang="zh-CN" altLang="en-US" dirty="0">
                <a:solidFill>
                  <a:schemeClr val="tx1">
                    <a:lumMod val="85000"/>
                    <a:lumOff val="15000"/>
                  </a:schemeClr>
                </a:solidFill>
              </a:rPr>
              <a:t>十五大</a:t>
            </a:r>
          </a:p>
        </p:txBody>
      </p:sp>
      <p:sp>
        <p:nvSpPr>
          <p:cNvPr id="66" name="文本框 65">
            <a:extLst>
              <a:ext uri="{FF2B5EF4-FFF2-40B4-BE49-F238E27FC236}">
                <a16:creationId xmlns="" xmlns:a16="http://schemas.microsoft.com/office/drawing/2014/main" id="{06543D12-FA8B-4A12-ABB8-57037BEF677C}"/>
              </a:ext>
            </a:extLst>
          </p:cNvPr>
          <p:cNvSpPr txBox="1"/>
          <p:nvPr/>
        </p:nvSpPr>
        <p:spPr>
          <a:xfrm>
            <a:off x="6953043"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十六大</a:t>
            </a:r>
          </a:p>
        </p:txBody>
      </p:sp>
      <p:sp>
        <p:nvSpPr>
          <p:cNvPr id="67" name="文本框 66">
            <a:extLst>
              <a:ext uri="{FF2B5EF4-FFF2-40B4-BE49-F238E27FC236}">
                <a16:creationId xmlns="" xmlns:a16="http://schemas.microsoft.com/office/drawing/2014/main" id="{797CC43A-C771-4FEC-941B-3E373E9EF0A6}"/>
              </a:ext>
            </a:extLst>
          </p:cNvPr>
          <p:cNvSpPr txBox="1"/>
          <p:nvPr/>
        </p:nvSpPr>
        <p:spPr>
          <a:xfrm>
            <a:off x="8413349"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十七大</a:t>
            </a:r>
          </a:p>
        </p:txBody>
      </p:sp>
      <p:sp>
        <p:nvSpPr>
          <p:cNvPr id="68" name="文本框 67">
            <a:extLst>
              <a:ext uri="{FF2B5EF4-FFF2-40B4-BE49-F238E27FC236}">
                <a16:creationId xmlns="" xmlns:a16="http://schemas.microsoft.com/office/drawing/2014/main" id="{23C3352D-EE17-4B83-A501-0F6E4B0F74D9}"/>
              </a:ext>
            </a:extLst>
          </p:cNvPr>
          <p:cNvSpPr txBox="1"/>
          <p:nvPr/>
        </p:nvSpPr>
        <p:spPr>
          <a:xfrm>
            <a:off x="9873654"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十八大</a:t>
            </a:r>
          </a:p>
        </p:txBody>
      </p:sp>
      <p:sp>
        <p:nvSpPr>
          <p:cNvPr id="22" name="文本框 21">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2930379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任意多边形: 形状 36">
            <a:extLst>
              <a:ext uri="{FF2B5EF4-FFF2-40B4-BE49-F238E27FC236}">
                <a16:creationId xmlns="" xmlns:a16="http://schemas.microsoft.com/office/drawing/2014/main" id="{EFAFF2CC-7F94-4D8A-A132-F5CD25E07F87}"/>
              </a:ext>
            </a:extLst>
          </p:cNvPr>
          <p:cNvSpPr/>
          <p:nvPr/>
        </p:nvSpPr>
        <p:spPr>
          <a:xfrm>
            <a:off x="1055688" y="4533919"/>
            <a:ext cx="10080626" cy="1143662"/>
          </a:xfrm>
          <a:custGeom>
            <a:avLst/>
            <a:gdLst>
              <a:gd name="connsiteX0" fmla="*/ 6516282 w 10080626"/>
              <a:gd name="connsiteY0" fmla="*/ 0 h 1143662"/>
              <a:gd name="connsiteX1" fmla="*/ 6611425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6421139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6516282" y="0"/>
                </a:moveTo>
                <a:lnTo>
                  <a:pt x="6611425"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6421139"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9" name="直接连接符 68">
            <a:extLst>
              <a:ext uri="{FF2B5EF4-FFF2-40B4-BE49-F238E27FC236}">
                <a16:creationId xmlns="" xmlns:a16="http://schemas.microsoft.com/office/drawing/2014/main" id="{28A18BA8-BD48-4EF3-8107-4B164ECC0B94}"/>
              </a:ext>
            </a:extLst>
          </p:cNvPr>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 xmlns:a16="http://schemas.microsoft.com/office/drawing/2014/main" id="{03B5C3FA-DF05-4E6F-A157-DC5C54A6D17A}"/>
              </a:ext>
            </a:extLst>
          </p:cNvPr>
          <p:cNvSpPr txBox="1"/>
          <p:nvPr/>
        </p:nvSpPr>
        <p:spPr>
          <a:xfrm>
            <a:off x="1055687" y="4754255"/>
            <a:ext cx="10080626" cy="812530"/>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r>
              <a:rPr lang="zh-CN" altLang="en-US" dirty="0">
                <a:solidFill>
                  <a:schemeClr val="tx1">
                    <a:lumMod val="85000"/>
                    <a:lumOff val="15000"/>
                  </a:schemeClr>
                </a:solidFill>
              </a:rPr>
              <a:t>进入全面建设小康社会、加快推进社会主义现代化的新的发展阶段，我们党的庄严使命就是要实现包括推进现代化建设在内的三大历史任务，在中国特色社会主义道路上实现中华民族的伟大复兴</a:t>
            </a:r>
          </a:p>
        </p:txBody>
      </p:sp>
      <p:sp>
        <p:nvSpPr>
          <p:cNvPr id="32" name="椭圆 31">
            <a:extLst>
              <a:ext uri="{FF2B5EF4-FFF2-40B4-BE49-F238E27FC236}">
                <a16:creationId xmlns="" xmlns:a16="http://schemas.microsoft.com/office/drawing/2014/main" id="{833D4F42-289F-4C61-ABC8-A0D54DE69505}"/>
              </a:ext>
            </a:extLst>
          </p:cNvPr>
          <p:cNvSpPr/>
          <p:nvPr/>
        </p:nvSpPr>
        <p:spPr>
          <a:xfrm>
            <a:off x="7476827"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a:extLst>
              <a:ext uri="{FF2B5EF4-FFF2-40B4-BE49-F238E27FC236}">
                <a16:creationId xmlns="" xmlns:a16="http://schemas.microsoft.com/office/drawing/2014/main" id="{EDBB8B2D-E160-40D1-8834-C2F70D393DB5}"/>
              </a:ext>
            </a:extLst>
          </p:cNvPr>
          <p:cNvSpPr/>
          <p:nvPr/>
        </p:nvSpPr>
        <p:spPr>
          <a:xfrm>
            <a:off x="3107032"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 xmlns:a16="http://schemas.microsoft.com/office/drawing/2014/main" id="{1D19D9E9-797E-47EA-A078-D1462FB9F56E}"/>
              </a:ext>
            </a:extLst>
          </p:cNvPr>
          <p:cNvSpPr/>
          <p:nvPr/>
        </p:nvSpPr>
        <p:spPr>
          <a:xfrm>
            <a:off x="1624888"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 xmlns:a16="http://schemas.microsoft.com/office/drawing/2014/main" id="{48ABAA13-0076-46AC-9E22-EF77377CC83A}"/>
              </a:ext>
            </a:extLst>
          </p:cNvPr>
          <p:cNvSpPr/>
          <p:nvPr/>
        </p:nvSpPr>
        <p:spPr>
          <a:xfrm>
            <a:off x="4576011"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 xmlns:a16="http://schemas.microsoft.com/office/drawing/2014/main" id="{33F5807C-211D-45E1-A2BC-0797EEAF7B72}"/>
              </a:ext>
            </a:extLst>
          </p:cNvPr>
          <p:cNvSpPr/>
          <p:nvPr/>
        </p:nvSpPr>
        <p:spPr>
          <a:xfrm>
            <a:off x="602065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DCCC58F5-ECC1-4E65-8901-C8209DBE6238}"/>
              </a:ext>
            </a:extLst>
          </p:cNvPr>
          <p:cNvSpPr/>
          <p:nvPr/>
        </p:nvSpPr>
        <p:spPr>
          <a:xfrm>
            <a:off x="8956929"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 xmlns:a16="http://schemas.microsoft.com/office/drawing/2014/main" id="{44377657-9540-4CC4-8418-D42D649338ED}"/>
              </a:ext>
            </a:extLst>
          </p:cNvPr>
          <p:cNvSpPr/>
          <p:nvPr/>
        </p:nvSpPr>
        <p:spPr>
          <a:xfrm>
            <a:off x="1041723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 xmlns:a16="http://schemas.microsoft.com/office/drawing/2014/main" id="{80F163D0-4EE0-4F01-83BA-263D710507CC}"/>
              </a:ext>
            </a:extLst>
          </p:cNvPr>
          <p:cNvSpPr txBox="1"/>
          <p:nvPr/>
        </p:nvSpPr>
        <p:spPr>
          <a:xfrm>
            <a:off x="1081308"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十二大</a:t>
            </a:r>
          </a:p>
        </p:txBody>
      </p:sp>
      <p:sp>
        <p:nvSpPr>
          <p:cNvPr id="63" name="文本框 62">
            <a:extLst>
              <a:ext uri="{FF2B5EF4-FFF2-40B4-BE49-F238E27FC236}">
                <a16:creationId xmlns="" xmlns:a16="http://schemas.microsoft.com/office/drawing/2014/main" id="{7B5B85A3-03F0-4830-A4B8-48D625F94564}"/>
              </a:ext>
            </a:extLst>
          </p:cNvPr>
          <p:cNvSpPr txBox="1"/>
          <p:nvPr/>
        </p:nvSpPr>
        <p:spPr>
          <a:xfrm>
            <a:off x="2563452"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十三大</a:t>
            </a:r>
          </a:p>
        </p:txBody>
      </p:sp>
      <p:sp>
        <p:nvSpPr>
          <p:cNvPr id="64" name="文本框 63">
            <a:extLst>
              <a:ext uri="{FF2B5EF4-FFF2-40B4-BE49-F238E27FC236}">
                <a16:creationId xmlns="" xmlns:a16="http://schemas.microsoft.com/office/drawing/2014/main" id="{F001F031-C05F-4B03-A6FA-7FBF84836DFF}"/>
              </a:ext>
            </a:extLst>
          </p:cNvPr>
          <p:cNvSpPr txBox="1"/>
          <p:nvPr/>
        </p:nvSpPr>
        <p:spPr>
          <a:xfrm>
            <a:off x="4048514"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十四大</a:t>
            </a:r>
          </a:p>
        </p:txBody>
      </p:sp>
      <p:sp>
        <p:nvSpPr>
          <p:cNvPr id="65" name="文本框 64">
            <a:extLst>
              <a:ext uri="{FF2B5EF4-FFF2-40B4-BE49-F238E27FC236}">
                <a16:creationId xmlns="" xmlns:a16="http://schemas.microsoft.com/office/drawing/2014/main" id="{1FDCF02F-8792-4371-8FB4-8783848987B4}"/>
              </a:ext>
            </a:extLst>
          </p:cNvPr>
          <p:cNvSpPr txBox="1"/>
          <p:nvPr/>
        </p:nvSpPr>
        <p:spPr>
          <a:xfrm>
            <a:off x="5477073"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十五大</a:t>
            </a:r>
          </a:p>
        </p:txBody>
      </p:sp>
      <p:sp>
        <p:nvSpPr>
          <p:cNvPr id="66" name="文本框 65">
            <a:extLst>
              <a:ext uri="{FF2B5EF4-FFF2-40B4-BE49-F238E27FC236}">
                <a16:creationId xmlns="" xmlns:a16="http://schemas.microsoft.com/office/drawing/2014/main" id="{06543D12-FA8B-4A12-ABB8-57037BEF677C}"/>
              </a:ext>
            </a:extLst>
          </p:cNvPr>
          <p:cNvSpPr txBox="1"/>
          <p:nvPr/>
        </p:nvSpPr>
        <p:spPr>
          <a:xfrm>
            <a:off x="6953043" y="3682979"/>
            <a:ext cx="1237855" cy="461665"/>
          </a:xfrm>
          <a:prstGeom prst="rect">
            <a:avLst/>
          </a:prstGeom>
          <a:noFill/>
        </p:spPr>
        <p:txBody>
          <a:bodyPr wrap="square" rtlCol="0">
            <a:spAutoFit/>
          </a:bodyPr>
          <a:lstStyle>
            <a:defPPr>
              <a:defRPr lang="zh-CN"/>
            </a:defPPr>
            <a:lvl1pPr algn="ctr">
              <a:defRPr sz="2400" b="1">
                <a:latin typeface="+mj-ea"/>
                <a:ea typeface="+mj-ea"/>
              </a:defRPr>
            </a:lvl1pPr>
          </a:lstStyle>
          <a:p>
            <a:r>
              <a:rPr lang="zh-CN" altLang="en-US" dirty="0">
                <a:solidFill>
                  <a:schemeClr val="tx1">
                    <a:lumMod val="85000"/>
                    <a:lumOff val="15000"/>
                  </a:schemeClr>
                </a:solidFill>
              </a:rPr>
              <a:t>十六大</a:t>
            </a:r>
          </a:p>
        </p:txBody>
      </p:sp>
      <p:sp>
        <p:nvSpPr>
          <p:cNvPr id="67" name="文本框 66">
            <a:extLst>
              <a:ext uri="{FF2B5EF4-FFF2-40B4-BE49-F238E27FC236}">
                <a16:creationId xmlns="" xmlns:a16="http://schemas.microsoft.com/office/drawing/2014/main" id="{797CC43A-C771-4FEC-941B-3E373E9EF0A6}"/>
              </a:ext>
            </a:extLst>
          </p:cNvPr>
          <p:cNvSpPr txBox="1"/>
          <p:nvPr/>
        </p:nvSpPr>
        <p:spPr>
          <a:xfrm>
            <a:off x="8413349"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十七大</a:t>
            </a:r>
          </a:p>
        </p:txBody>
      </p:sp>
      <p:sp>
        <p:nvSpPr>
          <p:cNvPr id="68" name="文本框 67">
            <a:extLst>
              <a:ext uri="{FF2B5EF4-FFF2-40B4-BE49-F238E27FC236}">
                <a16:creationId xmlns="" xmlns:a16="http://schemas.microsoft.com/office/drawing/2014/main" id="{23C3352D-EE17-4B83-A501-0F6E4B0F74D9}"/>
              </a:ext>
            </a:extLst>
          </p:cNvPr>
          <p:cNvSpPr txBox="1"/>
          <p:nvPr/>
        </p:nvSpPr>
        <p:spPr>
          <a:xfrm>
            <a:off x="9873654"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十八大</a:t>
            </a:r>
          </a:p>
        </p:txBody>
      </p:sp>
      <p:sp>
        <p:nvSpPr>
          <p:cNvPr id="21" name="文本框 20">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3495460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形状 70">
            <a:extLst>
              <a:ext uri="{FF2B5EF4-FFF2-40B4-BE49-F238E27FC236}">
                <a16:creationId xmlns="" xmlns:a16="http://schemas.microsoft.com/office/drawing/2014/main" id="{21A0DE46-9583-472B-8ED1-DD3C9ABC99AF}"/>
              </a:ext>
            </a:extLst>
          </p:cNvPr>
          <p:cNvSpPr/>
          <p:nvPr/>
        </p:nvSpPr>
        <p:spPr>
          <a:xfrm>
            <a:off x="1055688" y="4533919"/>
            <a:ext cx="10080626" cy="1143662"/>
          </a:xfrm>
          <a:custGeom>
            <a:avLst/>
            <a:gdLst>
              <a:gd name="connsiteX0" fmla="*/ 7973731 w 10080626"/>
              <a:gd name="connsiteY0" fmla="*/ 0 h 1143662"/>
              <a:gd name="connsiteX1" fmla="*/ 8068874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7878588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7973731" y="0"/>
                </a:moveTo>
                <a:lnTo>
                  <a:pt x="8068874"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7878588"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 xmlns:a16="http://schemas.microsoft.com/office/drawing/2014/main" id="{C341C447-70C0-4859-8C82-140F05296C14}"/>
              </a:ext>
            </a:extLst>
          </p:cNvPr>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 xmlns:a16="http://schemas.microsoft.com/office/drawing/2014/main" id="{03B5C3FA-DF05-4E6F-A157-DC5C54A6D17A}"/>
              </a:ext>
            </a:extLst>
          </p:cNvPr>
          <p:cNvSpPr txBox="1"/>
          <p:nvPr/>
        </p:nvSpPr>
        <p:spPr>
          <a:xfrm>
            <a:off x="1055687" y="4923427"/>
            <a:ext cx="10080626" cy="452432"/>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r>
              <a:rPr lang="zh-CN" altLang="en-US" dirty="0">
                <a:solidFill>
                  <a:schemeClr val="tx1">
                    <a:lumMod val="85000"/>
                    <a:lumOff val="15000"/>
                  </a:schemeClr>
                </a:solidFill>
              </a:rPr>
              <a:t>继续全面建设小康社会、加快推进社会主义现代化，完成时代赋予的崇高使命</a:t>
            </a:r>
          </a:p>
        </p:txBody>
      </p:sp>
      <p:sp>
        <p:nvSpPr>
          <p:cNvPr id="32" name="椭圆 31">
            <a:extLst>
              <a:ext uri="{FF2B5EF4-FFF2-40B4-BE49-F238E27FC236}">
                <a16:creationId xmlns="" xmlns:a16="http://schemas.microsoft.com/office/drawing/2014/main" id="{1BAC87A8-E7A5-43E1-A732-8294A7728165}"/>
              </a:ext>
            </a:extLst>
          </p:cNvPr>
          <p:cNvSpPr/>
          <p:nvPr/>
        </p:nvSpPr>
        <p:spPr>
          <a:xfrm>
            <a:off x="8934276"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 xmlns:a16="http://schemas.microsoft.com/office/drawing/2014/main" id="{F5055F89-D6F0-4B0B-84BF-A89ABB378A24}"/>
              </a:ext>
            </a:extLst>
          </p:cNvPr>
          <p:cNvSpPr/>
          <p:nvPr/>
        </p:nvSpPr>
        <p:spPr>
          <a:xfrm>
            <a:off x="3107032"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 xmlns:a16="http://schemas.microsoft.com/office/drawing/2014/main" id="{B814D974-DA6F-4C0A-8C3F-66C9F79FF3DB}"/>
              </a:ext>
            </a:extLst>
          </p:cNvPr>
          <p:cNvSpPr/>
          <p:nvPr/>
        </p:nvSpPr>
        <p:spPr>
          <a:xfrm>
            <a:off x="1624888"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 xmlns:a16="http://schemas.microsoft.com/office/drawing/2014/main" id="{5336C94F-7FF2-4EEA-B7DB-D3F259AC906D}"/>
              </a:ext>
            </a:extLst>
          </p:cNvPr>
          <p:cNvSpPr/>
          <p:nvPr/>
        </p:nvSpPr>
        <p:spPr>
          <a:xfrm>
            <a:off x="4576011"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 xmlns:a16="http://schemas.microsoft.com/office/drawing/2014/main" id="{E190D66E-99FE-4793-A55B-AF76900EEE15}"/>
              </a:ext>
            </a:extLst>
          </p:cNvPr>
          <p:cNvSpPr/>
          <p:nvPr/>
        </p:nvSpPr>
        <p:spPr>
          <a:xfrm>
            <a:off x="602065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1313CB5D-93A3-4F85-A275-765237E3568F}"/>
              </a:ext>
            </a:extLst>
          </p:cNvPr>
          <p:cNvSpPr/>
          <p:nvPr/>
        </p:nvSpPr>
        <p:spPr>
          <a:xfrm>
            <a:off x="750015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 xmlns:a16="http://schemas.microsoft.com/office/drawing/2014/main" id="{F76A49DE-40BA-431C-845D-5F8712793907}"/>
              </a:ext>
            </a:extLst>
          </p:cNvPr>
          <p:cNvSpPr/>
          <p:nvPr/>
        </p:nvSpPr>
        <p:spPr>
          <a:xfrm>
            <a:off x="1041723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 xmlns:a16="http://schemas.microsoft.com/office/drawing/2014/main" id="{D70488D8-BF00-4521-8A55-3C22BC0447AD}"/>
              </a:ext>
            </a:extLst>
          </p:cNvPr>
          <p:cNvSpPr txBox="1"/>
          <p:nvPr/>
        </p:nvSpPr>
        <p:spPr>
          <a:xfrm>
            <a:off x="1081308"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十二大</a:t>
            </a:r>
          </a:p>
        </p:txBody>
      </p:sp>
      <p:sp>
        <p:nvSpPr>
          <p:cNvPr id="62" name="文本框 61">
            <a:extLst>
              <a:ext uri="{FF2B5EF4-FFF2-40B4-BE49-F238E27FC236}">
                <a16:creationId xmlns="" xmlns:a16="http://schemas.microsoft.com/office/drawing/2014/main" id="{9B684106-5965-499C-83E6-63EBADD4EBFA}"/>
              </a:ext>
            </a:extLst>
          </p:cNvPr>
          <p:cNvSpPr txBox="1"/>
          <p:nvPr/>
        </p:nvSpPr>
        <p:spPr>
          <a:xfrm>
            <a:off x="2563452"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十三大</a:t>
            </a:r>
          </a:p>
        </p:txBody>
      </p:sp>
      <p:sp>
        <p:nvSpPr>
          <p:cNvPr id="63" name="文本框 62">
            <a:extLst>
              <a:ext uri="{FF2B5EF4-FFF2-40B4-BE49-F238E27FC236}">
                <a16:creationId xmlns="" xmlns:a16="http://schemas.microsoft.com/office/drawing/2014/main" id="{0BB76DA1-8E2B-45D6-851F-1E8A2038587C}"/>
              </a:ext>
            </a:extLst>
          </p:cNvPr>
          <p:cNvSpPr txBox="1"/>
          <p:nvPr/>
        </p:nvSpPr>
        <p:spPr>
          <a:xfrm>
            <a:off x="4048514"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十四大</a:t>
            </a:r>
          </a:p>
        </p:txBody>
      </p:sp>
      <p:sp>
        <p:nvSpPr>
          <p:cNvPr id="64" name="文本框 63">
            <a:extLst>
              <a:ext uri="{FF2B5EF4-FFF2-40B4-BE49-F238E27FC236}">
                <a16:creationId xmlns="" xmlns:a16="http://schemas.microsoft.com/office/drawing/2014/main" id="{F87D7373-E174-4D60-947C-8A4740796235}"/>
              </a:ext>
            </a:extLst>
          </p:cNvPr>
          <p:cNvSpPr txBox="1"/>
          <p:nvPr/>
        </p:nvSpPr>
        <p:spPr>
          <a:xfrm>
            <a:off x="5477073"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十五大</a:t>
            </a:r>
          </a:p>
        </p:txBody>
      </p:sp>
      <p:sp>
        <p:nvSpPr>
          <p:cNvPr id="65" name="文本框 64">
            <a:extLst>
              <a:ext uri="{FF2B5EF4-FFF2-40B4-BE49-F238E27FC236}">
                <a16:creationId xmlns="" xmlns:a16="http://schemas.microsoft.com/office/drawing/2014/main" id="{BFB63573-9790-4A02-BC21-20C93673A2F5}"/>
              </a:ext>
            </a:extLst>
          </p:cNvPr>
          <p:cNvSpPr txBox="1"/>
          <p:nvPr/>
        </p:nvSpPr>
        <p:spPr>
          <a:xfrm>
            <a:off x="6953043"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十六大</a:t>
            </a:r>
          </a:p>
        </p:txBody>
      </p:sp>
      <p:sp>
        <p:nvSpPr>
          <p:cNvPr id="66" name="文本框 65">
            <a:extLst>
              <a:ext uri="{FF2B5EF4-FFF2-40B4-BE49-F238E27FC236}">
                <a16:creationId xmlns="" xmlns:a16="http://schemas.microsoft.com/office/drawing/2014/main" id="{54B7BEA3-B87F-4E7D-B962-12F6025753EE}"/>
              </a:ext>
            </a:extLst>
          </p:cNvPr>
          <p:cNvSpPr txBox="1"/>
          <p:nvPr/>
        </p:nvSpPr>
        <p:spPr>
          <a:xfrm>
            <a:off x="8413349" y="3682979"/>
            <a:ext cx="1237855" cy="461665"/>
          </a:xfrm>
          <a:prstGeom prst="rect">
            <a:avLst/>
          </a:prstGeom>
          <a:noFill/>
        </p:spPr>
        <p:txBody>
          <a:bodyPr wrap="square" rtlCol="0">
            <a:spAutoFit/>
          </a:bodyPr>
          <a:lstStyle>
            <a:defPPr>
              <a:defRPr lang="zh-CN"/>
            </a:defPPr>
            <a:lvl1pPr algn="ctr">
              <a:defRPr sz="2400" b="1">
                <a:latin typeface="+mj-ea"/>
                <a:ea typeface="+mj-ea"/>
              </a:defRPr>
            </a:lvl1pPr>
          </a:lstStyle>
          <a:p>
            <a:r>
              <a:rPr lang="zh-CN" altLang="en-US" dirty="0">
                <a:solidFill>
                  <a:schemeClr val="tx1">
                    <a:lumMod val="85000"/>
                    <a:lumOff val="15000"/>
                  </a:schemeClr>
                </a:solidFill>
              </a:rPr>
              <a:t>十七大</a:t>
            </a:r>
          </a:p>
        </p:txBody>
      </p:sp>
      <p:sp>
        <p:nvSpPr>
          <p:cNvPr id="67" name="文本框 66">
            <a:extLst>
              <a:ext uri="{FF2B5EF4-FFF2-40B4-BE49-F238E27FC236}">
                <a16:creationId xmlns="" xmlns:a16="http://schemas.microsoft.com/office/drawing/2014/main" id="{A155D0AB-2326-44CD-B875-D114F3D0FA44}"/>
              </a:ext>
            </a:extLst>
          </p:cNvPr>
          <p:cNvSpPr txBox="1"/>
          <p:nvPr/>
        </p:nvSpPr>
        <p:spPr>
          <a:xfrm>
            <a:off x="9873654"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十八大</a:t>
            </a:r>
          </a:p>
        </p:txBody>
      </p:sp>
      <p:sp>
        <p:nvSpPr>
          <p:cNvPr id="23" name="文本框 22">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308510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任意多边形: 形状 71">
            <a:extLst>
              <a:ext uri="{FF2B5EF4-FFF2-40B4-BE49-F238E27FC236}">
                <a16:creationId xmlns="" xmlns:a16="http://schemas.microsoft.com/office/drawing/2014/main" id="{81AD0367-74DE-4190-B456-3B822D0D18F2}"/>
              </a:ext>
            </a:extLst>
          </p:cNvPr>
          <p:cNvSpPr/>
          <p:nvPr/>
        </p:nvSpPr>
        <p:spPr>
          <a:xfrm>
            <a:off x="1055688" y="4533919"/>
            <a:ext cx="10080626" cy="1143662"/>
          </a:xfrm>
          <a:custGeom>
            <a:avLst/>
            <a:gdLst>
              <a:gd name="connsiteX0" fmla="*/ 9436893 w 10080626"/>
              <a:gd name="connsiteY0" fmla="*/ 0 h 1143662"/>
              <a:gd name="connsiteX1" fmla="*/ 9532036 w 10080626"/>
              <a:gd name="connsiteY1" fmla="*/ 164040 h 1143662"/>
              <a:gd name="connsiteX2" fmla="*/ 10022015 w 10080626"/>
              <a:gd name="connsiteY2" fmla="*/ 164040 h 1143662"/>
              <a:gd name="connsiteX3" fmla="*/ 10080626 w 10080626"/>
              <a:gd name="connsiteY3" fmla="*/ 222651 h 1143662"/>
              <a:gd name="connsiteX4" fmla="*/ 10080626 w 10080626"/>
              <a:gd name="connsiteY4" fmla="*/ 1085051 h 1143662"/>
              <a:gd name="connsiteX5" fmla="*/ 10022015 w 10080626"/>
              <a:gd name="connsiteY5" fmla="*/ 1143662 h 1143662"/>
              <a:gd name="connsiteX6" fmla="*/ 58611 w 10080626"/>
              <a:gd name="connsiteY6" fmla="*/ 1143662 h 1143662"/>
              <a:gd name="connsiteX7" fmla="*/ 0 w 10080626"/>
              <a:gd name="connsiteY7" fmla="*/ 1085051 h 1143662"/>
              <a:gd name="connsiteX8" fmla="*/ 0 w 10080626"/>
              <a:gd name="connsiteY8" fmla="*/ 222651 h 1143662"/>
              <a:gd name="connsiteX9" fmla="*/ 58611 w 10080626"/>
              <a:gd name="connsiteY9" fmla="*/ 164040 h 1143662"/>
              <a:gd name="connsiteX10" fmla="*/ 9341750 w 10080626"/>
              <a:gd name="connsiteY10" fmla="*/ 164040 h 114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626" h="1143662">
                <a:moveTo>
                  <a:pt x="9436893" y="0"/>
                </a:moveTo>
                <a:lnTo>
                  <a:pt x="9532036" y="164040"/>
                </a:lnTo>
                <a:lnTo>
                  <a:pt x="10022015" y="164040"/>
                </a:lnTo>
                <a:cubicBezTo>
                  <a:pt x="10054385" y="164040"/>
                  <a:pt x="10080626" y="190281"/>
                  <a:pt x="10080626" y="222651"/>
                </a:cubicBezTo>
                <a:lnTo>
                  <a:pt x="10080626" y="1085051"/>
                </a:lnTo>
                <a:cubicBezTo>
                  <a:pt x="10080626" y="1117421"/>
                  <a:pt x="10054385" y="1143662"/>
                  <a:pt x="10022015" y="1143662"/>
                </a:cubicBezTo>
                <a:lnTo>
                  <a:pt x="58611" y="1143662"/>
                </a:lnTo>
                <a:cubicBezTo>
                  <a:pt x="26241" y="1143662"/>
                  <a:pt x="0" y="1117421"/>
                  <a:pt x="0" y="1085051"/>
                </a:cubicBezTo>
                <a:lnTo>
                  <a:pt x="0" y="222651"/>
                </a:lnTo>
                <a:cubicBezTo>
                  <a:pt x="0" y="190281"/>
                  <a:pt x="26241" y="164040"/>
                  <a:pt x="58611" y="164040"/>
                </a:cubicBezTo>
                <a:lnTo>
                  <a:pt x="9341750" y="164040"/>
                </a:lnTo>
                <a:close/>
              </a:path>
            </a:pathLst>
          </a:custGeom>
          <a:solidFill>
            <a:srgbClr val="FFFFF5"/>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 xmlns:a16="http://schemas.microsoft.com/office/drawing/2014/main" id="{C341C447-70C0-4859-8C82-140F05296C14}"/>
              </a:ext>
            </a:extLst>
          </p:cNvPr>
          <p:cNvCxnSpPr>
            <a:cxnSpLocks/>
          </p:cNvCxnSpPr>
          <p:nvPr/>
        </p:nvCxnSpPr>
        <p:spPr>
          <a:xfrm>
            <a:off x="0" y="34290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 xmlns:a16="http://schemas.microsoft.com/office/drawing/2014/main" id="{03B5C3FA-DF05-4E6F-A157-DC5C54A6D17A}"/>
              </a:ext>
            </a:extLst>
          </p:cNvPr>
          <p:cNvSpPr txBox="1"/>
          <p:nvPr/>
        </p:nvSpPr>
        <p:spPr>
          <a:xfrm>
            <a:off x="2010895" y="4750567"/>
            <a:ext cx="8170212" cy="812530"/>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r>
              <a:rPr lang="zh-CN" altLang="en-US" dirty="0"/>
              <a:t>建设中国特色社会主义，总任务是实现社会主义现代化和中华民族伟大复兴，并提出“两个一百年”奋斗目标</a:t>
            </a:r>
          </a:p>
        </p:txBody>
      </p:sp>
      <p:sp>
        <p:nvSpPr>
          <p:cNvPr id="32" name="椭圆 31">
            <a:extLst>
              <a:ext uri="{FF2B5EF4-FFF2-40B4-BE49-F238E27FC236}">
                <a16:creationId xmlns="" xmlns:a16="http://schemas.microsoft.com/office/drawing/2014/main" id="{296C1C5E-23F0-4166-8D02-6B04C2138B3E}"/>
              </a:ext>
            </a:extLst>
          </p:cNvPr>
          <p:cNvSpPr/>
          <p:nvPr/>
        </p:nvSpPr>
        <p:spPr>
          <a:xfrm>
            <a:off x="10397438" y="3333857"/>
            <a:ext cx="190286" cy="190286"/>
          </a:xfrm>
          <a:prstGeom prst="ellipse">
            <a:avLst/>
          </a:prstGeom>
          <a:solidFill>
            <a:srgbClr val="FCFDF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 xmlns:a16="http://schemas.microsoft.com/office/drawing/2014/main" id="{5A66CBDB-523B-4F94-8DAF-94B68A04EC51}"/>
              </a:ext>
            </a:extLst>
          </p:cNvPr>
          <p:cNvSpPr/>
          <p:nvPr/>
        </p:nvSpPr>
        <p:spPr>
          <a:xfrm>
            <a:off x="3107032"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 xmlns:a16="http://schemas.microsoft.com/office/drawing/2014/main" id="{D36D4D62-D212-454B-84E0-6078C68F1769}"/>
              </a:ext>
            </a:extLst>
          </p:cNvPr>
          <p:cNvSpPr/>
          <p:nvPr/>
        </p:nvSpPr>
        <p:spPr>
          <a:xfrm>
            <a:off x="1624888"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 xmlns:a16="http://schemas.microsoft.com/office/drawing/2014/main" id="{FBA1E5E7-A76A-4784-8432-76458CC92E9B}"/>
              </a:ext>
            </a:extLst>
          </p:cNvPr>
          <p:cNvSpPr/>
          <p:nvPr/>
        </p:nvSpPr>
        <p:spPr>
          <a:xfrm>
            <a:off x="4576011"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 xmlns:a16="http://schemas.microsoft.com/office/drawing/2014/main" id="{A73560D6-8BE9-4685-82BB-359616ED403B}"/>
              </a:ext>
            </a:extLst>
          </p:cNvPr>
          <p:cNvSpPr/>
          <p:nvPr/>
        </p:nvSpPr>
        <p:spPr>
          <a:xfrm>
            <a:off x="6020653"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 xmlns:a16="http://schemas.microsoft.com/office/drawing/2014/main" id="{7B79FBE7-E4F9-442A-A29B-2E22295F5916}"/>
              </a:ext>
            </a:extLst>
          </p:cNvPr>
          <p:cNvSpPr/>
          <p:nvPr/>
        </p:nvSpPr>
        <p:spPr>
          <a:xfrm>
            <a:off x="7500154"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 xmlns:a16="http://schemas.microsoft.com/office/drawing/2014/main" id="{778624E3-1460-4231-9F16-732011785B20}"/>
              </a:ext>
            </a:extLst>
          </p:cNvPr>
          <p:cNvSpPr/>
          <p:nvPr/>
        </p:nvSpPr>
        <p:spPr>
          <a:xfrm>
            <a:off x="8956929" y="3353653"/>
            <a:ext cx="150694" cy="150694"/>
          </a:xfrm>
          <a:prstGeom prst="ellipse">
            <a:avLst/>
          </a:prstGeom>
          <a:solidFill>
            <a:srgbClr val="FCFDF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 xmlns:a16="http://schemas.microsoft.com/office/drawing/2014/main" id="{AF14C4C5-8026-41AD-9E06-19D5C2BFA9FC}"/>
              </a:ext>
            </a:extLst>
          </p:cNvPr>
          <p:cNvSpPr txBox="1"/>
          <p:nvPr/>
        </p:nvSpPr>
        <p:spPr>
          <a:xfrm>
            <a:off x="1081308"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十二大</a:t>
            </a:r>
          </a:p>
        </p:txBody>
      </p:sp>
      <p:sp>
        <p:nvSpPr>
          <p:cNvPr id="62" name="文本框 61">
            <a:extLst>
              <a:ext uri="{FF2B5EF4-FFF2-40B4-BE49-F238E27FC236}">
                <a16:creationId xmlns="" xmlns:a16="http://schemas.microsoft.com/office/drawing/2014/main" id="{EB21665F-E265-48B9-B0EE-25DAEE927E37}"/>
              </a:ext>
            </a:extLst>
          </p:cNvPr>
          <p:cNvSpPr txBox="1"/>
          <p:nvPr/>
        </p:nvSpPr>
        <p:spPr>
          <a:xfrm>
            <a:off x="2563452" y="3682979"/>
            <a:ext cx="1237855" cy="461665"/>
          </a:xfrm>
          <a:prstGeom prst="rect">
            <a:avLst/>
          </a:prstGeom>
          <a:noFill/>
        </p:spPr>
        <p:txBody>
          <a:bodyPr wrap="square" rtlCol="0">
            <a:spAutoFit/>
          </a:bodyPr>
          <a:lstStyle/>
          <a:p>
            <a:pPr algn="ctr"/>
            <a:r>
              <a:rPr lang="zh-CN" altLang="en-US" sz="2400" dirty="0">
                <a:solidFill>
                  <a:schemeClr val="bg1">
                    <a:lumMod val="85000"/>
                  </a:schemeClr>
                </a:solidFill>
                <a:latin typeface="+mj-ea"/>
                <a:ea typeface="+mj-ea"/>
              </a:rPr>
              <a:t>十三大</a:t>
            </a:r>
          </a:p>
        </p:txBody>
      </p:sp>
      <p:sp>
        <p:nvSpPr>
          <p:cNvPr id="63" name="文本框 62">
            <a:extLst>
              <a:ext uri="{FF2B5EF4-FFF2-40B4-BE49-F238E27FC236}">
                <a16:creationId xmlns="" xmlns:a16="http://schemas.microsoft.com/office/drawing/2014/main" id="{A51EA12F-928D-4C8A-9080-5ADCDFDD8268}"/>
              </a:ext>
            </a:extLst>
          </p:cNvPr>
          <p:cNvSpPr txBox="1"/>
          <p:nvPr/>
        </p:nvSpPr>
        <p:spPr>
          <a:xfrm>
            <a:off x="4048514"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十四大</a:t>
            </a:r>
          </a:p>
        </p:txBody>
      </p:sp>
      <p:sp>
        <p:nvSpPr>
          <p:cNvPr id="64" name="文本框 63">
            <a:extLst>
              <a:ext uri="{FF2B5EF4-FFF2-40B4-BE49-F238E27FC236}">
                <a16:creationId xmlns="" xmlns:a16="http://schemas.microsoft.com/office/drawing/2014/main" id="{10257EB8-EED8-495E-B5CD-7719EA0CDC1B}"/>
              </a:ext>
            </a:extLst>
          </p:cNvPr>
          <p:cNvSpPr txBox="1"/>
          <p:nvPr/>
        </p:nvSpPr>
        <p:spPr>
          <a:xfrm>
            <a:off x="5477073"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十五大</a:t>
            </a:r>
          </a:p>
        </p:txBody>
      </p:sp>
      <p:sp>
        <p:nvSpPr>
          <p:cNvPr id="65" name="文本框 64">
            <a:extLst>
              <a:ext uri="{FF2B5EF4-FFF2-40B4-BE49-F238E27FC236}">
                <a16:creationId xmlns="" xmlns:a16="http://schemas.microsoft.com/office/drawing/2014/main" id="{D70401F8-C0D0-4F04-A9F1-492E4DA1B170}"/>
              </a:ext>
            </a:extLst>
          </p:cNvPr>
          <p:cNvSpPr txBox="1"/>
          <p:nvPr/>
        </p:nvSpPr>
        <p:spPr>
          <a:xfrm>
            <a:off x="6953043"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十六大</a:t>
            </a:r>
          </a:p>
        </p:txBody>
      </p:sp>
      <p:sp>
        <p:nvSpPr>
          <p:cNvPr id="66" name="文本框 65">
            <a:extLst>
              <a:ext uri="{FF2B5EF4-FFF2-40B4-BE49-F238E27FC236}">
                <a16:creationId xmlns="" xmlns:a16="http://schemas.microsoft.com/office/drawing/2014/main" id="{7747EF28-29EC-4190-A749-F333AE627867}"/>
              </a:ext>
            </a:extLst>
          </p:cNvPr>
          <p:cNvSpPr txBox="1"/>
          <p:nvPr/>
        </p:nvSpPr>
        <p:spPr>
          <a:xfrm>
            <a:off x="8413349" y="3682979"/>
            <a:ext cx="1237855" cy="461665"/>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zh-CN" altLang="en-US" dirty="0"/>
              <a:t>十七大</a:t>
            </a:r>
          </a:p>
        </p:txBody>
      </p:sp>
      <p:sp>
        <p:nvSpPr>
          <p:cNvPr id="67" name="文本框 66">
            <a:extLst>
              <a:ext uri="{FF2B5EF4-FFF2-40B4-BE49-F238E27FC236}">
                <a16:creationId xmlns="" xmlns:a16="http://schemas.microsoft.com/office/drawing/2014/main" id="{63E3F486-AE1C-49FE-B665-E5421D8CA861}"/>
              </a:ext>
            </a:extLst>
          </p:cNvPr>
          <p:cNvSpPr txBox="1"/>
          <p:nvPr/>
        </p:nvSpPr>
        <p:spPr>
          <a:xfrm>
            <a:off x="9873654" y="3682979"/>
            <a:ext cx="1237855" cy="461665"/>
          </a:xfrm>
          <a:prstGeom prst="rect">
            <a:avLst/>
          </a:prstGeom>
          <a:noFill/>
        </p:spPr>
        <p:txBody>
          <a:bodyPr wrap="square" rtlCol="0">
            <a:spAutoFit/>
          </a:bodyPr>
          <a:lstStyle>
            <a:defPPr>
              <a:defRPr lang="zh-CN"/>
            </a:defPPr>
            <a:lvl1pPr algn="ctr">
              <a:defRPr sz="2400" b="1">
                <a:latin typeface="+mj-ea"/>
                <a:ea typeface="+mj-ea"/>
              </a:defRPr>
            </a:lvl1pPr>
          </a:lstStyle>
          <a:p>
            <a:r>
              <a:rPr lang="zh-CN" altLang="en-US" dirty="0"/>
              <a:t>十八大</a:t>
            </a:r>
          </a:p>
        </p:txBody>
      </p:sp>
      <p:sp>
        <p:nvSpPr>
          <p:cNvPr id="23" name="文本框 22">
            <a:extLst>
              <a:ext uri="{FF2B5EF4-FFF2-40B4-BE49-F238E27FC236}">
                <a16:creationId xmlns="" xmlns:a16="http://schemas.microsoft.com/office/drawing/2014/main" id="{C83B56EF-9A9A-4D5E-B26A-822FC94EAB87}"/>
              </a:ext>
            </a:extLst>
          </p:cNvPr>
          <p:cNvSpPr txBox="1"/>
          <p:nvPr/>
        </p:nvSpPr>
        <p:spPr>
          <a:xfrm>
            <a:off x="1624888" y="1191597"/>
            <a:ext cx="9002008" cy="120032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algn="just">
              <a:lnSpc>
                <a:spcPct val="150000"/>
              </a:lnSpc>
            </a:pPr>
            <a:r>
              <a:rPr lang="zh-CN" altLang="en-US" sz="2400" b="0" dirty="0">
                <a:solidFill>
                  <a:schemeClr val="tx1">
                    <a:lumMod val="85000"/>
                    <a:lumOff val="15000"/>
                  </a:schemeClr>
                </a:solidFill>
              </a:rPr>
              <a:t>　　改革开放以来党的历次全国代表大会，都强调社会主义现代化建设，一以贯之地推进建设社会主义现代化国家的历史进程。</a:t>
            </a:r>
          </a:p>
        </p:txBody>
      </p:sp>
    </p:spTree>
    <p:extLst>
      <p:ext uri="{BB962C8B-B14F-4D97-AF65-F5344CB8AC3E}">
        <p14:creationId xmlns:p14="http://schemas.microsoft.com/office/powerpoint/2010/main" val="296236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讲视频（音乐来自 陈琦 《厉害了 我的国》配乐）">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矩形 5">
            <a:extLst>
              <a:ext uri="{FF2B5EF4-FFF2-40B4-BE49-F238E27FC236}">
                <a16:creationId xmlns="" xmlns:a16="http://schemas.microsoft.com/office/drawing/2014/main" id="{D128232A-415F-4089-B720-6995FABE0E64}"/>
              </a:ext>
            </a:extLst>
          </p:cNvPr>
          <p:cNvSpPr/>
          <p:nvPr/>
        </p:nvSpPr>
        <p:spPr>
          <a:xfrm>
            <a:off x="0" y="658788"/>
            <a:ext cx="12256910" cy="724044"/>
          </a:xfrm>
          <a:prstGeom prst="rect">
            <a:avLst/>
          </a:prstGeom>
          <a:solidFill>
            <a:srgbClr val="BC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1345486C-989E-4DD2-837E-34ED96A09018}"/>
              </a:ext>
            </a:extLst>
          </p:cNvPr>
          <p:cNvSpPr/>
          <p:nvPr/>
        </p:nvSpPr>
        <p:spPr>
          <a:xfrm>
            <a:off x="212776" y="617326"/>
            <a:ext cx="11766448" cy="688137"/>
          </a:xfrm>
          <a:prstGeom prst="rect">
            <a:avLst/>
          </a:prstGeom>
        </p:spPr>
        <p:txBody>
          <a:bodyPr wrap="square">
            <a:spAutoFit/>
          </a:bodyPr>
          <a:lstStyle/>
          <a:p>
            <a:pPr algn="ctr" eaLnBrk="0" fontAlgn="base" hangingPunct="0">
              <a:lnSpc>
                <a:spcPct val="130000"/>
              </a:lnSpc>
              <a:spcBef>
                <a:spcPct val="0"/>
              </a:spcBef>
              <a:spcAft>
                <a:spcPct val="0"/>
              </a:spcAft>
            </a:pPr>
            <a:r>
              <a:rPr lang="zh-CN" altLang="en-US" sz="3300" b="1" dirty="0">
                <a:solidFill>
                  <a:schemeClr val="bg1"/>
                </a:solidFill>
                <a:latin typeface="+mj-ea"/>
                <a:ea typeface="+mj-ea"/>
                <a:sym typeface="Helvetica" panose="020B0604020202020204" pitchFamily="34" charset="0"/>
              </a:rPr>
              <a:t>党的十九大吹响了新时代全面建设社会主义现代化的进军号</a:t>
            </a:r>
            <a:endParaRPr lang="en-US" altLang="zh-CN" sz="3300" b="1" dirty="0">
              <a:solidFill>
                <a:schemeClr val="bg1"/>
              </a:solidFill>
              <a:latin typeface="+mj-ea"/>
              <a:ea typeface="+mj-ea"/>
              <a:sym typeface="Helvetica" panose="020B0604020202020204" pitchFamily="34" charset="0"/>
            </a:endParaRPr>
          </a:p>
        </p:txBody>
      </p:sp>
      <p:sp>
        <p:nvSpPr>
          <p:cNvPr id="18" name="矩形 17">
            <a:extLst>
              <a:ext uri="{FF2B5EF4-FFF2-40B4-BE49-F238E27FC236}">
                <a16:creationId xmlns="" xmlns:a16="http://schemas.microsoft.com/office/drawing/2014/main" id="{7E4A8418-6ABB-497A-8428-E36135528AF7}"/>
              </a:ext>
            </a:extLst>
          </p:cNvPr>
          <p:cNvSpPr/>
          <p:nvPr/>
        </p:nvSpPr>
        <p:spPr>
          <a:xfrm>
            <a:off x="335360" y="4274412"/>
            <a:ext cx="4602913" cy="2219830"/>
          </a:xfrm>
          <a:prstGeom prst="rect">
            <a:avLst/>
          </a:prstGeom>
          <a:gradFill flip="none" rotWithShape="1">
            <a:gsLst>
              <a:gs pos="100000">
                <a:srgbClr val="EB8F05">
                  <a:alpha val="75000"/>
                </a:srgbClr>
              </a:gs>
              <a:gs pos="34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 xmlns:a16="http://schemas.microsoft.com/office/drawing/2014/main" id="{678B6BB1-42F7-453D-A926-3402CD140018}"/>
              </a:ext>
            </a:extLst>
          </p:cNvPr>
          <p:cNvSpPr txBox="1"/>
          <p:nvPr/>
        </p:nvSpPr>
        <p:spPr>
          <a:xfrm>
            <a:off x="479376" y="4413801"/>
            <a:ext cx="4298532" cy="1938992"/>
          </a:xfrm>
          <a:prstGeom prst="rect">
            <a:avLst/>
          </a:prstGeom>
          <a:noFill/>
        </p:spPr>
        <p:txBody>
          <a:bodyPr wrap="square" rtlCol="0">
            <a:spAutoFit/>
          </a:bodyPr>
          <a:lstStyle/>
          <a:p>
            <a:pPr algn="just" fontAlgn="base">
              <a:lnSpc>
                <a:spcPct val="150000"/>
              </a:lnSpc>
              <a:spcBef>
                <a:spcPct val="0"/>
              </a:spcBef>
              <a:spcAft>
                <a:spcPct val="0"/>
              </a:spcAft>
              <a:defRPr/>
            </a:pPr>
            <a:r>
              <a:rPr lang="zh-CN" altLang="en-US" sz="1600" dirty="0">
                <a:solidFill>
                  <a:schemeClr val="bg1"/>
                </a:solidFill>
                <a:latin typeface="+mj-ea"/>
                <a:ea typeface="+mj-ea"/>
              </a:rPr>
              <a:t>　　在从十九大到二十大这“两个一百年”奋斗目标的历史交汇期，我们党既要全面建成小康社会、实现第一个百年奋斗目标，又要乘势而上开启全面建设社会主义现代化国家新征程，向第二个百年奋斗目标进军。</a:t>
            </a:r>
          </a:p>
        </p:txBody>
      </p:sp>
      <p:sp>
        <p:nvSpPr>
          <p:cNvPr id="10" name="矩形 9">
            <a:extLst>
              <a:ext uri="{FF2B5EF4-FFF2-40B4-BE49-F238E27FC236}">
                <a16:creationId xmlns="" xmlns:a16="http://schemas.microsoft.com/office/drawing/2014/main" id="{85B73FFC-B8C2-4EA3-9E23-E935CA2A34F5}"/>
              </a:ext>
            </a:extLst>
          </p:cNvPr>
          <p:cNvSpPr/>
          <p:nvPr/>
        </p:nvSpPr>
        <p:spPr>
          <a:xfrm>
            <a:off x="335360" y="4274411"/>
            <a:ext cx="108000" cy="22198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6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1AC42A6-3B0A-4D63-B9EB-3BC95589ADF3}"/>
              </a:ext>
            </a:extLst>
          </p:cNvPr>
          <p:cNvSpPr/>
          <p:nvPr/>
        </p:nvSpPr>
        <p:spPr>
          <a:xfrm>
            <a:off x="2639616" y="2836798"/>
            <a:ext cx="7313966" cy="1384290"/>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体现历史发展的延续性</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符合实践发展的新要求</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4" name="TextBox 100">
            <a:extLst>
              <a:ext uri="{FF2B5EF4-FFF2-40B4-BE49-F238E27FC236}">
                <a16:creationId xmlns="" xmlns:a16="http://schemas.microsoft.com/office/drawing/2014/main" id="{424AE4D3-595A-4AAF-B423-A23F7C579245}"/>
              </a:ext>
            </a:extLst>
          </p:cNvPr>
          <p:cNvSpPr txBox="1">
            <a:spLocks noChangeArrowheads="1"/>
          </p:cNvSpPr>
          <p:nvPr/>
        </p:nvSpPr>
        <p:spPr bwMode="auto">
          <a:xfrm>
            <a:off x="982659" y="1908123"/>
            <a:ext cx="1022668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二、分两步走全面建成社会主义现代化强国</a:t>
            </a:r>
          </a:p>
        </p:txBody>
      </p:sp>
      <p:cxnSp>
        <p:nvCxnSpPr>
          <p:cNvPr id="5" name="直接箭头连接符 4">
            <a:extLst>
              <a:ext uri="{FF2B5EF4-FFF2-40B4-BE49-F238E27FC236}">
                <a16:creationId xmlns="" xmlns:a16="http://schemas.microsoft.com/office/drawing/2014/main" id="{2A447956-3C0D-45F2-955F-3C5FECAD5C7C}"/>
              </a:ext>
            </a:extLst>
          </p:cNvPr>
          <p:cNvCxnSpPr/>
          <p:nvPr/>
        </p:nvCxnSpPr>
        <p:spPr>
          <a:xfrm>
            <a:off x="1056000" y="27089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16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4616"/>
          <p:cNvSpPr>
            <a:spLocks noChangeArrowheads="1"/>
          </p:cNvSpPr>
          <p:nvPr/>
        </p:nvSpPr>
        <p:spPr bwMode="auto">
          <a:xfrm>
            <a:off x="2972072" y="2895331"/>
            <a:ext cx="6247856" cy="18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45716" tIns="45716" rIns="45716" bIns="45716" anchor="ctr">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lvl="0" algn="ctr" fontAlgn="base" hangingPunct="0">
              <a:lnSpc>
                <a:spcPct val="120000"/>
              </a:lnSpc>
              <a:spcBef>
                <a:spcPct val="0"/>
              </a:spcBef>
              <a:spcAft>
                <a:spcPct val="0"/>
              </a:spcAft>
              <a:defRPr/>
            </a:pPr>
            <a:r>
              <a:rPr lang="zh-CN" altLang="en-US" sz="4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rPr>
              <a:t>开启全面建设社会主义</a:t>
            </a:r>
            <a:endParaRPr lang="en-US" altLang="zh-CN" sz="4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endParaRPr>
          </a:p>
          <a:p>
            <a:pPr marL="0" lvl="0" algn="ctr" fontAlgn="base" hangingPunct="0">
              <a:lnSpc>
                <a:spcPct val="120000"/>
              </a:lnSpc>
              <a:spcBef>
                <a:spcPct val="0"/>
              </a:spcBef>
              <a:spcAft>
                <a:spcPct val="0"/>
              </a:spcAft>
              <a:defRPr/>
            </a:pPr>
            <a:r>
              <a:rPr lang="zh-CN" altLang="en-US" sz="4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rPr>
              <a:t>现代化国家新征程</a:t>
            </a:r>
          </a:p>
        </p:txBody>
      </p:sp>
      <p:sp>
        <p:nvSpPr>
          <p:cNvPr id="6" name="矩形 5"/>
          <p:cNvSpPr/>
          <p:nvPr/>
        </p:nvSpPr>
        <p:spPr>
          <a:xfrm>
            <a:off x="4146641" y="1948918"/>
            <a:ext cx="3898718" cy="946413"/>
          </a:xfrm>
          <a:prstGeom prst="rect">
            <a:avLst/>
          </a:prstGeom>
        </p:spPr>
        <p:txBody>
          <a:bodyPr wrap="square">
            <a:spAutoFit/>
          </a:bodyPr>
          <a:lstStyle/>
          <a:p>
            <a:pPr marL="0" marR="0" lvl="0" indent="0" algn="ctr" defTabSz="914400" rtl="0" eaLnBrk="1" fontAlgn="base" latinLnBrk="0" hangingPunct="0">
              <a:lnSpc>
                <a:spcPct val="90000"/>
              </a:lnSpc>
              <a:spcBef>
                <a:spcPct val="0"/>
              </a:spcBef>
              <a:spcAft>
                <a:spcPct val="0"/>
              </a:spcAft>
              <a:buClrTx/>
              <a:buSzTx/>
              <a:buFont typeface="Arial" panose="020B0604020202020204" pitchFamily="34" charset="0"/>
              <a:buNone/>
              <a:tabLst/>
              <a:defRPr/>
            </a:pPr>
            <a:r>
              <a:rPr kumimoji="0" lang="zh-CN" altLang="en-US" sz="600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iti SC Medium" charset="0"/>
              </a:rPr>
              <a:t>第十二讲</a:t>
            </a:r>
            <a:endParaRPr kumimoji="0" lang="zh-CN" altLang="en-US" sz="400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lvetica" panose="020B0604020202020204" pitchFamily="34" charset="0"/>
            </a:endParaRPr>
          </a:p>
        </p:txBody>
      </p:sp>
    </p:spTree>
    <p:extLst>
      <p:ext uri="{BB962C8B-B14F-4D97-AF65-F5344CB8AC3E}">
        <p14:creationId xmlns:p14="http://schemas.microsoft.com/office/powerpoint/2010/main" val="172589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2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838F3AF2-821B-4234-BA60-2B5592552784}"/>
              </a:ext>
            </a:extLst>
          </p:cNvPr>
          <p:cNvGrpSpPr/>
          <p:nvPr/>
        </p:nvGrpSpPr>
        <p:grpSpPr>
          <a:xfrm>
            <a:off x="1024198" y="628493"/>
            <a:ext cx="10143604" cy="707886"/>
            <a:chOff x="992708" y="750957"/>
            <a:chExt cx="10143604" cy="707886"/>
          </a:xfrm>
        </p:grpSpPr>
        <p:grpSp>
          <p:nvGrpSpPr>
            <p:cNvPr id="4" name="组合 3">
              <a:extLst>
                <a:ext uri="{FF2B5EF4-FFF2-40B4-BE49-F238E27FC236}">
                  <a16:creationId xmlns="" xmlns:a16="http://schemas.microsoft.com/office/drawing/2014/main" id="{FA90A694-AEBA-40A8-84FC-99D1EC2402F7}"/>
                </a:ext>
              </a:extLst>
            </p:cNvPr>
            <p:cNvGrpSpPr/>
            <p:nvPr/>
          </p:nvGrpSpPr>
          <p:grpSpPr>
            <a:xfrm>
              <a:off x="992708" y="750957"/>
              <a:ext cx="10143604" cy="707886"/>
              <a:chOff x="1626319" y="1166922"/>
              <a:chExt cx="5641498" cy="393700"/>
            </a:xfrm>
          </p:grpSpPr>
          <p:sp>
            <p:nvSpPr>
              <p:cNvPr id="9" name="Freeform 95">
                <a:extLst>
                  <a:ext uri="{FF2B5EF4-FFF2-40B4-BE49-F238E27FC236}">
                    <a16:creationId xmlns="" xmlns:a16="http://schemas.microsoft.com/office/drawing/2014/main" id="{281F79BD-2CB4-4F6F-AE71-2B82C78FF520}"/>
                  </a:ext>
                </a:extLst>
              </p:cNvPr>
              <p:cNvSpPr>
                <a:spLocks/>
              </p:cNvSpPr>
              <p:nvPr/>
            </p:nvSpPr>
            <p:spPr bwMode="auto">
              <a:xfrm>
                <a:off x="1626319" y="1166922"/>
                <a:ext cx="2817813" cy="393700"/>
              </a:xfrm>
              <a:custGeom>
                <a:avLst/>
                <a:gdLst>
                  <a:gd name="T0" fmla="*/ 1775 w 1775"/>
                  <a:gd name="T1" fmla="*/ 248 h 248"/>
                  <a:gd name="T2" fmla="*/ 0 w 1775"/>
                  <a:gd name="T3" fmla="*/ 248 h 248"/>
                  <a:gd name="T4" fmla="*/ 168 w 1775"/>
                  <a:gd name="T5" fmla="*/ 124 h 248"/>
                  <a:gd name="T6" fmla="*/ 0 w 1775"/>
                  <a:gd name="T7" fmla="*/ 0 h 248"/>
                  <a:gd name="T8" fmla="*/ 1775 w 1775"/>
                  <a:gd name="T9" fmla="*/ 0 h 248"/>
                  <a:gd name="T10" fmla="*/ 1775 w 1775"/>
                  <a:gd name="T11" fmla="*/ 248 h 248"/>
                </a:gdLst>
                <a:ahLst/>
                <a:cxnLst>
                  <a:cxn ang="0">
                    <a:pos x="T0" y="T1"/>
                  </a:cxn>
                  <a:cxn ang="0">
                    <a:pos x="T2" y="T3"/>
                  </a:cxn>
                  <a:cxn ang="0">
                    <a:pos x="T4" y="T5"/>
                  </a:cxn>
                  <a:cxn ang="0">
                    <a:pos x="T6" y="T7"/>
                  </a:cxn>
                  <a:cxn ang="0">
                    <a:pos x="T8" y="T9"/>
                  </a:cxn>
                  <a:cxn ang="0">
                    <a:pos x="T10" y="T11"/>
                  </a:cxn>
                </a:cxnLst>
                <a:rect l="0" t="0" r="r" b="b"/>
                <a:pathLst>
                  <a:path w="1775" h="248">
                    <a:moveTo>
                      <a:pt x="1775" y="248"/>
                    </a:moveTo>
                    <a:lnTo>
                      <a:pt x="0" y="248"/>
                    </a:lnTo>
                    <a:lnTo>
                      <a:pt x="168" y="124"/>
                    </a:lnTo>
                    <a:lnTo>
                      <a:pt x="0" y="0"/>
                    </a:lnTo>
                    <a:lnTo>
                      <a:pt x="1775" y="0"/>
                    </a:lnTo>
                    <a:lnTo>
                      <a:pt x="1775" y="248"/>
                    </a:lnTo>
                    <a:close/>
                  </a:path>
                </a:pathLst>
              </a:custGeom>
              <a:solidFill>
                <a:srgbClr val="D75F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 name="组合 9">
                <a:extLst>
                  <a:ext uri="{FF2B5EF4-FFF2-40B4-BE49-F238E27FC236}">
                    <a16:creationId xmlns="" xmlns:a16="http://schemas.microsoft.com/office/drawing/2014/main" id="{116CC6BA-E9DE-4256-A274-C233BC30F3F9}"/>
                  </a:ext>
                </a:extLst>
              </p:cNvPr>
              <p:cNvGrpSpPr/>
              <p:nvPr/>
            </p:nvGrpSpPr>
            <p:grpSpPr>
              <a:xfrm>
                <a:off x="4444132" y="1166922"/>
                <a:ext cx="2823685" cy="393700"/>
                <a:chOff x="5531010" y="4944427"/>
                <a:chExt cx="2823685" cy="393700"/>
              </a:xfrm>
            </p:grpSpPr>
            <p:sp>
              <p:nvSpPr>
                <p:cNvPr id="11" name="Freeform 97">
                  <a:extLst>
                    <a:ext uri="{FF2B5EF4-FFF2-40B4-BE49-F238E27FC236}">
                      <a16:creationId xmlns="" xmlns:a16="http://schemas.microsoft.com/office/drawing/2014/main" id="{6642251D-6793-4B29-B038-D162CD697599}"/>
                    </a:ext>
                  </a:extLst>
                </p:cNvPr>
                <p:cNvSpPr>
                  <a:spLocks/>
                </p:cNvSpPr>
                <p:nvPr/>
              </p:nvSpPr>
              <p:spPr bwMode="auto">
                <a:xfrm>
                  <a:off x="5531010" y="4944427"/>
                  <a:ext cx="2823685"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close/>
                    </a:path>
                  </a:pathLst>
                </a:custGeom>
                <a:solidFill>
                  <a:srgbClr val="D75F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2" name="Freeform 98">
                  <a:extLst>
                    <a:ext uri="{FF2B5EF4-FFF2-40B4-BE49-F238E27FC236}">
                      <a16:creationId xmlns="" xmlns:a16="http://schemas.microsoft.com/office/drawing/2014/main" id="{B55E9015-A4FC-45D1-B2B2-38D9EF1EFFF2}"/>
                    </a:ext>
                  </a:extLst>
                </p:cNvPr>
                <p:cNvSpPr>
                  <a:spLocks/>
                </p:cNvSpPr>
                <p:nvPr/>
              </p:nvSpPr>
              <p:spPr bwMode="auto">
                <a:xfrm>
                  <a:off x="5533707" y="4944427"/>
                  <a:ext cx="2820988"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 name="矩形 4">
              <a:extLst>
                <a:ext uri="{FF2B5EF4-FFF2-40B4-BE49-F238E27FC236}">
                  <a16:creationId xmlns="" xmlns:a16="http://schemas.microsoft.com/office/drawing/2014/main" id="{0DE36C93-2EAA-4134-849A-9D007D25A9CA}"/>
                </a:ext>
              </a:extLst>
            </p:cNvPr>
            <p:cNvSpPr/>
            <p:nvPr/>
          </p:nvSpPr>
          <p:spPr>
            <a:xfrm>
              <a:off x="1024197" y="874068"/>
              <a:ext cx="10080626"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mj-ea"/>
                  <a:ea typeface="+mj-ea"/>
                  <a:cs typeface="+mn-cs"/>
                  <a:sym typeface="Helvetica" panose="020B0604020202020204" pitchFamily="34" charset="0"/>
                </a:rPr>
                <a:t>中国现代化建设分阶段、有步骤地推进</a:t>
              </a:r>
              <a:endParaRPr kumimoji="0" lang="zh-CN" altLang="en-US" sz="2400" b="1" i="0" u="none" strike="noStrike" kern="1200" cap="none" spc="0" normalizeH="0" baseline="0" noProof="0" dirty="0">
                <a:ln>
                  <a:noFill/>
                </a:ln>
                <a:solidFill>
                  <a:schemeClr val="bg1"/>
                </a:solidFill>
                <a:effectLst/>
                <a:uLnTx/>
                <a:uFillTx/>
                <a:latin typeface="+mj-ea"/>
                <a:ea typeface="+mj-ea"/>
                <a:sym typeface="Helvetica" panose="020B0604020202020204" pitchFamily="34" charset="0"/>
              </a:endParaRPr>
            </a:p>
          </p:txBody>
        </p:sp>
        <p:grpSp>
          <p:nvGrpSpPr>
            <p:cNvPr id="6" name="组合 5">
              <a:extLst>
                <a:ext uri="{FF2B5EF4-FFF2-40B4-BE49-F238E27FC236}">
                  <a16:creationId xmlns="" xmlns:a16="http://schemas.microsoft.com/office/drawing/2014/main" id="{65EF1271-00D6-41C8-BC9E-C88CC8C609DF}"/>
                </a:ext>
              </a:extLst>
            </p:cNvPr>
            <p:cNvGrpSpPr/>
            <p:nvPr/>
          </p:nvGrpSpPr>
          <p:grpSpPr>
            <a:xfrm>
              <a:off x="2828329" y="931646"/>
              <a:ext cx="6472362" cy="338552"/>
              <a:chOff x="2781300" y="1242389"/>
              <a:chExt cx="6472362" cy="338552"/>
            </a:xfrm>
          </p:grpSpPr>
          <p:sp>
            <p:nvSpPr>
              <p:cNvPr id="7" name="星形: 五角 6">
                <a:extLst>
                  <a:ext uri="{FF2B5EF4-FFF2-40B4-BE49-F238E27FC236}">
                    <a16:creationId xmlns="" xmlns:a16="http://schemas.microsoft.com/office/drawing/2014/main" id="{76296CFD-2D5B-42F7-838D-D2D8458C827D}"/>
                  </a:ext>
                </a:extLst>
              </p:cNvPr>
              <p:cNvSpPr/>
              <p:nvPr/>
            </p:nvSpPr>
            <p:spPr>
              <a:xfrm>
                <a:off x="2781300" y="1242389"/>
                <a:ext cx="338552" cy="33855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 xmlns:a16="http://schemas.microsoft.com/office/drawing/2014/main" id="{380E603F-8723-495E-A1DC-FB559F511EB2}"/>
                  </a:ext>
                </a:extLst>
              </p:cNvPr>
              <p:cNvSpPr/>
              <p:nvPr/>
            </p:nvSpPr>
            <p:spPr>
              <a:xfrm>
                <a:off x="8915110" y="1242389"/>
                <a:ext cx="338552" cy="33855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4" name="组合 33"/>
          <p:cNvGrpSpPr/>
          <p:nvPr/>
        </p:nvGrpSpPr>
        <p:grpSpPr>
          <a:xfrm>
            <a:off x="3082921" y="1620200"/>
            <a:ext cx="6032421" cy="1174224"/>
            <a:chOff x="3082921" y="1620200"/>
            <a:chExt cx="6032421" cy="1174224"/>
          </a:xfrm>
        </p:grpSpPr>
        <p:sp>
          <p:nvSpPr>
            <p:cNvPr id="14" name="矩形 13">
              <a:extLst>
                <a:ext uri="{FF2B5EF4-FFF2-40B4-BE49-F238E27FC236}">
                  <a16:creationId xmlns="" xmlns:a16="http://schemas.microsoft.com/office/drawing/2014/main" id="{43F58DBA-D58D-441E-896B-977E3AF6DAEB}"/>
                </a:ext>
              </a:extLst>
            </p:cNvPr>
            <p:cNvSpPr/>
            <p:nvPr/>
          </p:nvSpPr>
          <p:spPr>
            <a:xfrm>
              <a:off x="5382835" y="1620200"/>
              <a:ext cx="1415772" cy="584775"/>
            </a:xfrm>
            <a:prstGeom prst="rect">
              <a:avLst/>
            </a:prstGeom>
          </p:spPr>
          <p:txBody>
            <a:bodyPr wrap="none">
              <a:spAutoFit/>
            </a:bodyPr>
            <a:lstStyle/>
            <a:p>
              <a:r>
                <a:rPr lang="zh-CN" altLang="en-US" sz="3200" b="1" dirty="0">
                  <a:solidFill>
                    <a:schemeClr val="tx1">
                      <a:lumMod val="85000"/>
                      <a:lumOff val="15000"/>
                    </a:schemeClr>
                  </a:solidFill>
                </a:rPr>
                <a:t>十三大</a:t>
              </a:r>
            </a:p>
          </p:txBody>
        </p:sp>
        <p:sp>
          <p:nvSpPr>
            <p:cNvPr id="15" name="矩形 14">
              <a:extLst>
                <a:ext uri="{FF2B5EF4-FFF2-40B4-BE49-F238E27FC236}">
                  <a16:creationId xmlns="" xmlns:a16="http://schemas.microsoft.com/office/drawing/2014/main" id="{93288769-A4B0-4877-860E-7CA8BA16BEBD}"/>
                </a:ext>
              </a:extLst>
            </p:cNvPr>
            <p:cNvSpPr/>
            <p:nvPr/>
          </p:nvSpPr>
          <p:spPr>
            <a:xfrm>
              <a:off x="3082921" y="2148093"/>
              <a:ext cx="6032421" cy="646331"/>
            </a:xfrm>
            <a:prstGeom prst="rect">
              <a:avLst/>
            </a:prstGeom>
          </p:spPr>
          <p:txBody>
            <a:bodyPr wrap="none">
              <a:spAutoFit/>
            </a:bodyPr>
            <a:lstStyle/>
            <a:p>
              <a:pPr algn="ctr">
                <a:lnSpc>
                  <a:spcPct val="150000"/>
                </a:lnSpc>
              </a:pPr>
              <a:r>
                <a:rPr lang="zh-CN" altLang="en-US" sz="2400" dirty="0">
                  <a:solidFill>
                    <a:schemeClr val="tx1">
                      <a:lumMod val="85000"/>
                      <a:lumOff val="15000"/>
                    </a:schemeClr>
                  </a:solidFill>
                </a:rPr>
                <a:t>确定了我国现代化建设“三步走”发展战略</a:t>
              </a:r>
            </a:p>
          </p:txBody>
        </p:sp>
      </p:grpSp>
      <p:grpSp>
        <p:nvGrpSpPr>
          <p:cNvPr id="23" name="组合 22">
            <a:extLst>
              <a:ext uri="{FF2B5EF4-FFF2-40B4-BE49-F238E27FC236}">
                <a16:creationId xmlns="" xmlns:a16="http://schemas.microsoft.com/office/drawing/2014/main" id="{11CF7ABC-6966-456D-9B5C-76C899886543}"/>
              </a:ext>
            </a:extLst>
          </p:cNvPr>
          <p:cNvGrpSpPr/>
          <p:nvPr/>
        </p:nvGrpSpPr>
        <p:grpSpPr>
          <a:xfrm>
            <a:off x="1055688" y="3068960"/>
            <a:ext cx="3035854" cy="3239765"/>
            <a:chOff x="1055688" y="3068960"/>
            <a:chExt cx="2719899" cy="3239765"/>
          </a:xfrm>
        </p:grpSpPr>
        <p:sp>
          <p:nvSpPr>
            <p:cNvPr id="16" name="矩形: 圆角 15">
              <a:extLst>
                <a:ext uri="{FF2B5EF4-FFF2-40B4-BE49-F238E27FC236}">
                  <a16:creationId xmlns="" xmlns:a16="http://schemas.microsoft.com/office/drawing/2014/main" id="{DEFF6469-26D0-48A2-A37C-B2811D3205B7}"/>
                </a:ext>
              </a:extLst>
            </p:cNvPr>
            <p:cNvSpPr/>
            <p:nvPr/>
          </p:nvSpPr>
          <p:spPr>
            <a:xfrm>
              <a:off x="1055688" y="3429000"/>
              <a:ext cx="2719899" cy="2879725"/>
            </a:xfrm>
            <a:prstGeom prst="roundRect">
              <a:avLst>
                <a:gd name="adj" fmla="val 3360"/>
              </a:avLst>
            </a:prstGeom>
            <a:noFill/>
            <a:ln>
              <a:solidFill>
                <a:srgbClr val="82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79AC526C-A070-4450-B63B-5A25B4255E95}"/>
                </a:ext>
              </a:extLst>
            </p:cNvPr>
            <p:cNvSpPr/>
            <p:nvPr/>
          </p:nvSpPr>
          <p:spPr>
            <a:xfrm>
              <a:off x="1259265" y="3676861"/>
              <a:ext cx="2312745" cy="1938992"/>
            </a:xfrm>
            <a:prstGeom prst="rect">
              <a:avLst/>
            </a:prstGeom>
          </p:spPr>
          <p:txBody>
            <a:bodyPr wrap="square">
              <a:spAutoFit/>
            </a:bodyPr>
            <a:lstStyle/>
            <a:p>
              <a:pPr indent="457200" algn="just">
                <a:lnSpc>
                  <a:spcPct val="150000"/>
                </a:lnSpc>
              </a:pPr>
              <a:r>
                <a:rPr lang="en-US" altLang="zh-CN" sz="2000" dirty="0">
                  <a:solidFill>
                    <a:schemeClr val="tx1">
                      <a:lumMod val="85000"/>
                      <a:lumOff val="15000"/>
                    </a:schemeClr>
                  </a:solidFill>
                </a:rPr>
                <a:t>1981</a:t>
              </a:r>
              <a:r>
                <a:rPr lang="zh-CN" altLang="en-US" sz="2000" dirty="0">
                  <a:solidFill>
                    <a:schemeClr val="tx1">
                      <a:lumMod val="85000"/>
                      <a:lumOff val="15000"/>
                    </a:schemeClr>
                  </a:solidFill>
                </a:rPr>
                <a:t>年到</a:t>
              </a:r>
              <a:r>
                <a:rPr lang="en-US" altLang="zh-CN" sz="2000" dirty="0">
                  <a:solidFill>
                    <a:schemeClr val="tx1">
                      <a:lumMod val="85000"/>
                      <a:lumOff val="15000"/>
                    </a:schemeClr>
                  </a:solidFill>
                </a:rPr>
                <a:t>1990</a:t>
              </a:r>
              <a:r>
                <a:rPr lang="zh-CN" altLang="en-US" sz="2000" dirty="0">
                  <a:solidFill>
                    <a:schemeClr val="tx1">
                      <a:lumMod val="85000"/>
                      <a:lumOff val="15000"/>
                    </a:schemeClr>
                  </a:solidFill>
                </a:rPr>
                <a:t>年实现国民生产总值比</a:t>
              </a:r>
              <a:r>
                <a:rPr lang="en-US" altLang="zh-CN" sz="2000" dirty="0">
                  <a:solidFill>
                    <a:schemeClr val="tx1">
                      <a:lumMod val="85000"/>
                      <a:lumOff val="15000"/>
                    </a:schemeClr>
                  </a:solidFill>
                </a:rPr>
                <a:t>1980</a:t>
              </a:r>
              <a:r>
                <a:rPr lang="zh-CN" altLang="en-US" sz="2000" dirty="0">
                  <a:solidFill>
                    <a:schemeClr val="tx1">
                      <a:lumMod val="85000"/>
                      <a:lumOff val="15000"/>
                    </a:schemeClr>
                  </a:solidFill>
                </a:rPr>
                <a:t>年翻一番，解决人民的温饱问题。</a:t>
              </a:r>
            </a:p>
          </p:txBody>
        </p:sp>
        <p:sp>
          <p:nvSpPr>
            <p:cNvPr id="18" name="矩形: 圆角 17">
              <a:extLst>
                <a:ext uri="{FF2B5EF4-FFF2-40B4-BE49-F238E27FC236}">
                  <a16:creationId xmlns="" xmlns:a16="http://schemas.microsoft.com/office/drawing/2014/main" id="{E1B4A729-C485-4AFC-A10A-50A4F9724ABD}"/>
                </a:ext>
              </a:extLst>
            </p:cNvPr>
            <p:cNvSpPr/>
            <p:nvPr/>
          </p:nvSpPr>
          <p:spPr>
            <a:xfrm>
              <a:off x="1485900" y="3102868"/>
              <a:ext cx="1712471" cy="587339"/>
            </a:xfrm>
            <a:prstGeom prst="roundRect">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 xmlns:a16="http://schemas.microsoft.com/office/drawing/2014/main" id="{1BD5045B-4B0B-4077-8F6F-463462EB6554}"/>
                </a:ext>
              </a:extLst>
            </p:cNvPr>
            <p:cNvSpPr txBox="1"/>
            <p:nvPr/>
          </p:nvSpPr>
          <p:spPr>
            <a:xfrm>
              <a:off x="1700604" y="3068960"/>
              <a:ext cx="1285750" cy="504882"/>
            </a:xfrm>
            <a:prstGeom prst="rect">
              <a:avLst/>
            </a:prstGeom>
            <a:noFill/>
          </p:spPr>
          <p:txBody>
            <a:bodyPr wrap="square" rtlCol="0">
              <a:spAutoFit/>
            </a:bodyPr>
            <a:lstStyle/>
            <a:p>
              <a:pPr algn="ctr">
                <a:lnSpc>
                  <a:spcPct val="150000"/>
                </a:lnSpc>
              </a:pPr>
              <a:r>
                <a:rPr lang="zh-CN" altLang="en-US" sz="2000" b="1" dirty="0">
                  <a:solidFill>
                    <a:schemeClr val="bg1"/>
                  </a:solidFill>
                </a:rPr>
                <a:t>第一步</a:t>
              </a:r>
            </a:p>
          </p:txBody>
        </p:sp>
      </p:grpSp>
      <p:grpSp>
        <p:nvGrpSpPr>
          <p:cNvPr id="24" name="组合 23">
            <a:extLst>
              <a:ext uri="{FF2B5EF4-FFF2-40B4-BE49-F238E27FC236}">
                <a16:creationId xmlns="" xmlns:a16="http://schemas.microsoft.com/office/drawing/2014/main" id="{E92BF48C-C4CB-400C-8193-7B724520783D}"/>
              </a:ext>
            </a:extLst>
          </p:cNvPr>
          <p:cNvGrpSpPr/>
          <p:nvPr/>
        </p:nvGrpSpPr>
        <p:grpSpPr>
          <a:xfrm>
            <a:off x="4489693" y="3068960"/>
            <a:ext cx="3202056" cy="3239765"/>
            <a:chOff x="1055688" y="3068960"/>
            <a:chExt cx="2719899" cy="3239765"/>
          </a:xfrm>
        </p:grpSpPr>
        <p:sp>
          <p:nvSpPr>
            <p:cNvPr id="25" name="矩形: 圆角 24">
              <a:extLst>
                <a:ext uri="{FF2B5EF4-FFF2-40B4-BE49-F238E27FC236}">
                  <a16:creationId xmlns="" xmlns:a16="http://schemas.microsoft.com/office/drawing/2014/main" id="{AD3BD338-3D58-4510-B89A-EC5420E0CAE8}"/>
                </a:ext>
              </a:extLst>
            </p:cNvPr>
            <p:cNvSpPr/>
            <p:nvPr/>
          </p:nvSpPr>
          <p:spPr>
            <a:xfrm>
              <a:off x="1055688" y="3429000"/>
              <a:ext cx="2719899" cy="2879725"/>
            </a:xfrm>
            <a:prstGeom prst="roundRect">
              <a:avLst>
                <a:gd name="adj" fmla="val 3360"/>
              </a:avLst>
            </a:prstGeom>
            <a:noFill/>
            <a:ln>
              <a:solidFill>
                <a:srgbClr val="82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 xmlns:a16="http://schemas.microsoft.com/office/drawing/2014/main" id="{2D585429-826C-49A5-BE27-D7882F8349C8}"/>
                </a:ext>
              </a:extLst>
            </p:cNvPr>
            <p:cNvSpPr/>
            <p:nvPr/>
          </p:nvSpPr>
          <p:spPr>
            <a:xfrm>
              <a:off x="1219949" y="3676861"/>
              <a:ext cx="2324603" cy="1938992"/>
            </a:xfrm>
            <a:prstGeom prst="rect">
              <a:avLst/>
            </a:prstGeom>
          </p:spPr>
          <p:txBody>
            <a:bodyPr wrap="square">
              <a:spAutoFit/>
            </a:bodyPr>
            <a:lstStyle/>
            <a:p>
              <a:pPr indent="457200" algn="just">
                <a:lnSpc>
                  <a:spcPct val="150000"/>
                </a:lnSpc>
              </a:pPr>
              <a:r>
                <a:rPr lang="en-US" altLang="zh-CN" sz="2000" dirty="0">
                  <a:solidFill>
                    <a:schemeClr val="tx1">
                      <a:lumMod val="85000"/>
                      <a:lumOff val="15000"/>
                    </a:schemeClr>
                  </a:solidFill>
                </a:rPr>
                <a:t>1991</a:t>
              </a:r>
              <a:r>
                <a:rPr lang="zh-CN" altLang="en-US" sz="2000" dirty="0">
                  <a:solidFill>
                    <a:schemeClr val="tx1">
                      <a:lumMod val="85000"/>
                      <a:lumOff val="15000"/>
                    </a:schemeClr>
                  </a:solidFill>
                </a:rPr>
                <a:t>年到</a:t>
              </a:r>
              <a:r>
                <a:rPr lang="en-US" altLang="zh-CN" sz="2000" dirty="0">
                  <a:solidFill>
                    <a:schemeClr val="tx1">
                      <a:lumMod val="85000"/>
                      <a:lumOff val="15000"/>
                    </a:schemeClr>
                  </a:solidFill>
                </a:rPr>
                <a:t>20</a:t>
              </a:r>
              <a:r>
                <a:rPr lang="zh-CN" altLang="en-US" sz="2000" dirty="0">
                  <a:solidFill>
                    <a:schemeClr val="tx1">
                      <a:lumMod val="85000"/>
                      <a:lumOff val="15000"/>
                    </a:schemeClr>
                  </a:solidFill>
                </a:rPr>
                <a:t>世纪末国民生产总值再增长一倍，人民生活达到小康水平。</a:t>
              </a:r>
            </a:p>
          </p:txBody>
        </p:sp>
        <p:sp>
          <p:nvSpPr>
            <p:cNvPr id="27" name="矩形: 圆角 26">
              <a:extLst>
                <a:ext uri="{FF2B5EF4-FFF2-40B4-BE49-F238E27FC236}">
                  <a16:creationId xmlns="" xmlns:a16="http://schemas.microsoft.com/office/drawing/2014/main" id="{90E65872-4F6C-4093-8F35-6AD5B71F4631}"/>
                </a:ext>
              </a:extLst>
            </p:cNvPr>
            <p:cNvSpPr/>
            <p:nvPr/>
          </p:nvSpPr>
          <p:spPr>
            <a:xfrm>
              <a:off x="1485900" y="3102868"/>
              <a:ext cx="1712471" cy="587339"/>
            </a:xfrm>
            <a:prstGeom prst="roundRect">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 xmlns:a16="http://schemas.microsoft.com/office/drawing/2014/main" id="{1B3D1D27-1A76-41E0-AC77-C9F97F245F93}"/>
                </a:ext>
              </a:extLst>
            </p:cNvPr>
            <p:cNvSpPr txBox="1"/>
            <p:nvPr/>
          </p:nvSpPr>
          <p:spPr>
            <a:xfrm>
              <a:off x="1746024" y="3068960"/>
              <a:ext cx="1285750" cy="504882"/>
            </a:xfrm>
            <a:prstGeom prst="rect">
              <a:avLst/>
            </a:prstGeom>
            <a:noFill/>
          </p:spPr>
          <p:txBody>
            <a:bodyPr wrap="square" rtlCol="0">
              <a:spAutoFit/>
            </a:bodyPr>
            <a:lstStyle/>
            <a:p>
              <a:pPr algn="ctr">
                <a:lnSpc>
                  <a:spcPct val="150000"/>
                </a:lnSpc>
              </a:pPr>
              <a:r>
                <a:rPr lang="zh-CN" altLang="en-US" sz="2000" b="1" dirty="0">
                  <a:solidFill>
                    <a:schemeClr val="bg1"/>
                  </a:solidFill>
                </a:rPr>
                <a:t>第二步</a:t>
              </a:r>
            </a:p>
          </p:txBody>
        </p:sp>
      </p:grpSp>
      <p:grpSp>
        <p:nvGrpSpPr>
          <p:cNvPr id="29" name="组合 28">
            <a:extLst>
              <a:ext uri="{FF2B5EF4-FFF2-40B4-BE49-F238E27FC236}">
                <a16:creationId xmlns="" xmlns:a16="http://schemas.microsoft.com/office/drawing/2014/main" id="{5EA6BA55-931C-4E5D-9CA2-AC11F7C9E88A}"/>
              </a:ext>
            </a:extLst>
          </p:cNvPr>
          <p:cNvGrpSpPr/>
          <p:nvPr/>
        </p:nvGrpSpPr>
        <p:grpSpPr>
          <a:xfrm>
            <a:off x="8089900" y="3068960"/>
            <a:ext cx="3035853" cy="3239765"/>
            <a:chOff x="739734" y="3068960"/>
            <a:chExt cx="3035853" cy="3239765"/>
          </a:xfrm>
        </p:grpSpPr>
        <p:sp>
          <p:nvSpPr>
            <p:cNvPr id="30" name="矩形: 圆角 29">
              <a:extLst>
                <a:ext uri="{FF2B5EF4-FFF2-40B4-BE49-F238E27FC236}">
                  <a16:creationId xmlns="" xmlns:a16="http://schemas.microsoft.com/office/drawing/2014/main" id="{4CE2935E-A544-4896-B65D-F7DEB12869D8}"/>
                </a:ext>
              </a:extLst>
            </p:cNvPr>
            <p:cNvSpPr/>
            <p:nvPr/>
          </p:nvSpPr>
          <p:spPr>
            <a:xfrm>
              <a:off x="739734" y="3429000"/>
              <a:ext cx="3035853" cy="2879725"/>
            </a:xfrm>
            <a:prstGeom prst="roundRect">
              <a:avLst>
                <a:gd name="adj" fmla="val 3360"/>
              </a:avLst>
            </a:prstGeom>
            <a:noFill/>
            <a:ln>
              <a:solidFill>
                <a:srgbClr val="82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 xmlns:a16="http://schemas.microsoft.com/office/drawing/2014/main" id="{4963C08B-11AF-4A7A-89DF-03864E69D5A0}"/>
                </a:ext>
              </a:extLst>
            </p:cNvPr>
            <p:cNvSpPr/>
            <p:nvPr/>
          </p:nvSpPr>
          <p:spPr>
            <a:xfrm>
              <a:off x="1003273" y="3676861"/>
              <a:ext cx="2508774" cy="2585323"/>
            </a:xfrm>
            <a:prstGeom prst="rect">
              <a:avLst/>
            </a:prstGeom>
          </p:spPr>
          <p:txBody>
            <a:bodyPr wrap="square">
              <a:spAutoFit/>
            </a:bodyPr>
            <a:lstStyle/>
            <a:p>
              <a:pPr indent="457200" algn="just">
                <a:lnSpc>
                  <a:spcPct val="150000"/>
                </a:lnSpc>
              </a:pPr>
              <a:r>
                <a:rPr lang="zh-CN" altLang="en-US" dirty="0">
                  <a:solidFill>
                    <a:schemeClr val="tx1">
                      <a:lumMod val="85000"/>
                      <a:lumOff val="15000"/>
                    </a:schemeClr>
                  </a:solidFill>
                </a:rPr>
                <a:t>到</a:t>
              </a:r>
              <a:r>
                <a:rPr lang="en-US" altLang="zh-CN" dirty="0">
                  <a:solidFill>
                    <a:schemeClr val="tx1">
                      <a:lumMod val="85000"/>
                      <a:lumOff val="15000"/>
                    </a:schemeClr>
                  </a:solidFill>
                </a:rPr>
                <a:t>21</a:t>
              </a:r>
              <a:r>
                <a:rPr lang="zh-CN" altLang="en-US" dirty="0">
                  <a:solidFill>
                    <a:schemeClr val="tx1">
                      <a:lumMod val="85000"/>
                      <a:lumOff val="15000"/>
                    </a:schemeClr>
                  </a:solidFill>
                </a:rPr>
                <a:t>世纪中叶人民生活比较富裕，基本实现现代化，人均国民生产总值达到中等发达国家水平，人民过上比较富裕的生活。</a:t>
              </a:r>
            </a:p>
          </p:txBody>
        </p:sp>
        <p:sp>
          <p:nvSpPr>
            <p:cNvPr id="32" name="矩形: 圆角 31">
              <a:extLst>
                <a:ext uri="{FF2B5EF4-FFF2-40B4-BE49-F238E27FC236}">
                  <a16:creationId xmlns="" xmlns:a16="http://schemas.microsoft.com/office/drawing/2014/main" id="{D342CD2A-4426-426C-B0CE-C3563894ED73}"/>
                </a:ext>
              </a:extLst>
            </p:cNvPr>
            <p:cNvSpPr/>
            <p:nvPr/>
          </p:nvSpPr>
          <p:spPr>
            <a:xfrm>
              <a:off x="1401425" y="3102868"/>
              <a:ext cx="1712471" cy="587339"/>
            </a:xfrm>
            <a:prstGeom prst="roundRect">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 xmlns:a16="http://schemas.microsoft.com/office/drawing/2014/main" id="{F333D639-3E93-412A-867C-1F5904A9FDB3}"/>
                </a:ext>
              </a:extLst>
            </p:cNvPr>
            <p:cNvSpPr txBox="1"/>
            <p:nvPr/>
          </p:nvSpPr>
          <p:spPr>
            <a:xfrm>
              <a:off x="1636548" y="3068960"/>
              <a:ext cx="1285750" cy="504882"/>
            </a:xfrm>
            <a:prstGeom prst="rect">
              <a:avLst/>
            </a:prstGeom>
            <a:noFill/>
          </p:spPr>
          <p:txBody>
            <a:bodyPr wrap="square" rtlCol="0">
              <a:spAutoFit/>
            </a:bodyPr>
            <a:lstStyle/>
            <a:p>
              <a:pPr algn="ctr">
                <a:lnSpc>
                  <a:spcPct val="150000"/>
                </a:lnSpc>
              </a:pPr>
              <a:r>
                <a:rPr lang="zh-CN" altLang="en-US" sz="2000" b="1" dirty="0">
                  <a:solidFill>
                    <a:schemeClr val="bg1"/>
                  </a:solidFill>
                </a:rPr>
                <a:t>第三步</a:t>
              </a:r>
            </a:p>
          </p:txBody>
        </p:sp>
      </p:grpSp>
    </p:spTree>
    <p:extLst>
      <p:ext uri="{BB962C8B-B14F-4D97-AF65-F5344CB8AC3E}">
        <p14:creationId xmlns:p14="http://schemas.microsoft.com/office/powerpoint/2010/main" val="30792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838F3AF2-821B-4234-BA60-2B5592552784}"/>
              </a:ext>
            </a:extLst>
          </p:cNvPr>
          <p:cNvGrpSpPr/>
          <p:nvPr/>
        </p:nvGrpSpPr>
        <p:grpSpPr>
          <a:xfrm>
            <a:off x="1024198" y="628493"/>
            <a:ext cx="10143604" cy="707886"/>
            <a:chOff x="992708" y="750957"/>
            <a:chExt cx="10143604" cy="707886"/>
          </a:xfrm>
        </p:grpSpPr>
        <p:grpSp>
          <p:nvGrpSpPr>
            <p:cNvPr id="4" name="组合 3">
              <a:extLst>
                <a:ext uri="{FF2B5EF4-FFF2-40B4-BE49-F238E27FC236}">
                  <a16:creationId xmlns="" xmlns:a16="http://schemas.microsoft.com/office/drawing/2014/main" id="{FA90A694-AEBA-40A8-84FC-99D1EC2402F7}"/>
                </a:ext>
              </a:extLst>
            </p:cNvPr>
            <p:cNvGrpSpPr/>
            <p:nvPr/>
          </p:nvGrpSpPr>
          <p:grpSpPr>
            <a:xfrm>
              <a:off x="992708" y="750957"/>
              <a:ext cx="10143604" cy="707886"/>
              <a:chOff x="1626319" y="1166922"/>
              <a:chExt cx="5641498" cy="393700"/>
            </a:xfrm>
          </p:grpSpPr>
          <p:sp>
            <p:nvSpPr>
              <p:cNvPr id="9" name="Freeform 95">
                <a:extLst>
                  <a:ext uri="{FF2B5EF4-FFF2-40B4-BE49-F238E27FC236}">
                    <a16:creationId xmlns="" xmlns:a16="http://schemas.microsoft.com/office/drawing/2014/main" id="{281F79BD-2CB4-4F6F-AE71-2B82C78FF520}"/>
                  </a:ext>
                </a:extLst>
              </p:cNvPr>
              <p:cNvSpPr>
                <a:spLocks/>
              </p:cNvSpPr>
              <p:nvPr/>
            </p:nvSpPr>
            <p:spPr bwMode="auto">
              <a:xfrm>
                <a:off x="1626319" y="1166922"/>
                <a:ext cx="2817813" cy="393700"/>
              </a:xfrm>
              <a:custGeom>
                <a:avLst/>
                <a:gdLst>
                  <a:gd name="T0" fmla="*/ 1775 w 1775"/>
                  <a:gd name="T1" fmla="*/ 248 h 248"/>
                  <a:gd name="T2" fmla="*/ 0 w 1775"/>
                  <a:gd name="T3" fmla="*/ 248 h 248"/>
                  <a:gd name="T4" fmla="*/ 168 w 1775"/>
                  <a:gd name="T5" fmla="*/ 124 h 248"/>
                  <a:gd name="T6" fmla="*/ 0 w 1775"/>
                  <a:gd name="T7" fmla="*/ 0 h 248"/>
                  <a:gd name="T8" fmla="*/ 1775 w 1775"/>
                  <a:gd name="T9" fmla="*/ 0 h 248"/>
                  <a:gd name="T10" fmla="*/ 1775 w 1775"/>
                  <a:gd name="T11" fmla="*/ 248 h 248"/>
                </a:gdLst>
                <a:ahLst/>
                <a:cxnLst>
                  <a:cxn ang="0">
                    <a:pos x="T0" y="T1"/>
                  </a:cxn>
                  <a:cxn ang="0">
                    <a:pos x="T2" y="T3"/>
                  </a:cxn>
                  <a:cxn ang="0">
                    <a:pos x="T4" y="T5"/>
                  </a:cxn>
                  <a:cxn ang="0">
                    <a:pos x="T6" y="T7"/>
                  </a:cxn>
                  <a:cxn ang="0">
                    <a:pos x="T8" y="T9"/>
                  </a:cxn>
                  <a:cxn ang="0">
                    <a:pos x="T10" y="T11"/>
                  </a:cxn>
                </a:cxnLst>
                <a:rect l="0" t="0" r="r" b="b"/>
                <a:pathLst>
                  <a:path w="1775" h="248">
                    <a:moveTo>
                      <a:pt x="1775" y="248"/>
                    </a:moveTo>
                    <a:lnTo>
                      <a:pt x="0" y="248"/>
                    </a:lnTo>
                    <a:lnTo>
                      <a:pt x="168" y="124"/>
                    </a:lnTo>
                    <a:lnTo>
                      <a:pt x="0" y="0"/>
                    </a:lnTo>
                    <a:lnTo>
                      <a:pt x="1775" y="0"/>
                    </a:lnTo>
                    <a:lnTo>
                      <a:pt x="1775" y="248"/>
                    </a:lnTo>
                    <a:close/>
                  </a:path>
                </a:pathLst>
              </a:custGeom>
              <a:solidFill>
                <a:srgbClr val="D75F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 name="组合 9">
                <a:extLst>
                  <a:ext uri="{FF2B5EF4-FFF2-40B4-BE49-F238E27FC236}">
                    <a16:creationId xmlns="" xmlns:a16="http://schemas.microsoft.com/office/drawing/2014/main" id="{116CC6BA-E9DE-4256-A274-C233BC30F3F9}"/>
                  </a:ext>
                </a:extLst>
              </p:cNvPr>
              <p:cNvGrpSpPr/>
              <p:nvPr/>
            </p:nvGrpSpPr>
            <p:grpSpPr>
              <a:xfrm>
                <a:off x="4444132" y="1166922"/>
                <a:ext cx="2823685" cy="393700"/>
                <a:chOff x="5531010" y="4944427"/>
                <a:chExt cx="2823685" cy="393700"/>
              </a:xfrm>
            </p:grpSpPr>
            <p:sp>
              <p:nvSpPr>
                <p:cNvPr id="11" name="Freeform 97">
                  <a:extLst>
                    <a:ext uri="{FF2B5EF4-FFF2-40B4-BE49-F238E27FC236}">
                      <a16:creationId xmlns="" xmlns:a16="http://schemas.microsoft.com/office/drawing/2014/main" id="{6642251D-6793-4B29-B038-D162CD697599}"/>
                    </a:ext>
                  </a:extLst>
                </p:cNvPr>
                <p:cNvSpPr>
                  <a:spLocks/>
                </p:cNvSpPr>
                <p:nvPr/>
              </p:nvSpPr>
              <p:spPr bwMode="auto">
                <a:xfrm>
                  <a:off x="5531010" y="4944427"/>
                  <a:ext cx="2823685"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close/>
                    </a:path>
                  </a:pathLst>
                </a:custGeom>
                <a:solidFill>
                  <a:srgbClr val="D75F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2" name="Freeform 98">
                  <a:extLst>
                    <a:ext uri="{FF2B5EF4-FFF2-40B4-BE49-F238E27FC236}">
                      <a16:creationId xmlns="" xmlns:a16="http://schemas.microsoft.com/office/drawing/2014/main" id="{B55E9015-A4FC-45D1-B2B2-38D9EF1EFFF2}"/>
                    </a:ext>
                  </a:extLst>
                </p:cNvPr>
                <p:cNvSpPr>
                  <a:spLocks/>
                </p:cNvSpPr>
                <p:nvPr/>
              </p:nvSpPr>
              <p:spPr bwMode="auto">
                <a:xfrm>
                  <a:off x="5533707" y="4944427"/>
                  <a:ext cx="2820988"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 name="矩形 4">
              <a:extLst>
                <a:ext uri="{FF2B5EF4-FFF2-40B4-BE49-F238E27FC236}">
                  <a16:creationId xmlns="" xmlns:a16="http://schemas.microsoft.com/office/drawing/2014/main" id="{0DE36C93-2EAA-4134-849A-9D007D25A9CA}"/>
                </a:ext>
              </a:extLst>
            </p:cNvPr>
            <p:cNvSpPr/>
            <p:nvPr/>
          </p:nvSpPr>
          <p:spPr>
            <a:xfrm>
              <a:off x="1024197" y="874068"/>
              <a:ext cx="10080626"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mj-ea"/>
                  <a:ea typeface="+mj-ea"/>
                  <a:cs typeface="+mn-cs"/>
                  <a:sym typeface="Helvetica" panose="020B0604020202020204" pitchFamily="34" charset="0"/>
                </a:rPr>
                <a:t>中国现代化建设分阶段、有步骤地推进</a:t>
              </a:r>
              <a:endParaRPr kumimoji="0" lang="zh-CN" altLang="en-US" sz="2400" b="1" i="0" u="none" strike="noStrike" kern="1200" cap="none" spc="0" normalizeH="0" baseline="0" noProof="0" dirty="0">
                <a:ln>
                  <a:noFill/>
                </a:ln>
                <a:solidFill>
                  <a:schemeClr val="bg1"/>
                </a:solidFill>
                <a:effectLst/>
                <a:uLnTx/>
                <a:uFillTx/>
                <a:latin typeface="+mj-ea"/>
                <a:ea typeface="+mj-ea"/>
                <a:sym typeface="Helvetica" panose="020B0604020202020204" pitchFamily="34" charset="0"/>
              </a:endParaRPr>
            </a:p>
          </p:txBody>
        </p:sp>
        <p:grpSp>
          <p:nvGrpSpPr>
            <p:cNvPr id="6" name="组合 5">
              <a:extLst>
                <a:ext uri="{FF2B5EF4-FFF2-40B4-BE49-F238E27FC236}">
                  <a16:creationId xmlns="" xmlns:a16="http://schemas.microsoft.com/office/drawing/2014/main" id="{65EF1271-00D6-41C8-BC9E-C88CC8C609DF}"/>
                </a:ext>
              </a:extLst>
            </p:cNvPr>
            <p:cNvGrpSpPr/>
            <p:nvPr/>
          </p:nvGrpSpPr>
          <p:grpSpPr>
            <a:xfrm>
              <a:off x="2828329" y="931646"/>
              <a:ext cx="6472362" cy="338552"/>
              <a:chOff x="2781300" y="1242389"/>
              <a:chExt cx="6472362" cy="338552"/>
            </a:xfrm>
          </p:grpSpPr>
          <p:sp>
            <p:nvSpPr>
              <p:cNvPr id="7" name="星形: 五角 6">
                <a:extLst>
                  <a:ext uri="{FF2B5EF4-FFF2-40B4-BE49-F238E27FC236}">
                    <a16:creationId xmlns="" xmlns:a16="http://schemas.microsoft.com/office/drawing/2014/main" id="{76296CFD-2D5B-42F7-838D-D2D8458C827D}"/>
                  </a:ext>
                </a:extLst>
              </p:cNvPr>
              <p:cNvSpPr/>
              <p:nvPr/>
            </p:nvSpPr>
            <p:spPr>
              <a:xfrm>
                <a:off x="2781300" y="1242389"/>
                <a:ext cx="338552" cy="33855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 xmlns:a16="http://schemas.microsoft.com/office/drawing/2014/main" id="{380E603F-8723-495E-A1DC-FB559F511EB2}"/>
                  </a:ext>
                </a:extLst>
              </p:cNvPr>
              <p:cNvSpPr/>
              <p:nvPr/>
            </p:nvSpPr>
            <p:spPr>
              <a:xfrm>
                <a:off x="8915110" y="1242389"/>
                <a:ext cx="338552" cy="33855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4" name="组合 33"/>
          <p:cNvGrpSpPr/>
          <p:nvPr/>
        </p:nvGrpSpPr>
        <p:grpSpPr>
          <a:xfrm>
            <a:off x="1082368" y="1620200"/>
            <a:ext cx="10033516" cy="1096761"/>
            <a:chOff x="1082368" y="1620200"/>
            <a:chExt cx="10033516" cy="1096761"/>
          </a:xfrm>
        </p:grpSpPr>
        <p:sp>
          <p:nvSpPr>
            <p:cNvPr id="14" name="矩形 13">
              <a:extLst>
                <a:ext uri="{FF2B5EF4-FFF2-40B4-BE49-F238E27FC236}">
                  <a16:creationId xmlns="" xmlns:a16="http://schemas.microsoft.com/office/drawing/2014/main" id="{43F58DBA-D58D-441E-896B-977E3AF6DAEB}"/>
                </a:ext>
              </a:extLst>
            </p:cNvPr>
            <p:cNvSpPr/>
            <p:nvPr/>
          </p:nvSpPr>
          <p:spPr>
            <a:xfrm>
              <a:off x="5382835" y="1620200"/>
              <a:ext cx="1415772" cy="584775"/>
            </a:xfrm>
            <a:prstGeom prst="rect">
              <a:avLst/>
            </a:prstGeom>
          </p:spPr>
          <p:txBody>
            <a:bodyPr wrap="none">
              <a:spAutoFit/>
            </a:bodyPr>
            <a:lstStyle/>
            <a:p>
              <a:r>
                <a:rPr lang="zh-CN" altLang="en-US" sz="3200" b="1" dirty="0">
                  <a:solidFill>
                    <a:schemeClr val="tx1">
                      <a:lumMod val="85000"/>
                      <a:lumOff val="15000"/>
                    </a:schemeClr>
                  </a:solidFill>
                </a:rPr>
                <a:t>十五大</a:t>
              </a:r>
            </a:p>
          </p:txBody>
        </p:sp>
        <p:sp>
          <p:nvSpPr>
            <p:cNvPr id="15" name="矩形 14">
              <a:extLst>
                <a:ext uri="{FF2B5EF4-FFF2-40B4-BE49-F238E27FC236}">
                  <a16:creationId xmlns="" xmlns:a16="http://schemas.microsoft.com/office/drawing/2014/main" id="{93288769-A4B0-4877-860E-7CA8BA16BEBD}"/>
                </a:ext>
              </a:extLst>
            </p:cNvPr>
            <p:cNvSpPr/>
            <p:nvPr/>
          </p:nvSpPr>
          <p:spPr>
            <a:xfrm>
              <a:off x="1082368" y="2129621"/>
              <a:ext cx="10033516" cy="587340"/>
            </a:xfrm>
            <a:prstGeom prst="rect">
              <a:avLst/>
            </a:prstGeom>
          </p:spPr>
          <p:txBody>
            <a:bodyPr wrap="none">
              <a:spAutoFit/>
            </a:bodyPr>
            <a:lstStyle/>
            <a:p>
              <a:pPr algn="ctr">
                <a:lnSpc>
                  <a:spcPct val="150000"/>
                </a:lnSpc>
              </a:pPr>
              <a:r>
                <a:rPr lang="zh-CN" altLang="en-US" sz="2400" dirty="0">
                  <a:solidFill>
                    <a:schemeClr val="tx1">
                      <a:lumMod val="85000"/>
                      <a:lumOff val="15000"/>
                    </a:schemeClr>
                  </a:solidFill>
                </a:rPr>
                <a:t>对实现第三步战略目标作了进一步规划，提出了新的“三步走”发展目标</a:t>
              </a:r>
            </a:p>
          </p:txBody>
        </p:sp>
      </p:grpSp>
      <p:grpSp>
        <p:nvGrpSpPr>
          <p:cNvPr id="23" name="组合 22">
            <a:extLst>
              <a:ext uri="{FF2B5EF4-FFF2-40B4-BE49-F238E27FC236}">
                <a16:creationId xmlns="" xmlns:a16="http://schemas.microsoft.com/office/drawing/2014/main" id="{11CF7ABC-6966-456D-9B5C-76C899886543}"/>
              </a:ext>
            </a:extLst>
          </p:cNvPr>
          <p:cNvGrpSpPr/>
          <p:nvPr/>
        </p:nvGrpSpPr>
        <p:grpSpPr>
          <a:xfrm>
            <a:off x="1055688" y="3102868"/>
            <a:ext cx="3035854" cy="3205857"/>
            <a:chOff x="1055688" y="3102868"/>
            <a:chExt cx="2719899" cy="3205857"/>
          </a:xfrm>
        </p:grpSpPr>
        <p:sp>
          <p:nvSpPr>
            <p:cNvPr id="16" name="矩形: 圆角 15">
              <a:extLst>
                <a:ext uri="{FF2B5EF4-FFF2-40B4-BE49-F238E27FC236}">
                  <a16:creationId xmlns="" xmlns:a16="http://schemas.microsoft.com/office/drawing/2014/main" id="{DEFF6469-26D0-48A2-A37C-B2811D3205B7}"/>
                </a:ext>
              </a:extLst>
            </p:cNvPr>
            <p:cNvSpPr/>
            <p:nvPr/>
          </p:nvSpPr>
          <p:spPr>
            <a:xfrm>
              <a:off x="1055688" y="3429000"/>
              <a:ext cx="2719899" cy="2879725"/>
            </a:xfrm>
            <a:prstGeom prst="roundRect">
              <a:avLst>
                <a:gd name="adj" fmla="val 3360"/>
              </a:avLst>
            </a:prstGeom>
            <a:noFill/>
            <a:ln>
              <a:solidFill>
                <a:srgbClr val="82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 xmlns:a16="http://schemas.microsoft.com/office/drawing/2014/main" id="{79AC526C-A070-4450-B63B-5A25B4255E95}"/>
                </a:ext>
              </a:extLst>
            </p:cNvPr>
            <p:cNvSpPr/>
            <p:nvPr/>
          </p:nvSpPr>
          <p:spPr>
            <a:xfrm>
              <a:off x="1210740" y="3676861"/>
              <a:ext cx="2409796" cy="2585323"/>
            </a:xfrm>
            <a:prstGeom prst="rect">
              <a:avLst/>
            </a:prstGeom>
          </p:spPr>
          <p:txBody>
            <a:bodyPr wrap="square">
              <a:spAutoFit/>
            </a:bodyPr>
            <a:lstStyle/>
            <a:p>
              <a:pPr indent="457200" algn="just">
                <a:lnSpc>
                  <a:spcPct val="150000"/>
                </a:lnSpc>
              </a:pPr>
              <a:r>
                <a:rPr lang="en-US" altLang="zh-CN" dirty="0">
                  <a:solidFill>
                    <a:schemeClr val="tx1">
                      <a:lumMod val="85000"/>
                      <a:lumOff val="15000"/>
                    </a:schemeClr>
                  </a:solidFill>
                </a:rPr>
                <a:t>21</a:t>
              </a:r>
              <a:r>
                <a:rPr lang="zh-CN" altLang="en-US" dirty="0">
                  <a:solidFill>
                    <a:schemeClr val="tx1">
                      <a:lumMod val="85000"/>
                      <a:lumOff val="15000"/>
                    </a:schemeClr>
                  </a:solidFill>
                </a:rPr>
                <a:t>世纪第一个</a:t>
              </a:r>
              <a:r>
                <a:rPr lang="en-US" altLang="zh-CN" dirty="0">
                  <a:solidFill>
                    <a:schemeClr val="tx1">
                      <a:lumMod val="85000"/>
                      <a:lumOff val="15000"/>
                    </a:schemeClr>
                  </a:solidFill>
                </a:rPr>
                <a:t>10</a:t>
              </a:r>
              <a:r>
                <a:rPr lang="zh-CN" altLang="en-US" dirty="0">
                  <a:solidFill>
                    <a:schemeClr val="tx1">
                      <a:lumMod val="85000"/>
                      <a:lumOff val="15000"/>
                    </a:schemeClr>
                  </a:solidFill>
                </a:rPr>
                <a:t>年实现国民生产总值比</a:t>
              </a:r>
              <a:r>
                <a:rPr lang="en-US" altLang="zh-CN" dirty="0">
                  <a:solidFill>
                    <a:schemeClr val="tx1">
                      <a:lumMod val="85000"/>
                      <a:lumOff val="15000"/>
                    </a:schemeClr>
                  </a:solidFill>
                </a:rPr>
                <a:t>2000</a:t>
              </a:r>
              <a:r>
                <a:rPr lang="zh-CN" altLang="en-US" dirty="0">
                  <a:solidFill>
                    <a:schemeClr val="tx1">
                      <a:lumMod val="85000"/>
                      <a:lumOff val="15000"/>
                    </a:schemeClr>
                  </a:solidFill>
                </a:rPr>
                <a:t>年翻一番，使人民的小康生活更加宽裕，形成比较完善的社会主义市场经济体制。</a:t>
              </a:r>
            </a:p>
          </p:txBody>
        </p:sp>
        <p:sp>
          <p:nvSpPr>
            <p:cNvPr id="18" name="矩形: 圆角 17">
              <a:extLst>
                <a:ext uri="{FF2B5EF4-FFF2-40B4-BE49-F238E27FC236}">
                  <a16:creationId xmlns="" xmlns:a16="http://schemas.microsoft.com/office/drawing/2014/main" id="{E1B4A729-C485-4AFC-A10A-50A4F9724ABD}"/>
                </a:ext>
              </a:extLst>
            </p:cNvPr>
            <p:cNvSpPr/>
            <p:nvPr/>
          </p:nvSpPr>
          <p:spPr>
            <a:xfrm>
              <a:off x="1485900" y="3102868"/>
              <a:ext cx="1712471" cy="587339"/>
            </a:xfrm>
            <a:prstGeom prst="roundRect">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 xmlns:a16="http://schemas.microsoft.com/office/drawing/2014/main" id="{1BD5045B-4B0B-4077-8F6F-463462EB6554}"/>
                </a:ext>
              </a:extLst>
            </p:cNvPr>
            <p:cNvSpPr txBox="1"/>
            <p:nvPr/>
          </p:nvSpPr>
          <p:spPr>
            <a:xfrm>
              <a:off x="1699260" y="3133062"/>
              <a:ext cx="1285750" cy="504882"/>
            </a:xfrm>
            <a:prstGeom prst="rect">
              <a:avLst/>
            </a:prstGeom>
            <a:noFill/>
          </p:spPr>
          <p:txBody>
            <a:bodyPr wrap="square" rtlCol="0">
              <a:spAutoFit/>
            </a:bodyPr>
            <a:lstStyle/>
            <a:p>
              <a:pPr algn="ctr">
                <a:lnSpc>
                  <a:spcPct val="150000"/>
                </a:lnSpc>
              </a:pPr>
              <a:r>
                <a:rPr lang="zh-CN" altLang="en-US" sz="2000" b="1" dirty="0">
                  <a:solidFill>
                    <a:schemeClr val="bg1"/>
                  </a:solidFill>
                </a:rPr>
                <a:t>第一步</a:t>
              </a:r>
            </a:p>
          </p:txBody>
        </p:sp>
      </p:grpSp>
      <p:grpSp>
        <p:nvGrpSpPr>
          <p:cNvPr id="24" name="组合 23">
            <a:extLst>
              <a:ext uri="{FF2B5EF4-FFF2-40B4-BE49-F238E27FC236}">
                <a16:creationId xmlns="" xmlns:a16="http://schemas.microsoft.com/office/drawing/2014/main" id="{E92BF48C-C4CB-400C-8193-7B724520783D}"/>
              </a:ext>
            </a:extLst>
          </p:cNvPr>
          <p:cNvGrpSpPr/>
          <p:nvPr/>
        </p:nvGrpSpPr>
        <p:grpSpPr>
          <a:xfrm>
            <a:off x="4489693" y="3102868"/>
            <a:ext cx="3202056" cy="3205857"/>
            <a:chOff x="1055688" y="3102868"/>
            <a:chExt cx="2719899" cy="3205857"/>
          </a:xfrm>
        </p:grpSpPr>
        <p:sp>
          <p:nvSpPr>
            <p:cNvPr id="25" name="矩形: 圆角 24">
              <a:extLst>
                <a:ext uri="{FF2B5EF4-FFF2-40B4-BE49-F238E27FC236}">
                  <a16:creationId xmlns="" xmlns:a16="http://schemas.microsoft.com/office/drawing/2014/main" id="{AD3BD338-3D58-4510-B89A-EC5420E0CAE8}"/>
                </a:ext>
              </a:extLst>
            </p:cNvPr>
            <p:cNvSpPr/>
            <p:nvPr/>
          </p:nvSpPr>
          <p:spPr>
            <a:xfrm>
              <a:off x="1055688" y="3429000"/>
              <a:ext cx="2719899" cy="2879725"/>
            </a:xfrm>
            <a:prstGeom prst="roundRect">
              <a:avLst>
                <a:gd name="adj" fmla="val 3360"/>
              </a:avLst>
            </a:prstGeom>
            <a:noFill/>
            <a:ln>
              <a:solidFill>
                <a:srgbClr val="82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 xmlns:a16="http://schemas.microsoft.com/office/drawing/2014/main" id="{2D585429-826C-49A5-BE27-D7882F8349C8}"/>
                </a:ext>
              </a:extLst>
            </p:cNvPr>
            <p:cNvSpPr/>
            <p:nvPr/>
          </p:nvSpPr>
          <p:spPr>
            <a:xfrm>
              <a:off x="1379988" y="3676861"/>
              <a:ext cx="2071299" cy="1710084"/>
            </a:xfrm>
            <a:prstGeom prst="rect">
              <a:avLst/>
            </a:prstGeom>
          </p:spPr>
          <p:txBody>
            <a:bodyPr wrap="square">
              <a:spAutoFit/>
            </a:bodyPr>
            <a:lstStyle/>
            <a:p>
              <a:pPr indent="457200" algn="just">
                <a:lnSpc>
                  <a:spcPct val="150000"/>
                </a:lnSpc>
              </a:pPr>
              <a:r>
                <a:rPr lang="zh-CN" altLang="en-US" dirty="0">
                  <a:solidFill>
                    <a:schemeClr val="tx1">
                      <a:lumMod val="85000"/>
                      <a:lumOff val="15000"/>
                    </a:schemeClr>
                  </a:solidFill>
                </a:rPr>
                <a:t>再经过</a:t>
              </a:r>
              <a:r>
                <a:rPr lang="en-US" altLang="zh-CN" dirty="0">
                  <a:solidFill>
                    <a:schemeClr val="tx1">
                      <a:lumMod val="85000"/>
                      <a:lumOff val="15000"/>
                    </a:schemeClr>
                  </a:solidFill>
                </a:rPr>
                <a:t>10</a:t>
              </a:r>
              <a:r>
                <a:rPr lang="zh-CN" altLang="en-US" dirty="0">
                  <a:solidFill>
                    <a:schemeClr val="tx1">
                      <a:lumMod val="85000"/>
                      <a:lumOff val="15000"/>
                    </a:schemeClr>
                  </a:solidFill>
                </a:rPr>
                <a:t>年的努力，到建党</a:t>
              </a:r>
              <a:r>
                <a:rPr lang="en-US" altLang="zh-CN" dirty="0">
                  <a:solidFill>
                    <a:schemeClr val="tx1">
                      <a:lumMod val="85000"/>
                      <a:lumOff val="15000"/>
                    </a:schemeClr>
                  </a:solidFill>
                </a:rPr>
                <a:t>100</a:t>
              </a:r>
              <a:r>
                <a:rPr lang="zh-CN" altLang="en-US" dirty="0">
                  <a:solidFill>
                    <a:schemeClr val="tx1">
                      <a:lumMod val="85000"/>
                      <a:lumOff val="15000"/>
                    </a:schemeClr>
                  </a:solidFill>
                </a:rPr>
                <a:t>年时，使国民经济更加发展，各项制度更加完善。</a:t>
              </a:r>
            </a:p>
          </p:txBody>
        </p:sp>
        <p:sp>
          <p:nvSpPr>
            <p:cNvPr id="27" name="矩形: 圆角 26">
              <a:extLst>
                <a:ext uri="{FF2B5EF4-FFF2-40B4-BE49-F238E27FC236}">
                  <a16:creationId xmlns="" xmlns:a16="http://schemas.microsoft.com/office/drawing/2014/main" id="{90E65872-4F6C-4093-8F35-6AD5B71F4631}"/>
                </a:ext>
              </a:extLst>
            </p:cNvPr>
            <p:cNvSpPr/>
            <p:nvPr/>
          </p:nvSpPr>
          <p:spPr>
            <a:xfrm>
              <a:off x="1485900" y="3102868"/>
              <a:ext cx="1712471" cy="587339"/>
            </a:xfrm>
            <a:prstGeom prst="roundRect">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 xmlns:a16="http://schemas.microsoft.com/office/drawing/2014/main" id="{1B3D1D27-1A76-41E0-AC77-C9F97F245F93}"/>
                </a:ext>
              </a:extLst>
            </p:cNvPr>
            <p:cNvSpPr txBox="1"/>
            <p:nvPr/>
          </p:nvSpPr>
          <p:spPr>
            <a:xfrm>
              <a:off x="1699260" y="3133062"/>
              <a:ext cx="1285750" cy="504882"/>
            </a:xfrm>
            <a:prstGeom prst="rect">
              <a:avLst/>
            </a:prstGeom>
            <a:noFill/>
          </p:spPr>
          <p:txBody>
            <a:bodyPr wrap="square" rtlCol="0">
              <a:spAutoFit/>
            </a:bodyPr>
            <a:lstStyle/>
            <a:p>
              <a:pPr algn="ctr">
                <a:lnSpc>
                  <a:spcPct val="150000"/>
                </a:lnSpc>
              </a:pPr>
              <a:r>
                <a:rPr lang="zh-CN" altLang="en-US" sz="2000" b="1" dirty="0">
                  <a:solidFill>
                    <a:schemeClr val="bg1"/>
                  </a:solidFill>
                </a:rPr>
                <a:t>第二步</a:t>
              </a:r>
            </a:p>
          </p:txBody>
        </p:sp>
      </p:grpSp>
      <p:grpSp>
        <p:nvGrpSpPr>
          <p:cNvPr id="29" name="组合 28">
            <a:extLst>
              <a:ext uri="{FF2B5EF4-FFF2-40B4-BE49-F238E27FC236}">
                <a16:creationId xmlns="" xmlns:a16="http://schemas.microsoft.com/office/drawing/2014/main" id="{5EA6BA55-931C-4E5D-9CA2-AC11F7C9E88A}"/>
              </a:ext>
            </a:extLst>
          </p:cNvPr>
          <p:cNvGrpSpPr/>
          <p:nvPr/>
        </p:nvGrpSpPr>
        <p:grpSpPr>
          <a:xfrm>
            <a:off x="8089900" y="3102868"/>
            <a:ext cx="3035853" cy="3205857"/>
            <a:chOff x="739734" y="3102868"/>
            <a:chExt cx="3035853" cy="3205857"/>
          </a:xfrm>
        </p:grpSpPr>
        <p:sp>
          <p:nvSpPr>
            <p:cNvPr id="30" name="矩形: 圆角 29">
              <a:extLst>
                <a:ext uri="{FF2B5EF4-FFF2-40B4-BE49-F238E27FC236}">
                  <a16:creationId xmlns="" xmlns:a16="http://schemas.microsoft.com/office/drawing/2014/main" id="{4CE2935E-A544-4896-B65D-F7DEB12869D8}"/>
                </a:ext>
              </a:extLst>
            </p:cNvPr>
            <p:cNvSpPr/>
            <p:nvPr/>
          </p:nvSpPr>
          <p:spPr>
            <a:xfrm>
              <a:off x="739734" y="3429000"/>
              <a:ext cx="3035853" cy="2879725"/>
            </a:xfrm>
            <a:prstGeom prst="roundRect">
              <a:avLst>
                <a:gd name="adj" fmla="val 3360"/>
              </a:avLst>
            </a:prstGeom>
            <a:noFill/>
            <a:ln>
              <a:solidFill>
                <a:srgbClr val="821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 xmlns:a16="http://schemas.microsoft.com/office/drawing/2014/main" id="{4963C08B-11AF-4A7A-89DF-03864E69D5A0}"/>
                </a:ext>
              </a:extLst>
            </p:cNvPr>
            <p:cNvSpPr/>
            <p:nvPr/>
          </p:nvSpPr>
          <p:spPr>
            <a:xfrm>
              <a:off x="1003273" y="3676861"/>
              <a:ext cx="2508774" cy="2169825"/>
            </a:xfrm>
            <a:prstGeom prst="rect">
              <a:avLst/>
            </a:prstGeom>
          </p:spPr>
          <p:txBody>
            <a:bodyPr wrap="square">
              <a:spAutoFit/>
            </a:bodyPr>
            <a:lstStyle/>
            <a:p>
              <a:pPr indent="457200" algn="just">
                <a:lnSpc>
                  <a:spcPct val="150000"/>
                </a:lnSpc>
              </a:pPr>
              <a:r>
                <a:rPr lang="zh-CN" altLang="en-US" dirty="0">
                  <a:solidFill>
                    <a:schemeClr val="tx1">
                      <a:lumMod val="85000"/>
                      <a:lumOff val="15000"/>
                    </a:schemeClr>
                  </a:solidFill>
                </a:rPr>
                <a:t>到</a:t>
              </a:r>
              <a:r>
                <a:rPr lang="en-US" altLang="zh-CN" dirty="0">
                  <a:solidFill>
                    <a:schemeClr val="tx1">
                      <a:lumMod val="85000"/>
                      <a:lumOff val="15000"/>
                    </a:schemeClr>
                  </a:solidFill>
                </a:rPr>
                <a:t>21</a:t>
              </a:r>
              <a:r>
                <a:rPr lang="zh-CN" altLang="en-US" dirty="0">
                  <a:solidFill>
                    <a:schemeClr val="tx1">
                      <a:lumMod val="85000"/>
                      <a:lumOff val="15000"/>
                    </a:schemeClr>
                  </a:solidFill>
                </a:rPr>
                <a:t>世纪中叶，新中国成立</a:t>
              </a:r>
              <a:r>
                <a:rPr lang="en-US" altLang="zh-CN" dirty="0">
                  <a:solidFill>
                    <a:schemeClr val="tx1">
                      <a:lumMod val="85000"/>
                      <a:lumOff val="15000"/>
                    </a:schemeClr>
                  </a:solidFill>
                </a:rPr>
                <a:t>100</a:t>
              </a:r>
              <a:r>
                <a:rPr lang="zh-CN" altLang="en-US" dirty="0">
                  <a:solidFill>
                    <a:schemeClr val="tx1">
                      <a:lumMod val="85000"/>
                      <a:lumOff val="15000"/>
                    </a:schemeClr>
                  </a:solidFill>
                </a:rPr>
                <a:t>年时，基本实现现代化，建成富强民主文明的社会主义国家。</a:t>
              </a:r>
            </a:p>
          </p:txBody>
        </p:sp>
        <p:sp>
          <p:nvSpPr>
            <p:cNvPr id="32" name="矩形: 圆角 31">
              <a:extLst>
                <a:ext uri="{FF2B5EF4-FFF2-40B4-BE49-F238E27FC236}">
                  <a16:creationId xmlns="" xmlns:a16="http://schemas.microsoft.com/office/drawing/2014/main" id="{D342CD2A-4426-426C-B0CE-C3563894ED73}"/>
                </a:ext>
              </a:extLst>
            </p:cNvPr>
            <p:cNvSpPr/>
            <p:nvPr/>
          </p:nvSpPr>
          <p:spPr>
            <a:xfrm>
              <a:off x="1401425" y="3102868"/>
              <a:ext cx="1712471" cy="587339"/>
            </a:xfrm>
            <a:prstGeom prst="roundRect">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 xmlns:a16="http://schemas.microsoft.com/office/drawing/2014/main" id="{F333D639-3E93-412A-867C-1F5904A9FDB3}"/>
                </a:ext>
              </a:extLst>
            </p:cNvPr>
            <p:cNvSpPr txBox="1"/>
            <p:nvPr/>
          </p:nvSpPr>
          <p:spPr>
            <a:xfrm>
              <a:off x="1614785" y="3133062"/>
              <a:ext cx="1285750" cy="504882"/>
            </a:xfrm>
            <a:prstGeom prst="rect">
              <a:avLst/>
            </a:prstGeom>
            <a:noFill/>
          </p:spPr>
          <p:txBody>
            <a:bodyPr wrap="square" rtlCol="0">
              <a:spAutoFit/>
            </a:bodyPr>
            <a:lstStyle/>
            <a:p>
              <a:pPr algn="ctr">
                <a:lnSpc>
                  <a:spcPct val="150000"/>
                </a:lnSpc>
              </a:pPr>
              <a:r>
                <a:rPr lang="zh-CN" altLang="en-US" sz="2000" b="1" dirty="0">
                  <a:solidFill>
                    <a:schemeClr val="bg1"/>
                  </a:solidFill>
                </a:rPr>
                <a:t>第三步</a:t>
              </a:r>
            </a:p>
          </p:txBody>
        </p:sp>
      </p:grpSp>
    </p:spTree>
    <p:extLst>
      <p:ext uri="{BB962C8B-B14F-4D97-AF65-F5344CB8AC3E}">
        <p14:creationId xmlns:p14="http://schemas.microsoft.com/office/powerpoint/2010/main" val="24263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 xmlns:a16="http://schemas.microsoft.com/office/drawing/2014/main" id="{70B332E0-9E5B-4FD9-998D-E3463E600F19}"/>
              </a:ext>
            </a:extLst>
          </p:cNvPr>
          <p:cNvSpPr/>
          <p:nvPr/>
        </p:nvSpPr>
        <p:spPr>
          <a:xfrm>
            <a:off x="2828925" y="2438401"/>
            <a:ext cx="8707258" cy="3717924"/>
          </a:xfrm>
          <a:custGeom>
            <a:avLst/>
            <a:gdLst>
              <a:gd name="connsiteX0" fmla="*/ 0 w 7791450"/>
              <a:gd name="connsiteY0" fmla="*/ 3924300 h 4114800"/>
              <a:gd name="connsiteX1" fmla="*/ 3619500 w 7791450"/>
              <a:gd name="connsiteY1" fmla="*/ 2667000 h 4114800"/>
              <a:gd name="connsiteX2" fmla="*/ 6096000 w 7791450"/>
              <a:gd name="connsiteY2" fmla="*/ 933450 h 4114800"/>
              <a:gd name="connsiteX3" fmla="*/ 4991100 w 7791450"/>
              <a:gd name="connsiteY3" fmla="*/ 1009650 h 4114800"/>
              <a:gd name="connsiteX4" fmla="*/ 7181850 w 7791450"/>
              <a:gd name="connsiteY4" fmla="*/ 0 h 4114800"/>
              <a:gd name="connsiteX5" fmla="*/ 7791450 w 7791450"/>
              <a:gd name="connsiteY5" fmla="*/ 1238250 h 4114800"/>
              <a:gd name="connsiteX6" fmla="*/ 7143750 w 7791450"/>
              <a:gd name="connsiteY6" fmla="*/ 895350 h 4114800"/>
              <a:gd name="connsiteX7" fmla="*/ 5391150 w 7791450"/>
              <a:gd name="connsiteY7" fmla="*/ 2781300 h 4114800"/>
              <a:gd name="connsiteX8" fmla="*/ 3448050 w 7791450"/>
              <a:gd name="connsiteY8" fmla="*/ 4114800 h 4114800"/>
              <a:gd name="connsiteX0" fmla="*/ 0 w 7791450"/>
              <a:gd name="connsiteY0" fmla="*/ 3924300 h 4267200"/>
              <a:gd name="connsiteX1" fmla="*/ 3619500 w 7791450"/>
              <a:gd name="connsiteY1" fmla="*/ 2667000 h 4267200"/>
              <a:gd name="connsiteX2" fmla="*/ 6096000 w 7791450"/>
              <a:gd name="connsiteY2" fmla="*/ 933450 h 4267200"/>
              <a:gd name="connsiteX3" fmla="*/ 4991100 w 7791450"/>
              <a:gd name="connsiteY3" fmla="*/ 1009650 h 4267200"/>
              <a:gd name="connsiteX4" fmla="*/ 7181850 w 7791450"/>
              <a:gd name="connsiteY4" fmla="*/ 0 h 4267200"/>
              <a:gd name="connsiteX5" fmla="*/ 7791450 w 7791450"/>
              <a:gd name="connsiteY5" fmla="*/ 1238250 h 4267200"/>
              <a:gd name="connsiteX6" fmla="*/ 7143750 w 7791450"/>
              <a:gd name="connsiteY6" fmla="*/ 895350 h 4267200"/>
              <a:gd name="connsiteX7" fmla="*/ 5391150 w 7791450"/>
              <a:gd name="connsiteY7" fmla="*/ 2781300 h 4267200"/>
              <a:gd name="connsiteX8" fmla="*/ 3143250 w 7791450"/>
              <a:gd name="connsiteY8" fmla="*/ 4267200 h 4267200"/>
              <a:gd name="connsiteX0" fmla="*/ 0 w 7791450"/>
              <a:gd name="connsiteY0" fmla="*/ 3924300 h 4267200"/>
              <a:gd name="connsiteX1" fmla="*/ 3619500 w 7791450"/>
              <a:gd name="connsiteY1" fmla="*/ 2667000 h 4267200"/>
              <a:gd name="connsiteX2" fmla="*/ 6096000 w 7791450"/>
              <a:gd name="connsiteY2" fmla="*/ 933450 h 4267200"/>
              <a:gd name="connsiteX3" fmla="*/ 4991100 w 7791450"/>
              <a:gd name="connsiteY3" fmla="*/ 1009650 h 4267200"/>
              <a:gd name="connsiteX4" fmla="*/ 7181850 w 7791450"/>
              <a:gd name="connsiteY4" fmla="*/ 0 h 4267200"/>
              <a:gd name="connsiteX5" fmla="*/ 7791450 w 7791450"/>
              <a:gd name="connsiteY5" fmla="*/ 1238250 h 4267200"/>
              <a:gd name="connsiteX6" fmla="*/ 7143750 w 7791450"/>
              <a:gd name="connsiteY6" fmla="*/ 895350 h 4267200"/>
              <a:gd name="connsiteX7" fmla="*/ 5314950 w 7791450"/>
              <a:gd name="connsiteY7" fmla="*/ 2647950 h 4267200"/>
              <a:gd name="connsiteX8" fmla="*/ 3143250 w 7791450"/>
              <a:gd name="connsiteY8" fmla="*/ 4267200 h 4267200"/>
              <a:gd name="connsiteX0" fmla="*/ 0 w 7791450"/>
              <a:gd name="connsiteY0" fmla="*/ 3924300 h 4267200"/>
              <a:gd name="connsiteX1" fmla="*/ 3619500 w 7791450"/>
              <a:gd name="connsiteY1" fmla="*/ 2667000 h 4267200"/>
              <a:gd name="connsiteX2" fmla="*/ 6096000 w 7791450"/>
              <a:gd name="connsiteY2" fmla="*/ 933450 h 4267200"/>
              <a:gd name="connsiteX3" fmla="*/ 4991100 w 7791450"/>
              <a:gd name="connsiteY3" fmla="*/ 1009650 h 4267200"/>
              <a:gd name="connsiteX4" fmla="*/ 7181850 w 7791450"/>
              <a:gd name="connsiteY4" fmla="*/ 0 h 4267200"/>
              <a:gd name="connsiteX5" fmla="*/ 7791450 w 7791450"/>
              <a:gd name="connsiteY5" fmla="*/ 1238250 h 4267200"/>
              <a:gd name="connsiteX6" fmla="*/ 7048500 w 7791450"/>
              <a:gd name="connsiteY6" fmla="*/ 1028700 h 4267200"/>
              <a:gd name="connsiteX7" fmla="*/ 5314950 w 7791450"/>
              <a:gd name="connsiteY7" fmla="*/ 2647950 h 4267200"/>
              <a:gd name="connsiteX8" fmla="*/ 3143250 w 7791450"/>
              <a:gd name="connsiteY8" fmla="*/ 4267200 h 4267200"/>
              <a:gd name="connsiteX0" fmla="*/ 0 w 7829550"/>
              <a:gd name="connsiteY0" fmla="*/ 3924300 h 4267200"/>
              <a:gd name="connsiteX1" fmla="*/ 3619500 w 7829550"/>
              <a:gd name="connsiteY1" fmla="*/ 2667000 h 4267200"/>
              <a:gd name="connsiteX2" fmla="*/ 6096000 w 7829550"/>
              <a:gd name="connsiteY2" fmla="*/ 933450 h 4267200"/>
              <a:gd name="connsiteX3" fmla="*/ 4991100 w 7829550"/>
              <a:gd name="connsiteY3" fmla="*/ 1009650 h 4267200"/>
              <a:gd name="connsiteX4" fmla="*/ 7181850 w 7829550"/>
              <a:gd name="connsiteY4" fmla="*/ 0 h 4267200"/>
              <a:gd name="connsiteX5" fmla="*/ 7829550 w 7829550"/>
              <a:gd name="connsiteY5" fmla="*/ 1390650 h 4267200"/>
              <a:gd name="connsiteX6" fmla="*/ 7048500 w 7829550"/>
              <a:gd name="connsiteY6" fmla="*/ 1028700 h 4267200"/>
              <a:gd name="connsiteX7" fmla="*/ 5314950 w 7829550"/>
              <a:gd name="connsiteY7" fmla="*/ 2647950 h 4267200"/>
              <a:gd name="connsiteX8" fmla="*/ 3143250 w 7829550"/>
              <a:gd name="connsiteY8" fmla="*/ 4267200 h 4267200"/>
              <a:gd name="connsiteX0" fmla="*/ 0 w 7829550"/>
              <a:gd name="connsiteY0" fmla="*/ 3886200 h 4229100"/>
              <a:gd name="connsiteX1" fmla="*/ 3619500 w 7829550"/>
              <a:gd name="connsiteY1" fmla="*/ 2628900 h 4229100"/>
              <a:gd name="connsiteX2" fmla="*/ 6096000 w 7829550"/>
              <a:gd name="connsiteY2" fmla="*/ 895350 h 4229100"/>
              <a:gd name="connsiteX3" fmla="*/ 4991100 w 7829550"/>
              <a:gd name="connsiteY3" fmla="*/ 971550 h 4229100"/>
              <a:gd name="connsiteX4" fmla="*/ 7315200 w 7829550"/>
              <a:gd name="connsiteY4" fmla="*/ 0 h 4229100"/>
              <a:gd name="connsiteX5" fmla="*/ 7829550 w 7829550"/>
              <a:gd name="connsiteY5" fmla="*/ 1352550 h 4229100"/>
              <a:gd name="connsiteX6" fmla="*/ 7048500 w 7829550"/>
              <a:gd name="connsiteY6" fmla="*/ 990600 h 4229100"/>
              <a:gd name="connsiteX7" fmla="*/ 5314950 w 7829550"/>
              <a:gd name="connsiteY7" fmla="*/ 2609850 h 4229100"/>
              <a:gd name="connsiteX8" fmla="*/ 3143250 w 7829550"/>
              <a:gd name="connsiteY8" fmla="*/ 4229100 h 4229100"/>
              <a:gd name="connsiteX0" fmla="*/ 0 w 7829550"/>
              <a:gd name="connsiteY0" fmla="*/ 3886200 h 4229100"/>
              <a:gd name="connsiteX1" fmla="*/ 3619500 w 7829550"/>
              <a:gd name="connsiteY1" fmla="*/ 2628900 h 4229100"/>
              <a:gd name="connsiteX2" fmla="*/ 6096000 w 7829550"/>
              <a:gd name="connsiteY2" fmla="*/ 895350 h 4229100"/>
              <a:gd name="connsiteX3" fmla="*/ 4991100 w 7829550"/>
              <a:gd name="connsiteY3" fmla="*/ 971550 h 4229100"/>
              <a:gd name="connsiteX4" fmla="*/ 7315200 w 7829550"/>
              <a:gd name="connsiteY4" fmla="*/ 0 h 4229100"/>
              <a:gd name="connsiteX5" fmla="*/ 7829550 w 7829550"/>
              <a:gd name="connsiteY5" fmla="*/ 1352550 h 4229100"/>
              <a:gd name="connsiteX6" fmla="*/ 7048500 w 7829550"/>
              <a:gd name="connsiteY6" fmla="*/ 990600 h 4229100"/>
              <a:gd name="connsiteX7" fmla="*/ 5314950 w 7829550"/>
              <a:gd name="connsiteY7" fmla="*/ 2609850 h 4229100"/>
              <a:gd name="connsiteX8" fmla="*/ 2400300 w 7829550"/>
              <a:gd name="connsiteY8" fmla="*/ 4229100 h 4229100"/>
              <a:gd name="connsiteX0" fmla="*/ 0 w 7829550"/>
              <a:gd name="connsiteY0" fmla="*/ 3886200 h 4305300"/>
              <a:gd name="connsiteX1" fmla="*/ 3619500 w 7829550"/>
              <a:gd name="connsiteY1" fmla="*/ 2628900 h 4305300"/>
              <a:gd name="connsiteX2" fmla="*/ 6096000 w 7829550"/>
              <a:gd name="connsiteY2" fmla="*/ 895350 h 4305300"/>
              <a:gd name="connsiteX3" fmla="*/ 4991100 w 7829550"/>
              <a:gd name="connsiteY3" fmla="*/ 971550 h 4305300"/>
              <a:gd name="connsiteX4" fmla="*/ 7315200 w 7829550"/>
              <a:gd name="connsiteY4" fmla="*/ 0 h 4305300"/>
              <a:gd name="connsiteX5" fmla="*/ 7829550 w 7829550"/>
              <a:gd name="connsiteY5" fmla="*/ 1352550 h 4305300"/>
              <a:gd name="connsiteX6" fmla="*/ 7048500 w 7829550"/>
              <a:gd name="connsiteY6" fmla="*/ 990600 h 4305300"/>
              <a:gd name="connsiteX7" fmla="*/ 5314950 w 7829550"/>
              <a:gd name="connsiteY7" fmla="*/ 2609850 h 4305300"/>
              <a:gd name="connsiteX8" fmla="*/ 2800350 w 7829550"/>
              <a:gd name="connsiteY8" fmla="*/ 4305300 h 4305300"/>
              <a:gd name="connsiteX0" fmla="*/ 0 w 7772400"/>
              <a:gd name="connsiteY0" fmla="*/ 4267200 h 4305300"/>
              <a:gd name="connsiteX1" fmla="*/ 3562350 w 7772400"/>
              <a:gd name="connsiteY1" fmla="*/ 2628900 h 4305300"/>
              <a:gd name="connsiteX2" fmla="*/ 6038850 w 7772400"/>
              <a:gd name="connsiteY2" fmla="*/ 895350 h 4305300"/>
              <a:gd name="connsiteX3" fmla="*/ 4933950 w 7772400"/>
              <a:gd name="connsiteY3" fmla="*/ 971550 h 4305300"/>
              <a:gd name="connsiteX4" fmla="*/ 7258050 w 7772400"/>
              <a:gd name="connsiteY4" fmla="*/ 0 h 4305300"/>
              <a:gd name="connsiteX5" fmla="*/ 7772400 w 7772400"/>
              <a:gd name="connsiteY5" fmla="*/ 1352550 h 4305300"/>
              <a:gd name="connsiteX6" fmla="*/ 6991350 w 7772400"/>
              <a:gd name="connsiteY6" fmla="*/ 990600 h 4305300"/>
              <a:gd name="connsiteX7" fmla="*/ 5257800 w 7772400"/>
              <a:gd name="connsiteY7" fmla="*/ 2609850 h 4305300"/>
              <a:gd name="connsiteX8" fmla="*/ 2743200 w 7772400"/>
              <a:gd name="connsiteY8" fmla="*/ 4305300 h 4305300"/>
              <a:gd name="connsiteX0" fmla="*/ 0 w 7772400"/>
              <a:gd name="connsiteY0" fmla="*/ 4210050 h 4305300"/>
              <a:gd name="connsiteX1" fmla="*/ 3562350 w 7772400"/>
              <a:gd name="connsiteY1" fmla="*/ 2628900 h 4305300"/>
              <a:gd name="connsiteX2" fmla="*/ 6038850 w 7772400"/>
              <a:gd name="connsiteY2" fmla="*/ 895350 h 4305300"/>
              <a:gd name="connsiteX3" fmla="*/ 4933950 w 7772400"/>
              <a:gd name="connsiteY3" fmla="*/ 971550 h 4305300"/>
              <a:gd name="connsiteX4" fmla="*/ 7258050 w 7772400"/>
              <a:gd name="connsiteY4" fmla="*/ 0 h 4305300"/>
              <a:gd name="connsiteX5" fmla="*/ 7772400 w 7772400"/>
              <a:gd name="connsiteY5" fmla="*/ 1352550 h 4305300"/>
              <a:gd name="connsiteX6" fmla="*/ 6991350 w 7772400"/>
              <a:gd name="connsiteY6" fmla="*/ 990600 h 4305300"/>
              <a:gd name="connsiteX7" fmla="*/ 5257800 w 7772400"/>
              <a:gd name="connsiteY7" fmla="*/ 2609850 h 4305300"/>
              <a:gd name="connsiteX8" fmla="*/ 2743200 w 7772400"/>
              <a:gd name="connsiteY8" fmla="*/ 4305300 h 4305300"/>
              <a:gd name="connsiteX0" fmla="*/ 0 w 7772400"/>
              <a:gd name="connsiteY0" fmla="*/ 4210050 h 4305300"/>
              <a:gd name="connsiteX1" fmla="*/ 3638550 w 7772400"/>
              <a:gd name="connsiteY1" fmla="*/ 2552700 h 4305300"/>
              <a:gd name="connsiteX2" fmla="*/ 6038850 w 7772400"/>
              <a:gd name="connsiteY2" fmla="*/ 895350 h 4305300"/>
              <a:gd name="connsiteX3" fmla="*/ 4933950 w 7772400"/>
              <a:gd name="connsiteY3" fmla="*/ 971550 h 4305300"/>
              <a:gd name="connsiteX4" fmla="*/ 7258050 w 7772400"/>
              <a:gd name="connsiteY4" fmla="*/ 0 h 4305300"/>
              <a:gd name="connsiteX5" fmla="*/ 7772400 w 7772400"/>
              <a:gd name="connsiteY5" fmla="*/ 1352550 h 4305300"/>
              <a:gd name="connsiteX6" fmla="*/ 6991350 w 7772400"/>
              <a:gd name="connsiteY6" fmla="*/ 990600 h 4305300"/>
              <a:gd name="connsiteX7" fmla="*/ 5257800 w 7772400"/>
              <a:gd name="connsiteY7" fmla="*/ 2609850 h 4305300"/>
              <a:gd name="connsiteX8" fmla="*/ 2743200 w 7772400"/>
              <a:gd name="connsiteY8" fmla="*/ 4305300 h 4305300"/>
              <a:gd name="connsiteX0" fmla="*/ 0 w 7943850"/>
              <a:gd name="connsiteY0" fmla="*/ 4076700 h 4305300"/>
              <a:gd name="connsiteX1" fmla="*/ 3810000 w 7943850"/>
              <a:gd name="connsiteY1" fmla="*/ 2552700 h 4305300"/>
              <a:gd name="connsiteX2" fmla="*/ 6210300 w 7943850"/>
              <a:gd name="connsiteY2" fmla="*/ 895350 h 4305300"/>
              <a:gd name="connsiteX3" fmla="*/ 5105400 w 7943850"/>
              <a:gd name="connsiteY3" fmla="*/ 971550 h 4305300"/>
              <a:gd name="connsiteX4" fmla="*/ 7429500 w 7943850"/>
              <a:gd name="connsiteY4" fmla="*/ 0 h 4305300"/>
              <a:gd name="connsiteX5" fmla="*/ 7943850 w 7943850"/>
              <a:gd name="connsiteY5" fmla="*/ 1352550 h 4305300"/>
              <a:gd name="connsiteX6" fmla="*/ 7162800 w 7943850"/>
              <a:gd name="connsiteY6" fmla="*/ 990600 h 4305300"/>
              <a:gd name="connsiteX7" fmla="*/ 5429250 w 7943850"/>
              <a:gd name="connsiteY7" fmla="*/ 2609850 h 4305300"/>
              <a:gd name="connsiteX8" fmla="*/ 2914650 w 7943850"/>
              <a:gd name="connsiteY8" fmla="*/ 4305300 h 4305300"/>
              <a:gd name="connsiteX0" fmla="*/ 0 w 8324850"/>
              <a:gd name="connsiteY0" fmla="*/ 4343400 h 4343400"/>
              <a:gd name="connsiteX1" fmla="*/ 4191000 w 8324850"/>
              <a:gd name="connsiteY1" fmla="*/ 2552700 h 4343400"/>
              <a:gd name="connsiteX2" fmla="*/ 6591300 w 8324850"/>
              <a:gd name="connsiteY2" fmla="*/ 895350 h 4343400"/>
              <a:gd name="connsiteX3" fmla="*/ 5486400 w 8324850"/>
              <a:gd name="connsiteY3" fmla="*/ 971550 h 4343400"/>
              <a:gd name="connsiteX4" fmla="*/ 7810500 w 8324850"/>
              <a:gd name="connsiteY4" fmla="*/ 0 h 4343400"/>
              <a:gd name="connsiteX5" fmla="*/ 8324850 w 8324850"/>
              <a:gd name="connsiteY5" fmla="*/ 1352550 h 4343400"/>
              <a:gd name="connsiteX6" fmla="*/ 7543800 w 8324850"/>
              <a:gd name="connsiteY6" fmla="*/ 990600 h 4343400"/>
              <a:gd name="connsiteX7" fmla="*/ 5810250 w 8324850"/>
              <a:gd name="connsiteY7" fmla="*/ 2609850 h 4343400"/>
              <a:gd name="connsiteX8" fmla="*/ 3295650 w 8324850"/>
              <a:gd name="connsiteY8" fmla="*/ 4305300 h 4343400"/>
              <a:gd name="connsiteX0" fmla="*/ 0 w 8324850"/>
              <a:gd name="connsiteY0" fmla="*/ 4343400 h 4343400"/>
              <a:gd name="connsiteX1" fmla="*/ 4191000 w 8324850"/>
              <a:gd name="connsiteY1" fmla="*/ 2552700 h 4343400"/>
              <a:gd name="connsiteX2" fmla="*/ 6591300 w 8324850"/>
              <a:gd name="connsiteY2" fmla="*/ 895350 h 4343400"/>
              <a:gd name="connsiteX3" fmla="*/ 5486400 w 8324850"/>
              <a:gd name="connsiteY3" fmla="*/ 971550 h 4343400"/>
              <a:gd name="connsiteX4" fmla="*/ 7810500 w 8324850"/>
              <a:gd name="connsiteY4" fmla="*/ 0 h 4343400"/>
              <a:gd name="connsiteX5" fmla="*/ 8324850 w 8324850"/>
              <a:gd name="connsiteY5" fmla="*/ 1352550 h 4343400"/>
              <a:gd name="connsiteX6" fmla="*/ 7543800 w 8324850"/>
              <a:gd name="connsiteY6" fmla="*/ 990600 h 4343400"/>
              <a:gd name="connsiteX7" fmla="*/ 5810250 w 8324850"/>
              <a:gd name="connsiteY7" fmla="*/ 2609850 h 4343400"/>
              <a:gd name="connsiteX8" fmla="*/ 3295650 w 8324850"/>
              <a:gd name="connsiteY8" fmla="*/ 4305300 h 4343400"/>
              <a:gd name="connsiteX0" fmla="*/ 0 w 8324850"/>
              <a:gd name="connsiteY0" fmla="*/ 4343400 h 4343400"/>
              <a:gd name="connsiteX1" fmla="*/ 4419600 w 8324850"/>
              <a:gd name="connsiteY1" fmla="*/ 2571750 h 4343400"/>
              <a:gd name="connsiteX2" fmla="*/ 6591300 w 8324850"/>
              <a:gd name="connsiteY2" fmla="*/ 895350 h 4343400"/>
              <a:gd name="connsiteX3" fmla="*/ 5486400 w 8324850"/>
              <a:gd name="connsiteY3" fmla="*/ 971550 h 4343400"/>
              <a:gd name="connsiteX4" fmla="*/ 7810500 w 8324850"/>
              <a:gd name="connsiteY4" fmla="*/ 0 h 4343400"/>
              <a:gd name="connsiteX5" fmla="*/ 8324850 w 8324850"/>
              <a:gd name="connsiteY5" fmla="*/ 1352550 h 4343400"/>
              <a:gd name="connsiteX6" fmla="*/ 7543800 w 8324850"/>
              <a:gd name="connsiteY6" fmla="*/ 990600 h 4343400"/>
              <a:gd name="connsiteX7" fmla="*/ 5810250 w 8324850"/>
              <a:gd name="connsiteY7" fmla="*/ 2609850 h 4343400"/>
              <a:gd name="connsiteX8" fmla="*/ 3295650 w 8324850"/>
              <a:gd name="connsiteY8" fmla="*/ 43053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4850" h="4343400">
                <a:moveTo>
                  <a:pt x="0" y="4343400"/>
                </a:moveTo>
                <a:cubicBezTo>
                  <a:pt x="1549400" y="3765550"/>
                  <a:pt x="3022600" y="3168650"/>
                  <a:pt x="4419600" y="2571750"/>
                </a:cubicBezTo>
                <a:lnTo>
                  <a:pt x="6591300" y="895350"/>
                </a:lnTo>
                <a:lnTo>
                  <a:pt x="5486400" y="971550"/>
                </a:lnTo>
                <a:lnTo>
                  <a:pt x="7810500" y="0"/>
                </a:lnTo>
                <a:lnTo>
                  <a:pt x="8324850" y="1352550"/>
                </a:lnTo>
                <a:lnTo>
                  <a:pt x="7543800" y="990600"/>
                </a:lnTo>
                <a:lnTo>
                  <a:pt x="5810250" y="2609850"/>
                </a:lnTo>
                <a:lnTo>
                  <a:pt x="3295650" y="4305300"/>
                </a:lnTo>
              </a:path>
            </a:pathLst>
          </a:custGeom>
          <a:gradFill>
            <a:gsLst>
              <a:gs pos="97000">
                <a:srgbClr val="821510">
                  <a:alpha val="0"/>
                </a:srgbClr>
              </a:gs>
              <a:gs pos="31000">
                <a:srgbClr val="821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 xmlns:a16="http://schemas.microsoft.com/office/drawing/2014/main" id="{86653B64-DC71-4409-B3C2-93E72CCDC6FA}"/>
              </a:ext>
            </a:extLst>
          </p:cNvPr>
          <p:cNvGrpSpPr/>
          <p:nvPr/>
        </p:nvGrpSpPr>
        <p:grpSpPr>
          <a:xfrm>
            <a:off x="1024198" y="628493"/>
            <a:ext cx="10143604" cy="707886"/>
            <a:chOff x="992708" y="750957"/>
            <a:chExt cx="10143604" cy="707886"/>
          </a:xfrm>
        </p:grpSpPr>
        <p:grpSp>
          <p:nvGrpSpPr>
            <p:cNvPr id="19" name="组合 18">
              <a:extLst>
                <a:ext uri="{FF2B5EF4-FFF2-40B4-BE49-F238E27FC236}">
                  <a16:creationId xmlns="" xmlns:a16="http://schemas.microsoft.com/office/drawing/2014/main" id="{63FE310A-CA73-449C-A9DC-1CBEBE4F516C}"/>
                </a:ext>
              </a:extLst>
            </p:cNvPr>
            <p:cNvGrpSpPr/>
            <p:nvPr/>
          </p:nvGrpSpPr>
          <p:grpSpPr>
            <a:xfrm>
              <a:off x="992708" y="750957"/>
              <a:ext cx="10143604" cy="707886"/>
              <a:chOff x="1626319" y="1166922"/>
              <a:chExt cx="5641498" cy="393700"/>
            </a:xfrm>
          </p:grpSpPr>
          <p:sp>
            <p:nvSpPr>
              <p:cNvPr id="26" name="Freeform 95">
                <a:extLst>
                  <a:ext uri="{FF2B5EF4-FFF2-40B4-BE49-F238E27FC236}">
                    <a16:creationId xmlns="" xmlns:a16="http://schemas.microsoft.com/office/drawing/2014/main" id="{1CA99414-ABF6-4B92-BCC2-C3A0E3180EF5}"/>
                  </a:ext>
                </a:extLst>
              </p:cNvPr>
              <p:cNvSpPr>
                <a:spLocks/>
              </p:cNvSpPr>
              <p:nvPr/>
            </p:nvSpPr>
            <p:spPr bwMode="auto">
              <a:xfrm>
                <a:off x="1626319" y="1166922"/>
                <a:ext cx="2817813" cy="393700"/>
              </a:xfrm>
              <a:custGeom>
                <a:avLst/>
                <a:gdLst>
                  <a:gd name="T0" fmla="*/ 1775 w 1775"/>
                  <a:gd name="T1" fmla="*/ 248 h 248"/>
                  <a:gd name="T2" fmla="*/ 0 w 1775"/>
                  <a:gd name="T3" fmla="*/ 248 h 248"/>
                  <a:gd name="T4" fmla="*/ 168 w 1775"/>
                  <a:gd name="T5" fmla="*/ 124 h 248"/>
                  <a:gd name="T6" fmla="*/ 0 w 1775"/>
                  <a:gd name="T7" fmla="*/ 0 h 248"/>
                  <a:gd name="T8" fmla="*/ 1775 w 1775"/>
                  <a:gd name="T9" fmla="*/ 0 h 248"/>
                  <a:gd name="T10" fmla="*/ 1775 w 1775"/>
                  <a:gd name="T11" fmla="*/ 248 h 248"/>
                </a:gdLst>
                <a:ahLst/>
                <a:cxnLst>
                  <a:cxn ang="0">
                    <a:pos x="T0" y="T1"/>
                  </a:cxn>
                  <a:cxn ang="0">
                    <a:pos x="T2" y="T3"/>
                  </a:cxn>
                  <a:cxn ang="0">
                    <a:pos x="T4" y="T5"/>
                  </a:cxn>
                  <a:cxn ang="0">
                    <a:pos x="T6" y="T7"/>
                  </a:cxn>
                  <a:cxn ang="0">
                    <a:pos x="T8" y="T9"/>
                  </a:cxn>
                  <a:cxn ang="0">
                    <a:pos x="T10" y="T11"/>
                  </a:cxn>
                </a:cxnLst>
                <a:rect l="0" t="0" r="r" b="b"/>
                <a:pathLst>
                  <a:path w="1775" h="248">
                    <a:moveTo>
                      <a:pt x="1775" y="248"/>
                    </a:moveTo>
                    <a:lnTo>
                      <a:pt x="0" y="248"/>
                    </a:lnTo>
                    <a:lnTo>
                      <a:pt x="168" y="124"/>
                    </a:lnTo>
                    <a:lnTo>
                      <a:pt x="0" y="0"/>
                    </a:lnTo>
                    <a:lnTo>
                      <a:pt x="1775" y="0"/>
                    </a:lnTo>
                    <a:lnTo>
                      <a:pt x="1775" y="248"/>
                    </a:lnTo>
                    <a:close/>
                  </a:path>
                </a:pathLst>
              </a:custGeom>
              <a:solidFill>
                <a:srgbClr val="D75F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7" name="组合 26">
                <a:extLst>
                  <a:ext uri="{FF2B5EF4-FFF2-40B4-BE49-F238E27FC236}">
                    <a16:creationId xmlns="" xmlns:a16="http://schemas.microsoft.com/office/drawing/2014/main" id="{0D1D5BBE-DD43-4499-BF0E-0DD54AE1570C}"/>
                  </a:ext>
                </a:extLst>
              </p:cNvPr>
              <p:cNvGrpSpPr/>
              <p:nvPr/>
            </p:nvGrpSpPr>
            <p:grpSpPr>
              <a:xfrm>
                <a:off x="4444132" y="1166922"/>
                <a:ext cx="2823685" cy="393700"/>
                <a:chOff x="5531010" y="4944427"/>
                <a:chExt cx="2823685" cy="393700"/>
              </a:xfrm>
            </p:grpSpPr>
            <p:sp>
              <p:nvSpPr>
                <p:cNvPr id="28" name="Freeform 97">
                  <a:extLst>
                    <a:ext uri="{FF2B5EF4-FFF2-40B4-BE49-F238E27FC236}">
                      <a16:creationId xmlns="" xmlns:a16="http://schemas.microsoft.com/office/drawing/2014/main" id="{863F7F29-50B6-459A-84DB-7A9A4E8077C6}"/>
                    </a:ext>
                  </a:extLst>
                </p:cNvPr>
                <p:cNvSpPr>
                  <a:spLocks/>
                </p:cNvSpPr>
                <p:nvPr/>
              </p:nvSpPr>
              <p:spPr bwMode="auto">
                <a:xfrm>
                  <a:off x="5531010" y="4944427"/>
                  <a:ext cx="2823685"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close/>
                    </a:path>
                  </a:pathLst>
                </a:custGeom>
                <a:solidFill>
                  <a:srgbClr val="D75F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9" name="Freeform 98">
                  <a:extLst>
                    <a:ext uri="{FF2B5EF4-FFF2-40B4-BE49-F238E27FC236}">
                      <a16:creationId xmlns="" xmlns:a16="http://schemas.microsoft.com/office/drawing/2014/main" id="{FE70BA5C-7AE1-4B54-8223-48A71F2D8912}"/>
                    </a:ext>
                  </a:extLst>
                </p:cNvPr>
                <p:cNvSpPr>
                  <a:spLocks/>
                </p:cNvSpPr>
                <p:nvPr/>
              </p:nvSpPr>
              <p:spPr bwMode="auto">
                <a:xfrm>
                  <a:off x="5533707" y="4944427"/>
                  <a:ext cx="2820988"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1" name="矩形 20">
              <a:extLst>
                <a:ext uri="{FF2B5EF4-FFF2-40B4-BE49-F238E27FC236}">
                  <a16:creationId xmlns="" xmlns:a16="http://schemas.microsoft.com/office/drawing/2014/main" id="{552EF86B-5723-49A8-BF79-C121B059DE29}"/>
                </a:ext>
              </a:extLst>
            </p:cNvPr>
            <p:cNvSpPr/>
            <p:nvPr/>
          </p:nvSpPr>
          <p:spPr>
            <a:xfrm>
              <a:off x="1024197" y="874068"/>
              <a:ext cx="10080626"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mj-ea"/>
                  <a:ea typeface="+mj-ea"/>
                  <a:cs typeface="+mn-cs"/>
                  <a:sym typeface="Helvetica" panose="020B0604020202020204" pitchFamily="34" charset="0"/>
                </a:rPr>
                <a:t>中国现代化建设分阶段、有步骤地推进</a:t>
              </a:r>
              <a:endParaRPr kumimoji="0" lang="zh-CN" altLang="en-US" sz="2400" b="1" i="0" u="none" strike="noStrike" kern="1200" cap="none" spc="0" normalizeH="0" baseline="0" noProof="0" dirty="0">
                <a:ln>
                  <a:noFill/>
                </a:ln>
                <a:solidFill>
                  <a:schemeClr val="bg1"/>
                </a:solidFill>
                <a:effectLst/>
                <a:uLnTx/>
                <a:uFillTx/>
                <a:latin typeface="+mj-ea"/>
                <a:ea typeface="+mj-ea"/>
                <a:sym typeface="Helvetica" panose="020B0604020202020204" pitchFamily="34" charset="0"/>
              </a:endParaRPr>
            </a:p>
          </p:txBody>
        </p:sp>
        <p:grpSp>
          <p:nvGrpSpPr>
            <p:cNvPr id="22" name="组合 21">
              <a:extLst>
                <a:ext uri="{FF2B5EF4-FFF2-40B4-BE49-F238E27FC236}">
                  <a16:creationId xmlns="" xmlns:a16="http://schemas.microsoft.com/office/drawing/2014/main" id="{AF8AF494-95B8-40A2-80BE-A585AD72206A}"/>
                </a:ext>
              </a:extLst>
            </p:cNvPr>
            <p:cNvGrpSpPr/>
            <p:nvPr/>
          </p:nvGrpSpPr>
          <p:grpSpPr>
            <a:xfrm>
              <a:off x="2828329" y="931646"/>
              <a:ext cx="6472362" cy="338552"/>
              <a:chOff x="2781300" y="1242389"/>
              <a:chExt cx="6472362" cy="338552"/>
            </a:xfrm>
          </p:grpSpPr>
          <p:sp>
            <p:nvSpPr>
              <p:cNvPr id="24" name="星形: 五角 23">
                <a:extLst>
                  <a:ext uri="{FF2B5EF4-FFF2-40B4-BE49-F238E27FC236}">
                    <a16:creationId xmlns="" xmlns:a16="http://schemas.microsoft.com/office/drawing/2014/main" id="{81D0923E-057D-4C8F-8A4C-D5A1487525B6}"/>
                  </a:ext>
                </a:extLst>
              </p:cNvPr>
              <p:cNvSpPr/>
              <p:nvPr/>
            </p:nvSpPr>
            <p:spPr>
              <a:xfrm>
                <a:off x="2781300" y="1242389"/>
                <a:ext cx="338552" cy="33855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星形: 五角 24">
                <a:extLst>
                  <a:ext uri="{FF2B5EF4-FFF2-40B4-BE49-F238E27FC236}">
                    <a16:creationId xmlns="" xmlns:a16="http://schemas.microsoft.com/office/drawing/2014/main" id="{B648B87E-5B63-482E-B207-AA7A00291C9F}"/>
                  </a:ext>
                </a:extLst>
              </p:cNvPr>
              <p:cNvSpPr/>
              <p:nvPr/>
            </p:nvSpPr>
            <p:spPr>
              <a:xfrm>
                <a:off x="8915110" y="1242389"/>
                <a:ext cx="338552" cy="33855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cxnSp>
        <p:nvCxnSpPr>
          <p:cNvPr id="45" name="直接连接符 44">
            <a:extLst>
              <a:ext uri="{FF2B5EF4-FFF2-40B4-BE49-F238E27FC236}">
                <a16:creationId xmlns="" xmlns:a16="http://schemas.microsoft.com/office/drawing/2014/main" id="{774A67C7-CE24-4872-8BD9-BCD62F8A3FA2}"/>
              </a:ext>
            </a:extLst>
          </p:cNvPr>
          <p:cNvCxnSpPr/>
          <p:nvPr/>
        </p:nvCxnSpPr>
        <p:spPr>
          <a:xfrm>
            <a:off x="413481" y="6323451"/>
            <a:ext cx="106030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544037" y="1620200"/>
            <a:ext cx="9110186" cy="1087525"/>
            <a:chOff x="1544037" y="1620200"/>
            <a:chExt cx="9110186" cy="1087525"/>
          </a:xfrm>
        </p:grpSpPr>
        <p:sp>
          <p:nvSpPr>
            <p:cNvPr id="46" name="矩形 45">
              <a:extLst>
                <a:ext uri="{FF2B5EF4-FFF2-40B4-BE49-F238E27FC236}">
                  <a16:creationId xmlns="" xmlns:a16="http://schemas.microsoft.com/office/drawing/2014/main" id="{678777AB-22BD-419B-8F0D-4619C39EC7E4}"/>
                </a:ext>
              </a:extLst>
            </p:cNvPr>
            <p:cNvSpPr/>
            <p:nvPr/>
          </p:nvSpPr>
          <p:spPr>
            <a:xfrm>
              <a:off x="5382835" y="1620200"/>
              <a:ext cx="1415772" cy="584775"/>
            </a:xfrm>
            <a:prstGeom prst="rect">
              <a:avLst/>
            </a:prstGeom>
          </p:spPr>
          <p:txBody>
            <a:bodyPr wrap="none">
              <a:spAutoFit/>
            </a:bodyPr>
            <a:lstStyle/>
            <a:p>
              <a:r>
                <a:rPr lang="zh-CN" altLang="en-US" sz="3200" b="1" dirty="0">
                  <a:solidFill>
                    <a:schemeClr val="tx1">
                      <a:lumMod val="85000"/>
                      <a:lumOff val="15000"/>
                    </a:schemeClr>
                  </a:solidFill>
                </a:rPr>
                <a:t>十九大</a:t>
              </a:r>
            </a:p>
          </p:txBody>
        </p:sp>
        <p:sp>
          <p:nvSpPr>
            <p:cNvPr id="47" name="矩形 46">
              <a:extLst>
                <a:ext uri="{FF2B5EF4-FFF2-40B4-BE49-F238E27FC236}">
                  <a16:creationId xmlns="" xmlns:a16="http://schemas.microsoft.com/office/drawing/2014/main" id="{5C570278-AF7C-4894-B91C-C7B868827451}"/>
                </a:ext>
              </a:extLst>
            </p:cNvPr>
            <p:cNvSpPr/>
            <p:nvPr/>
          </p:nvSpPr>
          <p:spPr>
            <a:xfrm>
              <a:off x="1544037" y="2120385"/>
              <a:ext cx="9110186" cy="587340"/>
            </a:xfrm>
            <a:prstGeom prst="rect">
              <a:avLst/>
            </a:prstGeom>
          </p:spPr>
          <p:txBody>
            <a:bodyPr wrap="none">
              <a:spAutoFit/>
            </a:bodyPr>
            <a:lstStyle/>
            <a:p>
              <a:pPr algn="ctr">
                <a:lnSpc>
                  <a:spcPct val="150000"/>
                </a:lnSpc>
              </a:pPr>
              <a:r>
                <a:rPr lang="zh-CN" altLang="en-US" sz="2400" dirty="0">
                  <a:solidFill>
                    <a:schemeClr val="tx1">
                      <a:lumMod val="85000"/>
                      <a:lumOff val="15000"/>
                    </a:schemeClr>
                  </a:solidFill>
                </a:rPr>
                <a:t>在全面建成小康社会的基础上，分两步走建成社会主义现代化强国</a:t>
              </a:r>
            </a:p>
          </p:txBody>
        </p:sp>
      </p:grpSp>
      <p:grpSp>
        <p:nvGrpSpPr>
          <p:cNvPr id="56" name="组合 55">
            <a:extLst>
              <a:ext uri="{FF2B5EF4-FFF2-40B4-BE49-F238E27FC236}">
                <a16:creationId xmlns="" xmlns:a16="http://schemas.microsoft.com/office/drawing/2014/main" id="{6907AC0A-F321-4465-A729-BF6BAA731A18}"/>
              </a:ext>
            </a:extLst>
          </p:cNvPr>
          <p:cNvGrpSpPr/>
          <p:nvPr/>
        </p:nvGrpSpPr>
        <p:grpSpPr>
          <a:xfrm>
            <a:off x="1569182" y="4131746"/>
            <a:ext cx="3363049" cy="2172656"/>
            <a:chOff x="1950182" y="4150796"/>
            <a:chExt cx="3363049" cy="2172656"/>
          </a:xfrm>
        </p:grpSpPr>
        <p:grpSp>
          <p:nvGrpSpPr>
            <p:cNvPr id="54" name="组合 53">
              <a:extLst>
                <a:ext uri="{FF2B5EF4-FFF2-40B4-BE49-F238E27FC236}">
                  <a16:creationId xmlns="" xmlns:a16="http://schemas.microsoft.com/office/drawing/2014/main" id="{6B2FE38A-F66B-41C6-BABE-2708981EEB1D}"/>
                </a:ext>
              </a:extLst>
            </p:cNvPr>
            <p:cNvGrpSpPr/>
            <p:nvPr/>
          </p:nvGrpSpPr>
          <p:grpSpPr>
            <a:xfrm>
              <a:off x="1950182" y="4150796"/>
              <a:ext cx="3363049" cy="2172656"/>
              <a:chOff x="1950182" y="4150796"/>
              <a:chExt cx="3363049" cy="2172656"/>
            </a:xfrm>
          </p:grpSpPr>
          <p:grpSp>
            <p:nvGrpSpPr>
              <p:cNvPr id="33" name="组合 32">
                <a:extLst>
                  <a:ext uri="{FF2B5EF4-FFF2-40B4-BE49-F238E27FC236}">
                    <a16:creationId xmlns="" xmlns:a16="http://schemas.microsoft.com/office/drawing/2014/main" id="{CFFB4012-FCAD-413F-8FA0-C5E8E95EC160}"/>
                  </a:ext>
                </a:extLst>
              </p:cNvPr>
              <p:cNvGrpSpPr/>
              <p:nvPr/>
            </p:nvGrpSpPr>
            <p:grpSpPr>
              <a:xfrm>
                <a:off x="1950182" y="4150796"/>
                <a:ext cx="3363049" cy="2172656"/>
                <a:chOff x="4403725" y="3979346"/>
                <a:chExt cx="3363049" cy="2172656"/>
              </a:xfrm>
              <a:effectLst>
                <a:outerShdw blurRad="254000" dir="13500000" sy="23000" kx="1200000" algn="br" rotWithShape="0">
                  <a:prstClr val="black">
                    <a:alpha val="20000"/>
                  </a:prstClr>
                </a:outerShdw>
              </a:effectLst>
            </p:grpSpPr>
            <p:sp>
              <p:nvSpPr>
                <p:cNvPr id="34" name="矩形 33">
                  <a:extLst>
                    <a:ext uri="{FF2B5EF4-FFF2-40B4-BE49-F238E27FC236}">
                      <a16:creationId xmlns="" xmlns:a16="http://schemas.microsoft.com/office/drawing/2014/main" id="{B66A9F50-028C-4494-8636-77A241345B1E}"/>
                    </a:ext>
                  </a:extLst>
                </p:cNvPr>
                <p:cNvSpPr/>
                <p:nvPr/>
              </p:nvSpPr>
              <p:spPr>
                <a:xfrm>
                  <a:off x="4406565" y="4301786"/>
                  <a:ext cx="3360209" cy="1850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5" name="直接连接符 34">
                  <a:extLst>
                    <a:ext uri="{FF2B5EF4-FFF2-40B4-BE49-F238E27FC236}">
                      <a16:creationId xmlns="" xmlns:a16="http://schemas.microsoft.com/office/drawing/2014/main" id="{364B4F78-BE25-4994-BE05-50FA78DE0CFB}"/>
                    </a:ext>
                  </a:extLst>
                </p:cNvPr>
                <p:cNvCxnSpPr>
                  <a:cxnSpLocks/>
                </p:cNvCxnSpPr>
                <p:nvPr/>
              </p:nvCxnSpPr>
              <p:spPr>
                <a:xfrm>
                  <a:off x="4403725" y="4301785"/>
                  <a:ext cx="3360208" cy="0"/>
                </a:xfrm>
                <a:prstGeom prst="line">
                  <a:avLst/>
                </a:prstGeom>
                <a:ln w="38100">
                  <a:solidFill>
                    <a:srgbClr val="D75F0B"/>
                  </a:solidFill>
                </a:ln>
              </p:spPr>
              <p:style>
                <a:lnRef idx="1">
                  <a:schemeClr val="accent1"/>
                </a:lnRef>
                <a:fillRef idx="0">
                  <a:schemeClr val="accent1"/>
                </a:fillRef>
                <a:effectRef idx="0">
                  <a:schemeClr val="accent1"/>
                </a:effectRef>
                <a:fontRef idx="minor">
                  <a:schemeClr val="tx1"/>
                </a:fontRef>
              </p:style>
            </p:cxnSp>
            <p:sp>
              <p:nvSpPr>
                <p:cNvPr id="48" name="矩形: 圆角 47">
                  <a:extLst>
                    <a:ext uri="{FF2B5EF4-FFF2-40B4-BE49-F238E27FC236}">
                      <a16:creationId xmlns="" xmlns:a16="http://schemas.microsoft.com/office/drawing/2014/main" id="{8E6FD882-A1FA-485D-98AF-718685F74BD8}"/>
                    </a:ext>
                  </a:extLst>
                </p:cNvPr>
                <p:cNvSpPr/>
                <p:nvPr/>
              </p:nvSpPr>
              <p:spPr>
                <a:xfrm>
                  <a:off x="5214472" y="3979346"/>
                  <a:ext cx="1744396" cy="593739"/>
                </a:xfrm>
                <a:prstGeom prst="roundRect">
                  <a:avLst>
                    <a:gd name="adj" fmla="val 7226"/>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0" name="矩形 39">
                <a:extLst>
                  <a:ext uri="{FF2B5EF4-FFF2-40B4-BE49-F238E27FC236}">
                    <a16:creationId xmlns="" xmlns:a16="http://schemas.microsoft.com/office/drawing/2014/main" id="{6C3FAF8F-1ABD-4D4C-8D44-1F65E330202B}"/>
                  </a:ext>
                </a:extLst>
              </p:cNvPr>
              <p:cNvSpPr/>
              <p:nvPr/>
            </p:nvSpPr>
            <p:spPr>
              <a:xfrm>
                <a:off x="2961490" y="5066974"/>
                <a:ext cx="1340432" cy="461665"/>
              </a:xfrm>
              <a:prstGeom prst="rect">
                <a:avLst/>
              </a:prstGeom>
            </p:spPr>
            <p:txBody>
              <a:bodyPr wrap="non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2035</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年</a:t>
                </a:r>
              </a:p>
            </p:txBody>
          </p:sp>
          <p:sp>
            <p:nvSpPr>
              <p:cNvPr id="43" name="矩形 42">
                <a:extLst>
                  <a:ext uri="{FF2B5EF4-FFF2-40B4-BE49-F238E27FC236}">
                    <a16:creationId xmlns="" xmlns:a16="http://schemas.microsoft.com/office/drawing/2014/main" id="{EBA13E6C-5C75-4BEE-94C5-43BA82437EB3}"/>
                  </a:ext>
                </a:extLst>
              </p:cNvPr>
              <p:cNvSpPr/>
              <p:nvPr/>
            </p:nvSpPr>
            <p:spPr>
              <a:xfrm>
                <a:off x="2226201" y="5610567"/>
                <a:ext cx="2954655" cy="369332"/>
              </a:xfrm>
              <a:prstGeom prst="rect">
                <a:avLst/>
              </a:prstGeom>
            </p:spPr>
            <p:txBody>
              <a:bodyPr wrap="none">
                <a:spAutoFit/>
              </a:bodyPr>
              <a:lstStyle/>
              <a:p>
                <a:pPr algn="ctr" defTabSz="457200"/>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基本实现社会主义现代化。</a:t>
                </a:r>
              </a:p>
            </p:txBody>
          </p:sp>
        </p:grpSp>
        <p:sp>
          <p:nvSpPr>
            <p:cNvPr id="51" name="矩形 50">
              <a:extLst>
                <a:ext uri="{FF2B5EF4-FFF2-40B4-BE49-F238E27FC236}">
                  <a16:creationId xmlns="" xmlns:a16="http://schemas.microsoft.com/office/drawing/2014/main" id="{43ADB360-81B6-4983-B478-A3BB9666CCA4}"/>
                </a:ext>
              </a:extLst>
            </p:cNvPr>
            <p:cNvSpPr/>
            <p:nvPr/>
          </p:nvSpPr>
          <p:spPr>
            <a:xfrm>
              <a:off x="3077708" y="4253073"/>
              <a:ext cx="1107996" cy="461665"/>
            </a:xfrm>
            <a:prstGeom prst="rect">
              <a:avLst/>
            </a:prstGeom>
          </p:spPr>
          <p:txBody>
            <a:bodyPr wrap="non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第一步</a:t>
              </a:r>
            </a:p>
          </p:txBody>
        </p:sp>
      </p:grpSp>
      <p:grpSp>
        <p:nvGrpSpPr>
          <p:cNvPr id="57" name="组合 56">
            <a:extLst>
              <a:ext uri="{FF2B5EF4-FFF2-40B4-BE49-F238E27FC236}">
                <a16:creationId xmlns="" xmlns:a16="http://schemas.microsoft.com/office/drawing/2014/main" id="{49A711C7-3506-4FBD-BF99-AD9E9B6D43CB}"/>
              </a:ext>
            </a:extLst>
          </p:cNvPr>
          <p:cNvGrpSpPr/>
          <p:nvPr/>
        </p:nvGrpSpPr>
        <p:grpSpPr>
          <a:xfrm>
            <a:off x="5936525" y="3260785"/>
            <a:ext cx="3363050" cy="2454216"/>
            <a:chOff x="6317525" y="3279835"/>
            <a:chExt cx="3363050" cy="2454216"/>
          </a:xfrm>
        </p:grpSpPr>
        <p:grpSp>
          <p:nvGrpSpPr>
            <p:cNvPr id="55" name="组合 54">
              <a:extLst>
                <a:ext uri="{FF2B5EF4-FFF2-40B4-BE49-F238E27FC236}">
                  <a16:creationId xmlns="" xmlns:a16="http://schemas.microsoft.com/office/drawing/2014/main" id="{A36CBF41-9D7F-46BC-BA6A-BCCCD556AA8D}"/>
                </a:ext>
              </a:extLst>
            </p:cNvPr>
            <p:cNvGrpSpPr/>
            <p:nvPr/>
          </p:nvGrpSpPr>
          <p:grpSpPr>
            <a:xfrm>
              <a:off x="6317525" y="3279835"/>
              <a:ext cx="3363050" cy="2454216"/>
              <a:chOff x="6317525" y="3279835"/>
              <a:chExt cx="3363050" cy="2454216"/>
            </a:xfrm>
          </p:grpSpPr>
          <p:grpSp>
            <p:nvGrpSpPr>
              <p:cNvPr id="30" name="组合 29">
                <a:extLst>
                  <a:ext uri="{FF2B5EF4-FFF2-40B4-BE49-F238E27FC236}">
                    <a16:creationId xmlns="" xmlns:a16="http://schemas.microsoft.com/office/drawing/2014/main" id="{98F50294-1DF5-41F0-BCA5-B260C8E14117}"/>
                  </a:ext>
                </a:extLst>
              </p:cNvPr>
              <p:cNvGrpSpPr/>
              <p:nvPr/>
            </p:nvGrpSpPr>
            <p:grpSpPr>
              <a:xfrm>
                <a:off x="6320366" y="3279835"/>
                <a:ext cx="3360209" cy="2454216"/>
                <a:chOff x="7776104" y="3108385"/>
                <a:chExt cx="3360209" cy="2454216"/>
              </a:xfrm>
              <a:effectLst>
                <a:outerShdw blurRad="254000" dir="13500000" sy="23000" kx="1200000" algn="br" rotWithShape="0">
                  <a:prstClr val="black">
                    <a:alpha val="20000"/>
                  </a:prstClr>
                </a:outerShdw>
              </a:effectLst>
            </p:grpSpPr>
            <p:sp>
              <p:nvSpPr>
                <p:cNvPr id="31" name="矩形 30">
                  <a:extLst>
                    <a:ext uri="{FF2B5EF4-FFF2-40B4-BE49-F238E27FC236}">
                      <a16:creationId xmlns="" xmlns:a16="http://schemas.microsoft.com/office/drawing/2014/main" id="{1606C4E4-6807-413D-8CF9-89EE030D2823}"/>
                    </a:ext>
                  </a:extLst>
                </p:cNvPr>
                <p:cNvSpPr/>
                <p:nvPr/>
              </p:nvSpPr>
              <p:spPr>
                <a:xfrm>
                  <a:off x="7776104" y="3429001"/>
                  <a:ext cx="3360209" cy="213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直接连接符 31">
                  <a:extLst>
                    <a:ext uri="{FF2B5EF4-FFF2-40B4-BE49-F238E27FC236}">
                      <a16:creationId xmlns="" xmlns:a16="http://schemas.microsoft.com/office/drawing/2014/main" id="{91A8D688-675D-43E1-9D14-22BE55F05EBC}"/>
                    </a:ext>
                  </a:extLst>
                </p:cNvPr>
                <p:cNvCxnSpPr>
                  <a:cxnSpLocks/>
                </p:cNvCxnSpPr>
                <p:nvPr/>
              </p:nvCxnSpPr>
              <p:spPr>
                <a:xfrm>
                  <a:off x="7776104" y="3435475"/>
                  <a:ext cx="3360208" cy="0"/>
                </a:xfrm>
                <a:prstGeom prst="line">
                  <a:avLst/>
                </a:prstGeom>
                <a:ln w="38100">
                  <a:solidFill>
                    <a:srgbClr val="D75F0B"/>
                  </a:solidFill>
                </a:ln>
              </p:spPr>
              <p:style>
                <a:lnRef idx="1">
                  <a:schemeClr val="accent1"/>
                </a:lnRef>
                <a:fillRef idx="0">
                  <a:schemeClr val="accent1"/>
                </a:fillRef>
                <a:effectRef idx="0">
                  <a:schemeClr val="accent1"/>
                </a:effectRef>
                <a:fontRef idx="minor">
                  <a:schemeClr val="tx1"/>
                </a:fontRef>
              </p:style>
            </p:cxnSp>
            <p:sp>
              <p:nvSpPr>
                <p:cNvPr id="50" name="矩形: 圆角 49">
                  <a:extLst>
                    <a:ext uri="{FF2B5EF4-FFF2-40B4-BE49-F238E27FC236}">
                      <a16:creationId xmlns="" xmlns:a16="http://schemas.microsoft.com/office/drawing/2014/main" id="{4B39E2B5-F1C7-40DD-A222-B5E03742F9AD}"/>
                    </a:ext>
                  </a:extLst>
                </p:cNvPr>
                <p:cNvSpPr/>
                <p:nvPr/>
              </p:nvSpPr>
              <p:spPr>
                <a:xfrm>
                  <a:off x="8578329" y="3108385"/>
                  <a:ext cx="1746000" cy="594000"/>
                </a:xfrm>
                <a:prstGeom prst="roundRect">
                  <a:avLst>
                    <a:gd name="adj" fmla="val 7200"/>
                  </a:avLst>
                </a:prstGeom>
                <a:solidFill>
                  <a:srgbClr val="D75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矩形 40">
                <a:extLst>
                  <a:ext uri="{FF2B5EF4-FFF2-40B4-BE49-F238E27FC236}">
                    <a16:creationId xmlns="" xmlns:a16="http://schemas.microsoft.com/office/drawing/2014/main" id="{55C1DD7A-18BB-4987-B137-D790558E5E4C}"/>
                  </a:ext>
                </a:extLst>
              </p:cNvPr>
              <p:cNvSpPr/>
              <p:nvPr/>
            </p:nvSpPr>
            <p:spPr>
              <a:xfrm>
                <a:off x="7129769" y="4051311"/>
                <a:ext cx="1723549" cy="461665"/>
              </a:xfrm>
              <a:prstGeom prst="rect">
                <a:avLst/>
              </a:prstGeom>
            </p:spPr>
            <p:txBody>
              <a:bodyPr wrap="none">
                <a:spAutoFit/>
              </a:bodyPr>
              <a:lstStyle/>
              <a:p>
                <a:pPr algn="ctr" defTabSz="457200"/>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本世纪中叶</a:t>
                </a:r>
              </a:p>
            </p:txBody>
          </p:sp>
          <p:sp>
            <p:nvSpPr>
              <p:cNvPr id="44" name="矩形 43">
                <a:extLst>
                  <a:ext uri="{FF2B5EF4-FFF2-40B4-BE49-F238E27FC236}">
                    <a16:creationId xmlns="" xmlns:a16="http://schemas.microsoft.com/office/drawing/2014/main" id="{3FA70221-FF51-4321-871C-5A0DB9E80AA4}"/>
                  </a:ext>
                </a:extLst>
              </p:cNvPr>
              <p:cNvSpPr/>
              <p:nvPr/>
            </p:nvSpPr>
            <p:spPr>
              <a:xfrm>
                <a:off x="6317525" y="4484814"/>
                <a:ext cx="3348038" cy="923330"/>
              </a:xfrm>
              <a:prstGeom prst="rect">
                <a:avLst/>
              </a:prstGeom>
            </p:spPr>
            <p:txBody>
              <a:bodyPr wrap="square">
                <a:spAutoFit/>
              </a:bodyPr>
              <a:lstStyle/>
              <a:p>
                <a:pPr algn="ctr" defTabSz="457200">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建成富强民主文明和谐美丽的社会主义现代化强国。</a:t>
                </a:r>
              </a:p>
            </p:txBody>
          </p:sp>
        </p:grpSp>
        <p:sp>
          <p:nvSpPr>
            <p:cNvPr id="52" name="矩形 51">
              <a:extLst>
                <a:ext uri="{FF2B5EF4-FFF2-40B4-BE49-F238E27FC236}">
                  <a16:creationId xmlns="" xmlns:a16="http://schemas.microsoft.com/office/drawing/2014/main" id="{78C64BCD-413F-4AC8-A295-878FABFBC78B}"/>
                </a:ext>
              </a:extLst>
            </p:cNvPr>
            <p:cNvSpPr/>
            <p:nvPr/>
          </p:nvSpPr>
          <p:spPr>
            <a:xfrm>
              <a:off x="7437548" y="3378297"/>
              <a:ext cx="1107997" cy="461665"/>
            </a:xfrm>
            <a:prstGeom prst="rect">
              <a:avLst/>
            </a:prstGeom>
          </p:spPr>
          <p:txBody>
            <a:bodyPr wrap="none">
              <a:spAutoFit/>
            </a:bodyPr>
            <a:lstStyle/>
            <a:p>
              <a:pPr algn="ctr" defTabSz="457200"/>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第二步</a:t>
              </a:r>
            </a:p>
          </p:txBody>
        </p:sp>
      </p:grpSp>
    </p:spTree>
    <p:extLst>
      <p:ext uri="{BB962C8B-B14F-4D97-AF65-F5344CB8AC3E}">
        <p14:creationId xmlns:p14="http://schemas.microsoft.com/office/powerpoint/2010/main" val="408229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up)">
                                      <p:cBhvr>
                                        <p:cTn id="14" dur="500"/>
                                        <p:tgtEl>
                                          <p:spTgt spid="56"/>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up)">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a:extLst>
              <a:ext uri="{FF2B5EF4-FFF2-40B4-BE49-F238E27FC236}">
                <a16:creationId xmlns="" xmlns:a16="http://schemas.microsoft.com/office/drawing/2014/main" id="{81ABE59C-24FD-4F1A-ACA8-331CC397321E}"/>
              </a:ext>
            </a:extLst>
          </p:cNvPr>
          <p:cNvSpPr/>
          <p:nvPr/>
        </p:nvSpPr>
        <p:spPr>
          <a:xfrm>
            <a:off x="952500" y="674555"/>
            <a:ext cx="10311384"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latin typeface="+mj-ea"/>
                <a:ea typeface="+mj-ea"/>
              </a:rPr>
              <a:t>　　第一个阶段，从 </a:t>
            </a:r>
            <a:r>
              <a:rPr lang="en-US" altLang="zh-CN" sz="2400" dirty="0">
                <a:solidFill>
                  <a:schemeClr val="tx1">
                    <a:lumMod val="85000"/>
                    <a:lumOff val="15000"/>
                  </a:schemeClr>
                </a:solidFill>
                <a:latin typeface="+mj-ea"/>
                <a:ea typeface="+mj-ea"/>
              </a:rPr>
              <a:t>2020 </a:t>
            </a:r>
            <a:r>
              <a:rPr lang="zh-CN" altLang="en-US" sz="2400" dirty="0">
                <a:solidFill>
                  <a:schemeClr val="tx1">
                    <a:lumMod val="85000"/>
                    <a:lumOff val="15000"/>
                  </a:schemeClr>
                </a:solidFill>
                <a:latin typeface="+mj-ea"/>
                <a:ea typeface="+mj-ea"/>
              </a:rPr>
              <a:t>年到 </a:t>
            </a:r>
            <a:r>
              <a:rPr lang="en-US" altLang="zh-CN" sz="2400" dirty="0">
                <a:solidFill>
                  <a:schemeClr val="tx1">
                    <a:lumMod val="85000"/>
                    <a:lumOff val="15000"/>
                  </a:schemeClr>
                </a:solidFill>
                <a:latin typeface="+mj-ea"/>
                <a:ea typeface="+mj-ea"/>
              </a:rPr>
              <a:t>2035 </a:t>
            </a:r>
            <a:r>
              <a:rPr lang="zh-CN" altLang="en-US" sz="2400" dirty="0">
                <a:solidFill>
                  <a:schemeClr val="tx1">
                    <a:lumMod val="85000"/>
                    <a:lumOff val="15000"/>
                  </a:schemeClr>
                </a:solidFill>
                <a:latin typeface="+mj-ea"/>
                <a:ea typeface="+mj-ea"/>
              </a:rPr>
              <a:t>年，在全面建成小康社会的基础上，再奋斗</a:t>
            </a:r>
            <a:r>
              <a:rPr lang="en-US" altLang="zh-CN" sz="2400" dirty="0">
                <a:solidFill>
                  <a:schemeClr val="tx1">
                    <a:lumMod val="85000"/>
                    <a:lumOff val="15000"/>
                  </a:schemeClr>
                </a:solidFill>
                <a:latin typeface="+mj-ea"/>
                <a:ea typeface="+mj-ea"/>
              </a:rPr>
              <a:t>15</a:t>
            </a:r>
            <a:r>
              <a:rPr lang="zh-CN" altLang="en-US" sz="2400" dirty="0">
                <a:solidFill>
                  <a:schemeClr val="tx1">
                    <a:lumMod val="85000"/>
                    <a:lumOff val="15000"/>
                  </a:schemeClr>
                </a:solidFill>
                <a:latin typeface="+mj-ea"/>
                <a:ea typeface="+mj-ea"/>
              </a:rPr>
              <a:t>年，基本实现社会主义现代化。</a:t>
            </a:r>
          </a:p>
        </p:txBody>
      </p:sp>
      <p:grpSp>
        <p:nvGrpSpPr>
          <p:cNvPr id="3" name="组合 2"/>
          <p:cNvGrpSpPr/>
          <p:nvPr/>
        </p:nvGrpSpPr>
        <p:grpSpPr>
          <a:xfrm>
            <a:off x="1059415" y="2032000"/>
            <a:ext cx="2624386" cy="4101068"/>
            <a:chOff x="1059415" y="2032000"/>
            <a:chExt cx="2624386" cy="4101068"/>
          </a:xfrm>
        </p:grpSpPr>
        <p:sp>
          <p:nvSpPr>
            <p:cNvPr id="56" name="矩形: 圆角 55">
              <a:extLst>
                <a:ext uri="{FF2B5EF4-FFF2-40B4-BE49-F238E27FC236}">
                  <a16:creationId xmlns="" xmlns:a16="http://schemas.microsoft.com/office/drawing/2014/main" id="{65D4A6C5-55E7-4657-986F-6AC27D463A05}"/>
                </a:ext>
              </a:extLst>
            </p:cNvPr>
            <p:cNvSpPr/>
            <p:nvPr/>
          </p:nvSpPr>
          <p:spPr>
            <a:xfrm>
              <a:off x="1059415" y="2032000"/>
              <a:ext cx="2624386" cy="4101068"/>
            </a:xfrm>
            <a:prstGeom prst="roundRect">
              <a:avLst>
                <a:gd name="adj" fmla="val 0"/>
              </a:avLst>
            </a:prstGeom>
            <a:solidFill>
              <a:srgbClr val="EB8F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 xmlns:a16="http://schemas.microsoft.com/office/drawing/2014/main" id="{2EA9A520-3C20-4302-A355-E1069B4FE456}"/>
                </a:ext>
              </a:extLst>
            </p:cNvPr>
            <p:cNvSpPr txBox="1"/>
            <p:nvPr/>
          </p:nvSpPr>
          <p:spPr>
            <a:xfrm>
              <a:off x="1280746" y="2977498"/>
              <a:ext cx="2222966" cy="1938992"/>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000" dirty="0">
                  <a:solidFill>
                    <a:schemeClr val="bg1"/>
                  </a:solidFill>
                  <a:latin typeface="+mj-ea"/>
                  <a:ea typeface="+mj-ea"/>
                </a:rPr>
                <a:t> 经济实力、科技实力将大幅跃升，跻身创新型国家前列。</a:t>
              </a:r>
            </a:p>
          </p:txBody>
        </p:sp>
        <p:sp>
          <p:nvSpPr>
            <p:cNvPr id="21" name="文本框 20">
              <a:extLst>
                <a:ext uri="{FF2B5EF4-FFF2-40B4-BE49-F238E27FC236}">
                  <a16:creationId xmlns="" xmlns:a16="http://schemas.microsoft.com/office/drawing/2014/main" id="{A17B9250-150E-4D25-A44C-0623505CE637}"/>
                </a:ext>
              </a:extLst>
            </p:cNvPr>
            <p:cNvSpPr txBox="1"/>
            <p:nvPr/>
          </p:nvSpPr>
          <p:spPr>
            <a:xfrm>
              <a:off x="1280747" y="2099633"/>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经济</a:t>
              </a:r>
            </a:p>
          </p:txBody>
        </p:sp>
        <p:sp>
          <p:nvSpPr>
            <p:cNvPr id="47" name="矩形 46">
              <a:extLst>
                <a:ext uri="{FF2B5EF4-FFF2-40B4-BE49-F238E27FC236}">
                  <a16:creationId xmlns="" xmlns:a16="http://schemas.microsoft.com/office/drawing/2014/main" id="{0A6BE05B-7373-4466-80F0-2E797501A5F9}"/>
                </a:ext>
              </a:extLst>
            </p:cNvPr>
            <p:cNvSpPr/>
            <p:nvPr/>
          </p:nvSpPr>
          <p:spPr>
            <a:xfrm>
              <a:off x="1413370" y="2806132"/>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676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19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 xmlns:a16="http://schemas.microsoft.com/office/drawing/2014/main" id="{3AD8A1A8-4FED-4064-B66F-208A890EDE7F}"/>
              </a:ext>
            </a:extLst>
          </p:cNvPr>
          <p:cNvGrpSpPr/>
          <p:nvPr/>
        </p:nvGrpSpPr>
        <p:grpSpPr>
          <a:xfrm>
            <a:off x="1059415" y="2032000"/>
            <a:ext cx="2624386" cy="4101068"/>
            <a:chOff x="1059415" y="2032000"/>
            <a:chExt cx="2624386" cy="4101068"/>
          </a:xfrm>
        </p:grpSpPr>
        <p:sp>
          <p:nvSpPr>
            <p:cNvPr id="56" name="矩形: 圆角 55">
              <a:extLst>
                <a:ext uri="{FF2B5EF4-FFF2-40B4-BE49-F238E27FC236}">
                  <a16:creationId xmlns="" xmlns:a16="http://schemas.microsoft.com/office/drawing/2014/main" id="{65D4A6C5-55E7-4657-986F-6AC27D463A05}"/>
                </a:ext>
              </a:extLst>
            </p:cNvPr>
            <p:cNvSpPr/>
            <p:nvPr/>
          </p:nvSpPr>
          <p:spPr>
            <a:xfrm>
              <a:off x="1059415"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 xmlns:a16="http://schemas.microsoft.com/office/drawing/2014/main" id="{2EA9A520-3C20-4302-A355-E1069B4FE456}"/>
                </a:ext>
              </a:extLst>
            </p:cNvPr>
            <p:cNvSpPr txBox="1"/>
            <p:nvPr/>
          </p:nvSpPr>
          <p:spPr>
            <a:xfrm>
              <a:off x="1280746" y="2977498"/>
              <a:ext cx="1998874" cy="1938992"/>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000" dirty="0">
                  <a:solidFill>
                    <a:schemeClr val="bg1"/>
                  </a:solidFill>
                  <a:latin typeface="+mj-ea"/>
                </a:rPr>
                <a:t> 经济实力、科技实力将大幅跃升，跻身创新型国家前列。</a:t>
              </a:r>
            </a:p>
          </p:txBody>
        </p:sp>
        <p:sp>
          <p:nvSpPr>
            <p:cNvPr id="21" name="文本框 20">
              <a:extLst>
                <a:ext uri="{FF2B5EF4-FFF2-40B4-BE49-F238E27FC236}">
                  <a16:creationId xmlns="" xmlns:a16="http://schemas.microsoft.com/office/drawing/2014/main" id="{A17B9250-150E-4D25-A44C-0623505CE637}"/>
                </a:ext>
              </a:extLst>
            </p:cNvPr>
            <p:cNvSpPr txBox="1"/>
            <p:nvPr/>
          </p:nvSpPr>
          <p:spPr>
            <a:xfrm>
              <a:off x="1280747" y="2099633"/>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经济</a:t>
              </a:r>
            </a:p>
          </p:txBody>
        </p:sp>
        <p:sp>
          <p:nvSpPr>
            <p:cNvPr id="47" name="矩形 46">
              <a:extLst>
                <a:ext uri="{FF2B5EF4-FFF2-40B4-BE49-F238E27FC236}">
                  <a16:creationId xmlns="" xmlns:a16="http://schemas.microsoft.com/office/drawing/2014/main" id="{0A6BE05B-7373-4466-80F0-2E797501A5F9}"/>
                </a:ext>
              </a:extLst>
            </p:cNvPr>
            <p:cNvSpPr/>
            <p:nvPr/>
          </p:nvSpPr>
          <p:spPr>
            <a:xfrm>
              <a:off x="1413370" y="2806132"/>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C59375C1-9B82-422F-9480-BB4DBE0565B9}"/>
              </a:ext>
            </a:extLst>
          </p:cNvPr>
          <p:cNvGrpSpPr/>
          <p:nvPr/>
        </p:nvGrpSpPr>
        <p:grpSpPr>
          <a:xfrm>
            <a:off x="2551121" y="2032000"/>
            <a:ext cx="2624386" cy="4101068"/>
            <a:chOff x="3891910" y="2032000"/>
            <a:chExt cx="2624386" cy="4101068"/>
          </a:xfrm>
          <a:effectLst>
            <a:outerShdw blurRad="381000" dist="38100" dir="10800000" algn="r" rotWithShape="0">
              <a:prstClr val="black">
                <a:alpha val="25000"/>
              </a:prstClr>
            </a:outerShdw>
          </a:effectLst>
        </p:grpSpPr>
        <p:sp>
          <p:nvSpPr>
            <p:cNvPr id="52" name="矩形: 圆角 51">
              <a:extLst>
                <a:ext uri="{FF2B5EF4-FFF2-40B4-BE49-F238E27FC236}">
                  <a16:creationId xmlns="" xmlns:a16="http://schemas.microsoft.com/office/drawing/2014/main" id="{A90B3CB5-CD30-4935-A8D9-E747A6BDAFF5}"/>
                </a:ext>
              </a:extLst>
            </p:cNvPr>
            <p:cNvSpPr/>
            <p:nvPr/>
          </p:nvSpPr>
          <p:spPr>
            <a:xfrm>
              <a:off x="3891910" y="2032000"/>
              <a:ext cx="2624386" cy="4101068"/>
            </a:xfrm>
            <a:prstGeom prst="roundRect">
              <a:avLst>
                <a:gd name="adj" fmla="val 0"/>
              </a:avLst>
            </a:prstGeom>
            <a:solidFill>
              <a:srgbClr val="EB8F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 xmlns:a16="http://schemas.microsoft.com/office/drawing/2014/main" id="{2D3E8036-CC61-47F0-BA89-ACBEB93EDCF1}"/>
                </a:ext>
              </a:extLst>
            </p:cNvPr>
            <p:cNvSpPr txBox="1"/>
            <p:nvPr/>
          </p:nvSpPr>
          <p:spPr>
            <a:xfrm>
              <a:off x="4167245" y="2964187"/>
              <a:ext cx="2045408" cy="3003515"/>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人民平等参与、平等发展权利得到充分保障，法治国家、法治政府、法治社会基本建成，各方面制度更加完善，国家治理体系和治理能力现代化基本实现。</a:t>
              </a:r>
            </a:p>
          </p:txBody>
        </p:sp>
        <p:sp>
          <p:nvSpPr>
            <p:cNvPr id="54" name="文本框 53">
              <a:extLst>
                <a:ext uri="{FF2B5EF4-FFF2-40B4-BE49-F238E27FC236}">
                  <a16:creationId xmlns="" xmlns:a16="http://schemas.microsoft.com/office/drawing/2014/main" id="{1BD28F38-6E78-4148-BB89-CC63103BF84F}"/>
                </a:ext>
              </a:extLst>
            </p:cNvPr>
            <p:cNvSpPr txBox="1"/>
            <p:nvPr/>
          </p:nvSpPr>
          <p:spPr>
            <a:xfrm>
              <a:off x="4094135" y="2086322"/>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政治</a:t>
              </a:r>
            </a:p>
          </p:txBody>
        </p:sp>
        <p:sp>
          <p:nvSpPr>
            <p:cNvPr id="55" name="矩形 54">
              <a:extLst>
                <a:ext uri="{FF2B5EF4-FFF2-40B4-BE49-F238E27FC236}">
                  <a16:creationId xmlns="" xmlns:a16="http://schemas.microsoft.com/office/drawing/2014/main" id="{030854C1-7228-48C0-8CAE-15EEE6C49CCA}"/>
                </a:ext>
              </a:extLst>
            </p:cNvPr>
            <p:cNvSpPr/>
            <p:nvPr/>
          </p:nvSpPr>
          <p:spPr>
            <a:xfrm>
              <a:off x="4226758" y="279282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a:extLst>
              <a:ext uri="{FF2B5EF4-FFF2-40B4-BE49-F238E27FC236}">
                <a16:creationId xmlns="" xmlns:a16="http://schemas.microsoft.com/office/drawing/2014/main" id="{3011BAAB-8EDE-4269-ADDE-D6E60B19378A}"/>
              </a:ext>
            </a:extLst>
          </p:cNvPr>
          <p:cNvSpPr/>
          <p:nvPr/>
        </p:nvSpPr>
        <p:spPr>
          <a:xfrm>
            <a:off x="952500" y="674555"/>
            <a:ext cx="10311384"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latin typeface="+mj-ea"/>
                <a:ea typeface="+mj-ea"/>
              </a:rPr>
              <a:t>　　第一个阶段，从 </a:t>
            </a:r>
            <a:r>
              <a:rPr lang="en-US" altLang="zh-CN" sz="2400" dirty="0">
                <a:solidFill>
                  <a:schemeClr val="tx1">
                    <a:lumMod val="85000"/>
                    <a:lumOff val="15000"/>
                  </a:schemeClr>
                </a:solidFill>
                <a:latin typeface="+mj-ea"/>
                <a:ea typeface="+mj-ea"/>
              </a:rPr>
              <a:t>2020 </a:t>
            </a:r>
            <a:r>
              <a:rPr lang="zh-CN" altLang="en-US" sz="2400" dirty="0">
                <a:solidFill>
                  <a:schemeClr val="tx1">
                    <a:lumMod val="85000"/>
                    <a:lumOff val="15000"/>
                  </a:schemeClr>
                </a:solidFill>
                <a:latin typeface="+mj-ea"/>
                <a:ea typeface="+mj-ea"/>
              </a:rPr>
              <a:t>年到 </a:t>
            </a:r>
            <a:r>
              <a:rPr lang="en-US" altLang="zh-CN" sz="2400" dirty="0">
                <a:solidFill>
                  <a:schemeClr val="tx1">
                    <a:lumMod val="85000"/>
                    <a:lumOff val="15000"/>
                  </a:schemeClr>
                </a:solidFill>
                <a:latin typeface="+mj-ea"/>
                <a:ea typeface="+mj-ea"/>
              </a:rPr>
              <a:t>2035 </a:t>
            </a:r>
            <a:r>
              <a:rPr lang="zh-CN" altLang="en-US" sz="2400" dirty="0">
                <a:solidFill>
                  <a:schemeClr val="tx1">
                    <a:lumMod val="85000"/>
                    <a:lumOff val="15000"/>
                  </a:schemeClr>
                </a:solidFill>
                <a:latin typeface="+mj-ea"/>
                <a:ea typeface="+mj-ea"/>
              </a:rPr>
              <a:t>年，在全面建成小康社会的基础上，再奋斗</a:t>
            </a:r>
            <a:r>
              <a:rPr lang="en-US" altLang="zh-CN" sz="2400" dirty="0">
                <a:solidFill>
                  <a:schemeClr val="tx1">
                    <a:lumMod val="85000"/>
                    <a:lumOff val="15000"/>
                  </a:schemeClr>
                </a:solidFill>
                <a:latin typeface="+mj-ea"/>
                <a:ea typeface="+mj-ea"/>
              </a:rPr>
              <a:t>15</a:t>
            </a:r>
            <a:r>
              <a:rPr lang="zh-CN" altLang="en-US" sz="2400" dirty="0">
                <a:solidFill>
                  <a:schemeClr val="tx1">
                    <a:lumMod val="85000"/>
                    <a:lumOff val="15000"/>
                  </a:schemeClr>
                </a:solidFill>
                <a:latin typeface="+mj-ea"/>
                <a:ea typeface="+mj-ea"/>
              </a:rPr>
              <a:t>年，基本实现社会主义现代化。</a:t>
            </a:r>
          </a:p>
        </p:txBody>
      </p:sp>
    </p:spTree>
    <p:extLst>
      <p:ext uri="{BB962C8B-B14F-4D97-AF65-F5344CB8AC3E}">
        <p14:creationId xmlns:p14="http://schemas.microsoft.com/office/powerpoint/2010/main" val="24016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 xmlns:a16="http://schemas.microsoft.com/office/drawing/2014/main" id="{CFEF8DE7-4921-404E-BCF3-E74C315E8D54}"/>
              </a:ext>
            </a:extLst>
          </p:cNvPr>
          <p:cNvGrpSpPr/>
          <p:nvPr/>
        </p:nvGrpSpPr>
        <p:grpSpPr>
          <a:xfrm>
            <a:off x="1059415" y="2032000"/>
            <a:ext cx="2624386" cy="4101068"/>
            <a:chOff x="1059415" y="2032000"/>
            <a:chExt cx="2624386" cy="4101068"/>
          </a:xfrm>
        </p:grpSpPr>
        <p:sp>
          <p:nvSpPr>
            <p:cNvPr id="56" name="矩形: 圆角 55">
              <a:extLst>
                <a:ext uri="{FF2B5EF4-FFF2-40B4-BE49-F238E27FC236}">
                  <a16:creationId xmlns="" xmlns:a16="http://schemas.microsoft.com/office/drawing/2014/main" id="{65D4A6C5-55E7-4657-986F-6AC27D463A05}"/>
                </a:ext>
              </a:extLst>
            </p:cNvPr>
            <p:cNvSpPr/>
            <p:nvPr/>
          </p:nvSpPr>
          <p:spPr>
            <a:xfrm>
              <a:off x="1059415"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 xmlns:a16="http://schemas.microsoft.com/office/drawing/2014/main" id="{2EA9A520-3C20-4302-A355-E1069B4FE456}"/>
                </a:ext>
              </a:extLst>
            </p:cNvPr>
            <p:cNvSpPr txBox="1"/>
            <p:nvPr/>
          </p:nvSpPr>
          <p:spPr>
            <a:xfrm>
              <a:off x="1280746" y="2977498"/>
              <a:ext cx="1998873" cy="1938992"/>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000" dirty="0">
                  <a:solidFill>
                    <a:schemeClr val="bg1"/>
                  </a:solidFill>
                  <a:latin typeface="+mj-ea"/>
                  <a:ea typeface="+mj-ea"/>
                </a:rPr>
                <a:t> 经济实力、科技实力将大幅跃升，跻身创新型国家前列。</a:t>
              </a:r>
            </a:p>
          </p:txBody>
        </p:sp>
        <p:sp>
          <p:nvSpPr>
            <p:cNvPr id="21" name="文本框 20">
              <a:extLst>
                <a:ext uri="{FF2B5EF4-FFF2-40B4-BE49-F238E27FC236}">
                  <a16:creationId xmlns="" xmlns:a16="http://schemas.microsoft.com/office/drawing/2014/main" id="{A17B9250-150E-4D25-A44C-0623505CE637}"/>
                </a:ext>
              </a:extLst>
            </p:cNvPr>
            <p:cNvSpPr txBox="1"/>
            <p:nvPr/>
          </p:nvSpPr>
          <p:spPr>
            <a:xfrm>
              <a:off x="1280747" y="2099633"/>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经济</a:t>
              </a:r>
            </a:p>
          </p:txBody>
        </p:sp>
        <p:sp>
          <p:nvSpPr>
            <p:cNvPr id="47" name="矩形 46">
              <a:extLst>
                <a:ext uri="{FF2B5EF4-FFF2-40B4-BE49-F238E27FC236}">
                  <a16:creationId xmlns="" xmlns:a16="http://schemas.microsoft.com/office/drawing/2014/main" id="{0A6BE05B-7373-4466-80F0-2E797501A5F9}"/>
                </a:ext>
              </a:extLst>
            </p:cNvPr>
            <p:cNvSpPr/>
            <p:nvPr/>
          </p:nvSpPr>
          <p:spPr>
            <a:xfrm>
              <a:off x="1413370" y="2806132"/>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C59375C1-9B82-422F-9480-BB4DBE0565B9}"/>
              </a:ext>
            </a:extLst>
          </p:cNvPr>
          <p:cNvGrpSpPr/>
          <p:nvPr/>
        </p:nvGrpSpPr>
        <p:grpSpPr>
          <a:xfrm>
            <a:off x="2551121" y="2032000"/>
            <a:ext cx="2624386" cy="4101068"/>
            <a:chOff x="3891910" y="2032000"/>
            <a:chExt cx="2624386" cy="4101068"/>
          </a:xfrm>
          <a:effectLst>
            <a:outerShdw blurRad="381000" dist="38100" dir="10800000" algn="r" rotWithShape="0">
              <a:prstClr val="black">
                <a:alpha val="25000"/>
              </a:prstClr>
            </a:outerShdw>
          </a:effectLst>
        </p:grpSpPr>
        <p:sp>
          <p:nvSpPr>
            <p:cNvPr id="52" name="矩形: 圆角 51">
              <a:extLst>
                <a:ext uri="{FF2B5EF4-FFF2-40B4-BE49-F238E27FC236}">
                  <a16:creationId xmlns="" xmlns:a16="http://schemas.microsoft.com/office/drawing/2014/main" id="{A90B3CB5-CD30-4935-A8D9-E747A6BDAFF5}"/>
                </a:ext>
              </a:extLst>
            </p:cNvPr>
            <p:cNvSpPr/>
            <p:nvPr/>
          </p:nvSpPr>
          <p:spPr>
            <a:xfrm>
              <a:off x="3891910"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 xmlns:a16="http://schemas.microsoft.com/office/drawing/2014/main" id="{2D3E8036-CC61-47F0-BA89-ACBEB93EDCF1}"/>
                </a:ext>
              </a:extLst>
            </p:cNvPr>
            <p:cNvSpPr txBox="1"/>
            <p:nvPr/>
          </p:nvSpPr>
          <p:spPr>
            <a:xfrm>
              <a:off x="4167245" y="2964187"/>
              <a:ext cx="2045408" cy="3003515"/>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人民平等参与、平等发展权利得到充分保障，法治国家、法治政府、法治社会基本建成，各方面制度更加完善，国家治理体系和治理能力现代化基本实现。</a:t>
              </a:r>
            </a:p>
          </p:txBody>
        </p:sp>
        <p:sp>
          <p:nvSpPr>
            <p:cNvPr id="54" name="文本框 53">
              <a:extLst>
                <a:ext uri="{FF2B5EF4-FFF2-40B4-BE49-F238E27FC236}">
                  <a16:creationId xmlns="" xmlns:a16="http://schemas.microsoft.com/office/drawing/2014/main" id="{1BD28F38-6E78-4148-BB89-CC63103BF84F}"/>
                </a:ext>
              </a:extLst>
            </p:cNvPr>
            <p:cNvSpPr txBox="1"/>
            <p:nvPr/>
          </p:nvSpPr>
          <p:spPr>
            <a:xfrm>
              <a:off x="4094135" y="2086322"/>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政治</a:t>
              </a:r>
            </a:p>
          </p:txBody>
        </p:sp>
        <p:sp>
          <p:nvSpPr>
            <p:cNvPr id="55" name="矩形 54">
              <a:extLst>
                <a:ext uri="{FF2B5EF4-FFF2-40B4-BE49-F238E27FC236}">
                  <a16:creationId xmlns="" xmlns:a16="http://schemas.microsoft.com/office/drawing/2014/main" id="{030854C1-7228-48C0-8CAE-15EEE6C49CCA}"/>
                </a:ext>
              </a:extLst>
            </p:cNvPr>
            <p:cNvSpPr/>
            <p:nvPr/>
          </p:nvSpPr>
          <p:spPr>
            <a:xfrm>
              <a:off x="4226758" y="279282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 xmlns:a16="http://schemas.microsoft.com/office/drawing/2014/main" id="{A57FDDE5-E68A-4C1E-A860-F1D88ACB0121}"/>
              </a:ext>
            </a:extLst>
          </p:cNvPr>
          <p:cNvGrpSpPr/>
          <p:nvPr/>
        </p:nvGrpSpPr>
        <p:grpSpPr>
          <a:xfrm>
            <a:off x="4042827" y="2032000"/>
            <a:ext cx="2633259" cy="4101068"/>
            <a:chOff x="13380318" y="2032000"/>
            <a:chExt cx="2633259" cy="4101068"/>
          </a:xfrm>
          <a:effectLst>
            <a:outerShdw blurRad="381000" dist="38100" dir="10800000" algn="r" rotWithShape="0">
              <a:prstClr val="black">
                <a:alpha val="25000"/>
              </a:prstClr>
            </a:outerShdw>
          </a:effectLst>
        </p:grpSpPr>
        <p:sp>
          <p:nvSpPr>
            <p:cNvPr id="60" name="矩形: 圆角 59">
              <a:extLst>
                <a:ext uri="{FF2B5EF4-FFF2-40B4-BE49-F238E27FC236}">
                  <a16:creationId xmlns="" xmlns:a16="http://schemas.microsoft.com/office/drawing/2014/main" id="{2344A3FF-6B5B-42F3-BE45-1D0B9B09AB4A}"/>
                </a:ext>
              </a:extLst>
            </p:cNvPr>
            <p:cNvSpPr/>
            <p:nvPr/>
          </p:nvSpPr>
          <p:spPr>
            <a:xfrm>
              <a:off x="13380318" y="2032000"/>
              <a:ext cx="2633259" cy="4101068"/>
            </a:xfrm>
            <a:prstGeom prst="roundRect">
              <a:avLst>
                <a:gd name="adj" fmla="val 0"/>
              </a:avLst>
            </a:prstGeom>
            <a:solidFill>
              <a:srgbClr val="EB8F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2" name="组合 61">
              <a:extLst>
                <a:ext uri="{FF2B5EF4-FFF2-40B4-BE49-F238E27FC236}">
                  <a16:creationId xmlns="" xmlns:a16="http://schemas.microsoft.com/office/drawing/2014/main" id="{F3832452-4377-4745-9E15-A0448EA1E076}"/>
                </a:ext>
              </a:extLst>
            </p:cNvPr>
            <p:cNvGrpSpPr/>
            <p:nvPr/>
          </p:nvGrpSpPr>
          <p:grpSpPr>
            <a:xfrm>
              <a:off x="13633291" y="2099633"/>
              <a:ext cx="2223642" cy="2404052"/>
              <a:chOff x="4966220" y="2271349"/>
              <a:chExt cx="2223642" cy="2404052"/>
            </a:xfrm>
          </p:grpSpPr>
          <p:sp>
            <p:nvSpPr>
              <p:cNvPr id="71" name="文本框 70">
                <a:extLst>
                  <a:ext uri="{FF2B5EF4-FFF2-40B4-BE49-F238E27FC236}">
                    <a16:creationId xmlns="" xmlns:a16="http://schemas.microsoft.com/office/drawing/2014/main" id="{476C2DFA-22DA-4570-BBA5-AD5E7375A70D}"/>
                  </a:ext>
                </a:extLst>
              </p:cNvPr>
              <p:cNvSpPr txBox="1"/>
              <p:nvPr/>
            </p:nvSpPr>
            <p:spPr>
              <a:xfrm>
                <a:off x="4966220" y="3149214"/>
                <a:ext cx="2223642" cy="1526187"/>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社会文明程度达到新的高度，国家文化软实力显著增强，中华文化影响更加广泛深入。</a:t>
                </a:r>
              </a:p>
            </p:txBody>
          </p:sp>
          <p:sp>
            <p:nvSpPr>
              <p:cNvPr id="72" name="文本框 71">
                <a:extLst>
                  <a:ext uri="{FF2B5EF4-FFF2-40B4-BE49-F238E27FC236}">
                    <a16:creationId xmlns="" xmlns:a16="http://schemas.microsoft.com/office/drawing/2014/main" id="{A8C378E7-C802-43B1-8F97-100C3D06B97D}"/>
                  </a:ext>
                </a:extLst>
              </p:cNvPr>
              <p:cNvSpPr txBox="1"/>
              <p:nvPr/>
            </p:nvSpPr>
            <p:spPr>
              <a:xfrm>
                <a:off x="4980867" y="2271349"/>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文化</a:t>
                </a:r>
              </a:p>
            </p:txBody>
          </p:sp>
          <p:sp>
            <p:nvSpPr>
              <p:cNvPr id="74" name="矩形 73">
                <a:extLst>
                  <a:ext uri="{FF2B5EF4-FFF2-40B4-BE49-F238E27FC236}">
                    <a16:creationId xmlns="" xmlns:a16="http://schemas.microsoft.com/office/drawing/2014/main" id="{B5C349F8-9F35-4993-9391-40A30B68F845}"/>
                  </a:ext>
                </a:extLst>
              </p:cNvPr>
              <p:cNvSpPr/>
              <p:nvPr/>
            </p:nvSpPr>
            <p:spPr>
              <a:xfrm>
                <a:off x="5113490" y="2977848"/>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矩形 22">
            <a:extLst>
              <a:ext uri="{FF2B5EF4-FFF2-40B4-BE49-F238E27FC236}">
                <a16:creationId xmlns="" xmlns:a16="http://schemas.microsoft.com/office/drawing/2014/main" id="{CA0AB46A-BA55-45B1-925D-9F6D75F39985}"/>
              </a:ext>
            </a:extLst>
          </p:cNvPr>
          <p:cNvSpPr/>
          <p:nvPr/>
        </p:nvSpPr>
        <p:spPr>
          <a:xfrm>
            <a:off x="952500" y="674555"/>
            <a:ext cx="10311384"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latin typeface="+mj-ea"/>
                <a:ea typeface="+mj-ea"/>
              </a:rPr>
              <a:t>　　第一个阶段，从 </a:t>
            </a:r>
            <a:r>
              <a:rPr lang="en-US" altLang="zh-CN" sz="2400" dirty="0">
                <a:solidFill>
                  <a:schemeClr val="tx1">
                    <a:lumMod val="85000"/>
                    <a:lumOff val="15000"/>
                  </a:schemeClr>
                </a:solidFill>
                <a:latin typeface="+mj-ea"/>
                <a:ea typeface="+mj-ea"/>
              </a:rPr>
              <a:t>2020 </a:t>
            </a:r>
            <a:r>
              <a:rPr lang="zh-CN" altLang="en-US" sz="2400" dirty="0">
                <a:solidFill>
                  <a:schemeClr val="tx1">
                    <a:lumMod val="85000"/>
                    <a:lumOff val="15000"/>
                  </a:schemeClr>
                </a:solidFill>
                <a:latin typeface="+mj-ea"/>
                <a:ea typeface="+mj-ea"/>
              </a:rPr>
              <a:t>年到 </a:t>
            </a:r>
            <a:r>
              <a:rPr lang="en-US" altLang="zh-CN" sz="2400" dirty="0">
                <a:solidFill>
                  <a:schemeClr val="tx1">
                    <a:lumMod val="85000"/>
                    <a:lumOff val="15000"/>
                  </a:schemeClr>
                </a:solidFill>
                <a:latin typeface="+mj-ea"/>
                <a:ea typeface="+mj-ea"/>
              </a:rPr>
              <a:t>2035 </a:t>
            </a:r>
            <a:r>
              <a:rPr lang="zh-CN" altLang="en-US" sz="2400" dirty="0">
                <a:solidFill>
                  <a:schemeClr val="tx1">
                    <a:lumMod val="85000"/>
                    <a:lumOff val="15000"/>
                  </a:schemeClr>
                </a:solidFill>
                <a:latin typeface="+mj-ea"/>
                <a:ea typeface="+mj-ea"/>
              </a:rPr>
              <a:t>年，在全面建成小康社会的基础上，再奋斗</a:t>
            </a:r>
            <a:r>
              <a:rPr lang="en-US" altLang="zh-CN" sz="2400" dirty="0">
                <a:solidFill>
                  <a:schemeClr val="tx1">
                    <a:lumMod val="85000"/>
                    <a:lumOff val="15000"/>
                  </a:schemeClr>
                </a:solidFill>
                <a:latin typeface="+mj-ea"/>
                <a:ea typeface="+mj-ea"/>
              </a:rPr>
              <a:t>15</a:t>
            </a:r>
            <a:r>
              <a:rPr lang="zh-CN" altLang="en-US" sz="2400" dirty="0">
                <a:solidFill>
                  <a:schemeClr val="tx1">
                    <a:lumMod val="85000"/>
                    <a:lumOff val="15000"/>
                  </a:schemeClr>
                </a:solidFill>
                <a:latin typeface="+mj-ea"/>
                <a:ea typeface="+mj-ea"/>
              </a:rPr>
              <a:t>年，基本实现社会主义现代化。</a:t>
            </a:r>
          </a:p>
        </p:txBody>
      </p:sp>
    </p:spTree>
    <p:extLst>
      <p:ext uri="{BB962C8B-B14F-4D97-AF65-F5344CB8AC3E}">
        <p14:creationId xmlns:p14="http://schemas.microsoft.com/office/powerpoint/2010/main" val="441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 xmlns:a16="http://schemas.microsoft.com/office/drawing/2014/main" id="{7C63CB09-5966-4306-83D1-9EBB68F13A14}"/>
              </a:ext>
            </a:extLst>
          </p:cNvPr>
          <p:cNvGrpSpPr/>
          <p:nvPr/>
        </p:nvGrpSpPr>
        <p:grpSpPr>
          <a:xfrm>
            <a:off x="1059415" y="2032000"/>
            <a:ext cx="2624386" cy="4101068"/>
            <a:chOff x="1059415" y="2032000"/>
            <a:chExt cx="2624386" cy="4101068"/>
          </a:xfrm>
        </p:grpSpPr>
        <p:sp>
          <p:nvSpPr>
            <p:cNvPr id="56" name="矩形: 圆角 55">
              <a:extLst>
                <a:ext uri="{FF2B5EF4-FFF2-40B4-BE49-F238E27FC236}">
                  <a16:creationId xmlns="" xmlns:a16="http://schemas.microsoft.com/office/drawing/2014/main" id="{65D4A6C5-55E7-4657-986F-6AC27D463A05}"/>
                </a:ext>
              </a:extLst>
            </p:cNvPr>
            <p:cNvSpPr/>
            <p:nvPr/>
          </p:nvSpPr>
          <p:spPr>
            <a:xfrm>
              <a:off x="1059415"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 xmlns:a16="http://schemas.microsoft.com/office/drawing/2014/main" id="{2EA9A520-3C20-4302-A355-E1069B4FE456}"/>
                </a:ext>
              </a:extLst>
            </p:cNvPr>
            <p:cNvSpPr txBox="1"/>
            <p:nvPr/>
          </p:nvSpPr>
          <p:spPr>
            <a:xfrm>
              <a:off x="1280746" y="2977498"/>
              <a:ext cx="1998873" cy="1938992"/>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000" dirty="0">
                  <a:solidFill>
                    <a:schemeClr val="bg1"/>
                  </a:solidFill>
                  <a:latin typeface="+mj-ea"/>
                  <a:ea typeface="+mj-ea"/>
                </a:rPr>
                <a:t> 经济实力、科技实力将大幅跃升，跻身创新型国家前列。</a:t>
              </a:r>
            </a:p>
          </p:txBody>
        </p:sp>
        <p:sp>
          <p:nvSpPr>
            <p:cNvPr id="21" name="文本框 20">
              <a:extLst>
                <a:ext uri="{FF2B5EF4-FFF2-40B4-BE49-F238E27FC236}">
                  <a16:creationId xmlns="" xmlns:a16="http://schemas.microsoft.com/office/drawing/2014/main" id="{A17B9250-150E-4D25-A44C-0623505CE637}"/>
                </a:ext>
              </a:extLst>
            </p:cNvPr>
            <p:cNvSpPr txBox="1"/>
            <p:nvPr/>
          </p:nvSpPr>
          <p:spPr>
            <a:xfrm>
              <a:off x="1280747" y="2099633"/>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经济</a:t>
              </a:r>
            </a:p>
          </p:txBody>
        </p:sp>
        <p:sp>
          <p:nvSpPr>
            <p:cNvPr id="47" name="矩形 46">
              <a:extLst>
                <a:ext uri="{FF2B5EF4-FFF2-40B4-BE49-F238E27FC236}">
                  <a16:creationId xmlns="" xmlns:a16="http://schemas.microsoft.com/office/drawing/2014/main" id="{0A6BE05B-7373-4466-80F0-2E797501A5F9}"/>
                </a:ext>
              </a:extLst>
            </p:cNvPr>
            <p:cNvSpPr/>
            <p:nvPr/>
          </p:nvSpPr>
          <p:spPr>
            <a:xfrm>
              <a:off x="1413370" y="2806132"/>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C59375C1-9B82-422F-9480-BB4DBE0565B9}"/>
              </a:ext>
            </a:extLst>
          </p:cNvPr>
          <p:cNvGrpSpPr/>
          <p:nvPr/>
        </p:nvGrpSpPr>
        <p:grpSpPr>
          <a:xfrm>
            <a:off x="2551121" y="2032000"/>
            <a:ext cx="2624386" cy="4101068"/>
            <a:chOff x="3891910" y="2032000"/>
            <a:chExt cx="2624386" cy="4101068"/>
          </a:xfrm>
          <a:effectLst>
            <a:outerShdw blurRad="381000" dist="38100" dir="10800000" algn="r" rotWithShape="0">
              <a:prstClr val="black">
                <a:alpha val="25000"/>
              </a:prstClr>
            </a:outerShdw>
          </a:effectLst>
        </p:grpSpPr>
        <p:sp>
          <p:nvSpPr>
            <p:cNvPr id="52" name="矩形: 圆角 51">
              <a:extLst>
                <a:ext uri="{FF2B5EF4-FFF2-40B4-BE49-F238E27FC236}">
                  <a16:creationId xmlns="" xmlns:a16="http://schemas.microsoft.com/office/drawing/2014/main" id="{A90B3CB5-CD30-4935-A8D9-E747A6BDAFF5}"/>
                </a:ext>
              </a:extLst>
            </p:cNvPr>
            <p:cNvSpPr/>
            <p:nvPr/>
          </p:nvSpPr>
          <p:spPr>
            <a:xfrm>
              <a:off x="3891910"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 xmlns:a16="http://schemas.microsoft.com/office/drawing/2014/main" id="{2D3E8036-CC61-47F0-BA89-ACBEB93EDCF1}"/>
                </a:ext>
              </a:extLst>
            </p:cNvPr>
            <p:cNvSpPr txBox="1"/>
            <p:nvPr/>
          </p:nvSpPr>
          <p:spPr>
            <a:xfrm>
              <a:off x="4167245" y="2964187"/>
              <a:ext cx="2045408" cy="304698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人民平等参与、平等发展权利得到充分保障，法治国家、法治政府、法治社会基本建成，各方面制度更加完善，国家治理体系和治理能力现代化基本实现。</a:t>
              </a:r>
            </a:p>
          </p:txBody>
        </p:sp>
        <p:sp>
          <p:nvSpPr>
            <p:cNvPr id="54" name="文本框 53">
              <a:extLst>
                <a:ext uri="{FF2B5EF4-FFF2-40B4-BE49-F238E27FC236}">
                  <a16:creationId xmlns="" xmlns:a16="http://schemas.microsoft.com/office/drawing/2014/main" id="{1BD28F38-6E78-4148-BB89-CC63103BF84F}"/>
                </a:ext>
              </a:extLst>
            </p:cNvPr>
            <p:cNvSpPr txBox="1"/>
            <p:nvPr/>
          </p:nvSpPr>
          <p:spPr>
            <a:xfrm>
              <a:off x="4094135" y="2086322"/>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政治</a:t>
              </a:r>
            </a:p>
          </p:txBody>
        </p:sp>
        <p:sp>
          <p:nvSpPr>
            <p:cNvPr id="55" name="矩形 54">
              <a:extLst>
                <a:ext uri="{FF2B5EF4-FFF2-40B4-BE49-F238E27FC236}">
                  <a16:creationId xmlns="" xmlns:a16="http://schemas.microsoft.com/office/drawing/2014/main" id="{030854C1-7228-48C0-8CAE-15EEE6C49CCA}"/>
                </a:ext>
              </a:extLst>
            </p:cNvPr>
            <p:cNvSpPr/>
            <p:nvPr/>
          </p:nvSpPr>
          <p:spPr>
            <a:xfrm>
              <a:off x="4226758" y="279282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 xmlns:a16="http://schemas.microsoft.com/office/drawing/2014/main" id="{A57FDDE5-E68A-4C1E-A860-F1D88ACB0121}"/>
              </a:ext>
            </a:extLst>
          </p:cNvPr>
          <p:cNvGrpSpPr/>
          <p:nvPr/>
        </p:nvGrpSpPr>
        <p:grpSpPr>
          <a:xfrm>
            <a:off x="4042827" y="2032000"/>
            <a:ext cx="2633259" cy="4101068"/>
            <a:chOff x="13380318" y="2032000"/>
            <a:chExt cx="2633259" cy="4101068"/>
          </a:xfrm>
          <a:effectLst>
            <a:outerShdw blurRad="381000" dist="38100" dir="10800000" algn="r" rotWithShape="0">
              <a:prstClr val="black">
                <a:alpha val="25000"/>
              </a:prstClr>
            </a:outerShdw>
          </a:effectLst>
        </p:grpSpPr>
        <p:sp>
          <p:nvSpPr>
            <p:cNvPr id="60" name="矩形: 圆角 59">
              <a:extLst>
                <a:ext uri="{FF2B5EF4-FFF2-40B4-BE49-F238E27FC236}">
                  <a16:creationId xmlns="" xmlns:a16="http://schemas.microsoft.com/office/drawing/2014/main" id="{2344A3FF-6B5B-42F3-BE45-1D0B9B09AB4A}"/>
                </a:ext>
              </a:extLst>
            </p:cNvPr>
            <p:cNvSpPr/>
            <p:nvPr/>
          </p:nvSpPr>
          <p:spPr>
            <a:xfrm>
              <a:off x="13380318" y="2032000"/>
              <a:ext cx="2633259"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2" name="组合 61">
              <a:extLst>
                <a:ext uri="{FF2B5EF4-FFF2-40B4-BE49-F238E27FC236}">
                  <a16:creationId xmlns="" xmlns:a16="http://schemas.microsoft.com/office/drawing/2014/main" id="{F3832452-4377-4745-9E15-A0448EA1E076}"/>
                </a:ext>
              </a:extLst>
            </p:cNvPr>
            <p:cNvGrpSpPr/>
            <p:nvPr/>
          </p:nvGrpSpPr>
          <p:grpSpPr>
            <a:xfrm>
              <a:off x="13633291" y="2099633"/>
              <a:ext cx="2223642" cy="2447525"/>
              <a:chOff x="4966220" y="2271349"/>
              <a:chExt cx="2223642" cy="2447525"/>
            </a:xfrm>
          </p:grpSpPr>
          <p:sp>
            <p:nvSpPr>
              <p:cNvPr id="71" name="文本框 70">
                <a:extLst>
                  <a:ext uri="{FF2B5EF4-FFF2-40B4-BE49-F238E27FC236}">
                    <a16:creationId xmlns="" xmlns:a16="http://schemas.microsoft.com/office/drawing/2014/main" id="{476C2DFA-22DA-4570-BBA5-AD5E7375A70D}"/>
                  </a:ext>
                </a:extLst>
              </p:cNvPr>
              <p:cNvSpPr txBox="1"/>
              <p:nvPr/>
            </p:nvSpPr>
            <p:spPr>
              <a:xfrm>
                <a:off x="4966220" y="3149214"/>
                <a:ext cx="2223642"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社会文明程度达到新的高度，国家文化软实力显著增强，中华文化影响更加广泛深入。</a:t>
                </a:r>
              </a:p>
            </p:txBody>
          </p:sp>
          <p:sp>
            <p:nvSpPr>
              <p:cNvPr id="72" name="文本框 71">
                <a:extLst>
                  <a:ext uri="{FF2B5EF4-FFF2-40B4-BE49-F238E27FC236}">
                    <a16:creationId xmlns="" xmlns:a16="http://schemas.microsoft.com/office/drawing/2014/main" id="{A8C378E7-C802-43B1-8F97-100C3D06B97D}"/>
                  </a:ext>
                </a:extLst>
              </p:cNvPr>
              <p:cNvSpPr txBox="1"/>
              <p:nvPr/>
            </p:nvSpPr>
            <p:spPr>
              <a:xfrm>
                <a:off x="4980867" y="2271349"/>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文化</a:t>
                </a:r>
              </a:p>
            </p:txBody>
          </p:sp>
          <p:sp>
            <p:nvSpPr>
              <p:cNvPr id="74" name="矩形 73">
                <a:extLst>
                  <a:ext uri="{FF2B5EF4-FFF2-40B4-BE49-F238E27FC236}">
                    <a16:creationId xmlns="" xmlns:a16="http://schemas.microsoft.com/office/drawing/2014/main" id="{B5C349F8-9F35-4993-9391-40A30B68F845}"/>
                  </a:ext>
                </a:extLst>
              </p:cNvPr>
              <p:cNvSpPr/>
              <p:nvPr/>
            </p:nvSpPr>
            <p:spPr>
              <a:xfrm>
                <a:off x="5113490" y="2977848"/>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a:extLst>
              <a:ext uri="{FF2B5EF4-FFF2-40B4-BE49-F238E27FC236}">
                <a16:creationId xmlns="" xmlns:a16="http://schemas.microsoft.com/office/drawing/2014/main" id="{ECFFCBF4-F29A-4E79-97B9-94AA864C41F4}"/>
              </a:ext>
            </a:extLst>
          </p:cNvPr>
          <p:cNvGrpSpPr/>
          <p:nvPr/>
        </p:nvGrpSpPr>
        <p:grpSpPr>
          <a:xfrm>
            <a:off x="5543406" y="2032461"/>
            <a:ext cx="2624386" cy="4101068"/>
            <a:chOff x="16397965" y="2032461"/>
            <a:chExt cx="2624386" cy="4101068"/>
          </a:xfrm>
        </p:grpSpPr>
        <p:sp>
          <p:nvSpPr>
            <p:cNvPr id="75" name="矩形: 圆角 74">
              <a:extLst>
                <a:ext uri="{FF2B5EF4-FFF2-40B4-BE49-F238E27FC236}">
                  <a16:creationId xmlns="" xmlns:a16="http://schemas.microsoft.com/office/drawing/2014/main" id="{BADD2B21-40D4-4CF9-911E-3D1C1689070E}"/>
                </a:ext>
              </a:extLst>
            </p:cNvPr>
            <p:cNvSpPr/>
            <p:nvPr/>
          </p:nvSpPr>
          <p:spPr>
            <a:xfrm>
              <a:off x="16397965" y="2032461"/>
              <a:ext cx="2624386" cy="4101068"/>
            </a:xfrm>
            <a:prstGeom prst="roundRect">
              <a:avLst>
                <a:gd name="adj" fmla="val 0"/>
              </a:avLst>
            </a:prstGeom>
            <a:solidFill>
              <a:srgbClr val="EB8F05"/>
            </a:solidFill>
            <a:ln>
              <a:noFill/>
            </a:ln>
            <a:effectLst>
              <a:outerShdw blurRad="381000" dist="381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文本框 75">
              <a:extLst>
                <a:ext uri="{FF2B5EF4-FFF2-40B4-BE49-F238E27FC236}">
                  <a16:creationId xmlns="" xmlns:a16="http://schemas.microsoft.com/office/drawing/2014/main" id="{2CD7920D-03BA-4A1C-99CF-372190B24EAB}"/>
                </a:ext>
              </a:extLst>
            </p:cNvPr>
            <p:cNvSpPr txBox="1"/>
            <p:nvPr/>
          </p:nvSpPr>
          <p:spPr>
            <a:xfrm>
              <a:off x="16598337" y="2932170"/>
              <a:ext cx="2223642" cy="304698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人民生活更为宽裕，中等收入群体比例明显提高，城乡区域发展差距和居民生活水平差距显著缩小，基本公共服务均等化基本实现，全体人民共同富裕迈出坚实步伐。</a:t>
              </a:r>
            </a:p>
          </p:txBody>
        </p:sp>
        <p:sp>
          <p:nvSpPr>
            <p:cNvPr id="77" name="矩形 76">
              <a:extLst>
                <a:ext uri="{FF2B5EF4-FFF2-40B4-BE49-F238E27FC236}">
                  <a16:creationId xmlns="" xmlns:a16="http://schemas.microsoft.com/office/drawing/2014/main" id="{DAC39BFF-25A7-4E30-9FC3-F53C4F91FF25}"/>
                </a:ext>
              </a:extLst>
            </p:cNvPr>
            <p:cNvSpPr/>
            <p:nvPr/>
          </p:nvSpPr>
          <p:spPr>
            <a:xfrm>
              <a:off x="16730960" y="2855555"/>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 xmlns:a16="http://schemas.microsoft.com/office/drawing/2014/main" id="{DA88E197-E1D8-4259-B465-2E84460D2D54}"/>
                </a:ext>
              </a:extLst>
            </p:cNvPr>
            <p:cNvSpPr txBox="1"/>
            <p:nvPr/>
          </p:nvSpPr>
          <p:spPr>
            <a:xfrm>
              <a:off x="16598337" y="2085166"/>
              <a:ext cx="1949872" cy="662361"/>
            </a:xfrm>
            <a:prstGeom prst="rect">
              <a:avLst/>
            </a:prstGeom>
            <a:noFill/>
          </p:spPr>
          <p:txBody>
            <a:bodyPr wrap="square" rtlCol="0" anchor="ctr" anchorCtr="0">
              <a:no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民生</a:t>
              </a:r>
            </a:p>
          </p:txBody>
        </p:sp>
      </p:grpSp>
      <p:sp>
        <p:nvSpPr>
          <p:cNvPr id="28" name="矩形 27">
            <a:extLst>
              <a:ext uri="{FF2B5EF4-FFF2-40B4-BE49-F238E27FC236}">
                <a16:creationId xmlns="" xmlns:a16="http://schemas.microsoft.com/office/drawing/2014/main" id="{807432DC-AEE0-41F6-B0FC-71FA5DB3258A}"/>
              </a:ext>
            </a:extLst>
          </p:cNvPr>
          <p:cNvSpPr/>
          <p:nvPr/>
        </p:nvSpPr>
        <p:spPr>
          <a:xfrm>
            <a:off x="952500" y="674555"/>
            <a:ext cx="10311384"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latin typeface="+mj-ea"/>
                <a:ea typeface="+mj-ea"/>
              </a:rPr>
              <a:t>　　第一个阶段，从 </a:t>
            </a:r>
            <a:r>
              <a:rPr lang="en-US" altLang="zh-CN" sz="2400" dirty="0">
                <a:solidFill>
                  <a:schemeClr val="tx1">
                    <a:lumMod val="85000"/>
                    <a:lumOff val="15000"/>
                  </a:schemeClr>
                </a:solidFill>
                <a:latin typeface="+mj-ea"/>
                <a:ea typeface="+mj-ea"/>
              </a:rPr>
              <a:t>2020 </a:t>
            </a:r>
            <a:r>
              <a:rPr lang="zh-CN" altLang="en-US" sz="2400" dirty="0">
                <a:solidFill>
                  <a:schemeClr val="tx1">
                    <a:lumMod val="85000"/>
                    <a:lumOff val="15000"/>
                  </a:schemeClr>
                </a:solidFill>
                <a:latin typeface="+mj-ea"/>
                <a:ea typeface="+mj-ea"/>
              </a:rPr>
              <a:t>年到 </a:t>
            </a:r>
            <a:r>
              <a:rPr lang="en-US" altLang="zh-CN" sz="2400" dirty="0">
                <a:solidFill>
                  <a:schemeClr val="tx1">
                    <a:lumMod val="85000"/>
                    <a:lumOff val="15000"/>
                  </a:schemeClr>
                </a:solidFill>
                <a:latin typeface="+mj-ea"/>
                <a:ea typeface="+mj-ea"/>
              </a:rPr>
              <a:t>2035 </a:t>
            </a:r>
            <a:r>
              <a:rPr lang="zh-CN" altLang="en-US" sz="2400" dirty="0">
                <a:solidFill>
                  <a:schemeClr val="tx1">
                    <a:lumMod val="85000"/>
                    <a:lumOff val="15000"/>
                  </a:schemeClr>
                </a:solidFill>
                <a:latin typeface="+mj-ea"/>
                <a:ea typeface="+mj-ea"/>
              </a:rPr>
              <a:t>年，在全面建成小康社会的基础上，再奋斗</a:t>
            </a:r>
            <a:r>
              <a:rPr lang="en-US" altLang="zh-CN" sz="2400" dirty="0">
                <a:solidFill>
                  <a:schemeClr val="tx1">
                    <a:lumMod val="85000"/>
                    <a:lumOff val="15000"/>
                  </a:schemeClr>
                </a:solidFill>
                <a:latin typeface="+mj-ea"/>
                <a:ea typeface="+mj-ea"/>
              </a:rPr>
              <a:t>15</a:t>
            </a:r>
            <a:r>
              <a:rPr lang="zh-CN" altLang="en-US" sz="2400" dirty="0">
                <a:solidFill>
                  <a:schemeClr val="tx1">
                    <a:lumMod val="85000"/>
                    <a:lumOff val="15000"/>
                  </a:schemeClr>
                </a:solidFill>
                <a:latin typeface="+mj-ea"/>
                <a:ea typeface="+mj-ea"/>
              </a:rPr>
              <a:t>年，基本实现社会主义现代化。</a:t>
            </a:r>
          </a:p>
        </p:txBody>
      </p:sp>
    </p:spTree>
    <p:extLst>
      <p:ext uri="{BB962C8B-B14F-4D97-AF65-F5344CB8AC3E}">
        <p14:creationId xmlns:p14="http://schemas.microsoft.com/office/powerpoint/2010/main" val="21417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 xmlns:a16="http://schemas.microsoft.com/office/drawing/2014/main" id="{20600BC6-7C10-49CC-8EBB-0D429E3A1435}"/>
              </a:ext>
            </a:extLst>
          </p:cNvPr>
          <p:cNvGrpSpPr/>
          <p:nvPr/>
        </p:nvGrpSpPr>
        <p:grpSpPr>
          <a:xfrm>
            <a:off x="1059415" y="2032000"/>
            <a:ext cx="2624386" cy="4101068"/>
            <a:chOff x="1059415" y="2032000"/>
            <a:chExt cx="2624386" cy="4101068"/>
          </a:xfrm>
        </p:grpSpPr>
        <p:sp>
          <p:nvSpPr>
            <p:cNvPr id="56" name="矩形: 圆角 55">
              <a:extLst>
                <a:ext uri="{FF2B5EF4-FFF2-40B4-BE49-F238E27FC236}">
                  <a16:creationId xmlns="" xmlns:a16="http://schemas.microsoft.com/office/drawing/2014/main" id="{65D4A6C5-55E7-4657-986F-6AC27D463A05}"/>
                </a:ext>
              </a:extLst>
            </p:cNvPr>
            <p:cNvSpPr/>
            <p:nvPr/>
          </p:nvSpPr>
          <p:spPr>
            <a:xfrm>
              <a:off x="1059415"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 xmlns:a16="http://schemas.microsoft.com/office/drawing/2014/main" id="{2EA9A520-3C20-4302-A355-E1069B4FE456}"/>
                </a:ext>
              </a:extLst>
            </p:cNvPr>
            <p:cNvSpPr txBox="1"/>
            <p:nvPr/>
          </p:nvSpPr>
          <p:spPr>
            <a:xfrm>
              <a:off x="1280746" y="2977498"/>
              <a:ext cx="1998873" cy="1938992"/>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000" dirty="0">
                  <a:solidFill>
                    <a:schemeClr val="bg1"/>
                  </a:solidFill>
                  <a:latin typeface="+mj-ea"/>
                  <a:ea typeface="+mj-ea"/>
                </a:rPr>
                <a:t> 经济实力、科技实力将大幅跃升，跻身创新型国家前列。</a:t>
              </a:r>
            </a:p>
          </p:txBody>
        </p:sp>
        <p:sp>
          <p:nvSpPr>
            <p:cNvPr id="21" name="文本框 20">
              <a:extLst>
                <a:ext uri="{FF2B5EF4-FFF2-40B4-BE49-F238E27FC236}">
                  <a16:creationId xmlns="" xmlns:a16="http://schemas.microsoft.com/office/drawing/2014/main" id="{A17B9250-150E-4D25-A44C-0623505CE637}"/>
                </a:ext>
              </a:extLst>
            </p:cNvPr>
            <p:cNvSpPr txBox="1"/>
            <p:nvPr/>
          </p:nvSpPr>
          <p:spPr>
            <a:xfrm>
              <a:off x="1280747" y="2099633"/>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经济</a:t>
              </a:r>
            </a:p>
          </p:txBody>
        </p:sp>
        <p:sp>
          <p:nvSpPr>
            <p:cNvPr id="47" name="矩形 46">
              <a:extLst>
                <a:ext uri="{FF2B5EF4-FFF2-40B4-BE49-F238E27FC236}">
                  <a16:creationId xmlns="" xmlns:a16="http://schemas.microsoft.com/office/drawing/2014/main" id="{0A6BE05B-7373-4466-80F0-2E797501A5F9}"/>
                </a:ext>
              </a:extLst>
            </p:cNvPr>
            <p:cNvSpPr/>
            <p:nvPr/>
          </p:nvSpPr>
          <p:spPr>
            <a:xfrm>
              <a:off x="1413370" y="2806132"/>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C59375C1-9B82-422F-9480-BB4DBE0565B9}"/>
              </a:ext>
            </a:extLst>
          </p:cNvPr>
          <p:cNvGrpSpPr/>
          <p:nvPr/>
        </p:nvGrpSpPr>
        <p:grpSpPr>
          <a:xfrm>
            <a:off x="2551121" y="2032000"/>
            <a:ext cx="2624386" cy="4101068"/>
            <a:chOff x="3891910" y="2032000"/>
            <a:chExt cx="2624386" cy="4101068"/>
          </a:xfrm>
          <a:effectLst>
            <a:outerShdw blurRad="381000" dist="38100" dir="10800000" algn="r" rotWithShape="0">
              <a:prstClr val="black">
                <a:alpha val="25000"/>
              </a:prstClr>
            </a:outerShdw>
          </a:effectLst>
        </p:grpSpPr>
        <p:sp>
          <p:nvSpPr>
            <p:cNvPr id="52" name="矩形: 圆角 51">
              <a:extLst>
                <a:ext uri="{FF2B5EF4-FFF2-40B4-BE49-F238E27FC236}">
                  <a16:creationId xmlns="" xmlns:a16="http://schemas.microsoft.com/office/drawing/2014/main" id="{A90B3CB5-CD30-4935-A8D9-E747A6BDAFF5}"/>
                </a:ext>
              </a:extLst>
            </p:cNvPr>
            <p:cNvSpPr/>
            <p:nvPr/>
          </p:nvSpPr>
          <p:spPr>
            <a:xfrm>
              <a:off x="3891910"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 xmlns:a16="http://schemas.microsoft.com/office/drawing/2014/main" id="{2D3E8036-CC61-47F0-BA89-ACBEB93EDCF1}"/>
                </a:ext>
              </a:extLst>
            </p:cNvPr>
            <p:cNvSpPr txBox="1"/>
            <p:nvPr/>
          </p:nvSpPr>
          <p:spPr>
            <a:xfrm>
              <a:off x="4167245" y="2964187"/>
              <a:ext cx="2045408" cy="304698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人民平等参与、平等发展权利得到充分保障，法治国家、法治政府、法治社会基本建成，各方面制度更加完善，国家治理体系和治理能力现代化基本实现。</a:t>
              </a:r>
            </a:p>
          </p:txBody>
        </p:sp>
        <p:sp>
          <p:nvSpPr>
            <p:cNvPr id="54" name="文本框 53">
              <a:extLst>
                <a:ext uri="{FF2B5EF4-FFF2-40B4-BE49-F238E27FC236}">
                  <a16:creationId xmlns="" xmlns:a16="http://schemas.microsoft.com/office/drawing/2014/main" id="{1BD28F38-6E78-4148-BB89-CC63103BF84F}"/>
                </a:ext>
              </a:extLst>
            </p:cNvPr>
            <p:cNvSpPr txBox="1"/>
            <p:nvPr/>
          </p:nvSpPr>
          <p:spPr>
            <a:xfrm>
              <a:off x="4094135" y="2086322"/>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政治</a:t>
              </a:r>
            </a:p>
          </p:txBody>
        </p:sp>
        <p:sp>
          <p:nvSpPr>
            <p:cNvPr id="55" name="矩形 54">
              <a:extLst>
                <a:ext uri="{FF2B5EF4-FFF2-40B4-BE49-F238E27FC236}">
                  <a16:creationId xmlns="" xmlns:a16="http://schemas.microsoft.com/office/drawing/2014/main" id="{030854C1-7228-48C0-8CAE-15EEE6C49CCA}"/>
                </a:ext>
              </a:extLst>
            </p:cNvPr>
            <p:cNvSpPr/>
            <p:nvPr/>
          </p:nvSpPr>
          <p:spPr>
            <a:xfrm>
              <a:off x="4226758" y="279282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 xmlns:a16="http://schemas.microsoft.com/office/drawing/2014/main" id="{A57FDDE5-E68A-4C1E-A860-F1D88ACB0121}"/>
              </a:ext>
            </a:extLst>
          </p:cNvPr>
          <p:cNvGrpSpPr/>
          <p:nvPr/>
        </p:nvGrpSpPr>
        <p:grpSpPr>
          <a:xfrm>
            <a:off x="4042827" y="2032000"/>
            <a:ext cx="2633259" cy="4101068"/>
            <a:chOff x="13380318" y="2032000"/>
            <a:chExt cx="2633259" cy="4101068"/>
          </a:xfrm>
          <a:effectLst>
            <a:outerShdw blurRad="381000" dist="38100" dir="10800000" algn="r" rotWithShape="0">
              <a:prstClr val="black">
                <a:alpha val="25000"/>
              </a:prstClr>
            </a:outerShdw>
          </a:effectLst>
        </p:grpSpPr>
        <p:sp>
          <p:nvSpPr>
            <p:cNvPr id="60" name="矩形: 圆角 59">
              <a:extLst>
                <a:ext uri="{FF2B5EF4-FFF2-40B4-BE49-F238E27FC236}">
                  <a16:creationId xmlns="" xmlns:a16="http://schemas.microsoft.com/office/drawing/2014/main" id="{2344A3FF-6B5B-42F3-BE45-1D0B9B09AB4A}"/>
                </a:ext>
              </a:extLst>
            </p:cNvPr>
            <p:cNvSpPr/>
            <p:nvPr/>
          </p:nvSpPr>
          <p:spPr>
            <a:xfrm>
              <a:off x="13380318" y="2032000"/>
              <a:ext cx="2633259"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2" name="组合 61">
              <a:extLst>
                <a:ext uri="{FF2B5EF4-FFF2-40B4-BE49-F238E27FC236}">
                  <a16:creationId xmlns="" xmlns:a16="http://schemas.microsoft.com/office/drawing/2014/main" id="{F3832452-4377-4745-9E15-A0448EA1E076}"/>
                </a:ext>
              </a:extLst>
            </p:cNvPr>
            <p:cNvGrpSpPr/>
            <p:nvPr/>
          </p:nvGrpSpPr>
          <p:grpSpPr>
            <a:xfrm>
              <a:off x="13633291" y="2099633"/>
              <a:ext cx="2223642" cy="2447525"/>
              <a:chOff x="4966220" y="2271349"/>
              <a:chExt cx="2223642" cy="2447525"/>
            </a:xfrm>
          </p:grpSpPr>
          <p:sp>
            <p:nvSpPr>
              <p:cNvPr id="71" name="文本框 70">
                <a:extLst>
                  <a:ext uri="{FF2B5EF4-FFF2-40B4-BE49-F238E27FC236}">
                    <a16:creationId xmlns="" xmlns:a16="http://schemas.microsoft.com/office/drawing/2014/main" id="{476C2DFA-22DA-4570-BBA5-AD5E7375A70D}"/>
                  </a:ext>
                </a:extLst>
              </p:cNvPr>
              <p:cNvSpPr txBox="1"/>
              <p:nvPr/>
            </p:nvSpPr>
            <p:spPr>
              <a:xfrm>
                <a:off x="4966220" y="3149214"/>
                <a:ext cx="2223642"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社会文明程度达到新的高度，国家文化软实力显著增强，中华文化影响更加广泛深入。</a:t>
                </a:r>
              </a:p>
            </p:txBody>
          </p:sp>
          <p:sp>
            <p:nvSpPr>
              <p:cNvPr id="72" name="文本框 71">
                <a:extLst>
                  <a:ext uri="{FF2B5EF4-FFF2-40B4-BE49-F238E27FC236}">
                    <a16:creationId xmlns="" xmlns:a16="http://schemas.microsoft.com/office/drawing/2014/main" id="{A8C378E7-C802-43B1-8F97-100C3D06B97D}"/>
                  </a:ext>
                </a:extLst>
              </p:cNvPr>
              <p:cNvSpPr txBox="1"/>
              <p:nvPr/>
            </p:nvSpPr>
            <p:spPr>
              <a:xfrm>
                <a:off x="4980867" y="2271349"/>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文化</a:t>
                </a:r>
              </a:p>
            </p:txBody>
          </p:sp>
          <p:sp>
            <p:nvSpPr>
              <p:cNvPr id="74" name="矩形 73">
                <a:extLst>
                  <a:ext uri="{FF2B5EF4-FFF2-40B4-BE49-F238E27FC236}">
                    <a16:creationId xmlns="" xmlns:a16="http://schemas.microsoft.com/office/drawing/2014/main" id="{B5C349F8-9F35-4993-9391-40A30B68F845}"/>
                  </a:ext>
                </a:extLst>
              </p:cNvPr>
              <p:cNvSpPr/>
              <p:nvPr/>
            </p:nvSpPr>
            <p:spPr>
              <a:xfrm>
                <a:off x="5113490" y="2977848"/>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a:extLst>
              <a:ext uri="{FF2B5EF4-FFF2-40B4-BE49-F238E27FC236}">
                <a16:creationId xmlns="" xmlns:a16="http://schemas.microsoft.com/office/drawing/2014/main" id="{ECFFCBF4-F29A-4E79-97B9-94AA864C41F4}"/>
              </a:ext>
            </a:extLst>
          </p:cNvPr>
          <p:cNvGrpSpPr/>
          <p:nvPr/>
        </p:nvGrpSpPr>
        <p:grpSpPr>
          <a:xfrm>
            <a:off x="5543406" y="2032461"/>
            <a:ext cx="2624386" cy="4101068"/>
            <a:chOff x="16397965" y="2032461"/>
            <a:chExt cx="2624386" cy="4101068"/>
          </a:xfrm>
        </p:grpSpPr>
        <p:sp>
          <p:nvSpPr>
            <p:cNvPr id="75" name="矩形: 圆角 74">
              <a:extLst>
                <a:ext uri="{FF2B5EF4-FFF2-40B4-BE49-F238E27FC236}">
                  <a16:creationId xmlns="" xmlns:a16="http://schemas.microsoft.com/office/drawing/2014/main" id="{BADD2B21-40D4-4CF9-911E-3D1C1689070E}"/>
                </a:ext>
              </a:extLst>
            </p:cNvPr>
            <p:cNvSpPr/>
            <p:nvPr/>
          </p:nvSpPr>
          <p:spPr>
            <a:xfrm>
              <a:off x="16397965" y="2032461"/>
              <a:ext cx="2624386" cy="4101068"/>
            </a:xfrm>
            <a:prstGeom prst="roundRect">
              <a:avLst>
                <a:gd name="adj" fmla="val 0"/>
              </a:avLst>
            </a:prstGeom>
            <a:solidFill>
              <a:schemeClr val="bg1">
                <a:lumMod val="85000"/>
              </a:schemeClr>
            </a:solidFill>
            <a:ln>
              <a:noFill/>
            </a:ln>
            <a:effectLst>
              <a:outerShdw blurRad="381000" dist="381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文本框 75">
              <a:extLst>
                <a:ext uri="{FF2B5EF4-FFF2-40B4-BE49-F238E27FC236}">
                  <a16:creationId xmlns="" xmlns:a16="http://schemas.microsoft.com/office/drawing/2014/main" id="{2CD7920D-03BA-4A1C-99CF-372190B24EAB}"/>
                </a:ext>
              </a:extLst>
            </p:cNvPr>
            <p:cNvSpPr txBox="1"/>
            <p:nvPr/>
          </p:nvSpPr>
          <p:spPr>
            <a:xfrm>
              <a:off x="16598337" y="2932170"/>
              <a:ext cx="2223642" cy="304698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人民生活更为宽裕，中等收入群体比例明显提高，城乡区域发展差距和居民生活水平差距显著缩小，基本公共服务均等化基本实现，全体人民共同富裕迈出坚实步伐。</a:t>
              </a:r>
            </a:p>
          </p:txBody>
        </p:sp>
        <p:sp>
          <p:nvSpPr>
            <p:cNvPr id="77" name="矩形 76">
              <a:extLst>
                <a:ext uri="{FF2B5EF4-FFF2-40B4-BE49-F238E27FC236}">
                  <a16:creationId xmlns="" xmlns:a16="http://schemas.microsoft.com/office/drawing/2014/main" id="{DAC39BFF-25A7-4E30-9FC3-F53C4F91FF25}"/>
                </a:ext>
              </a:extLst>
            </p:cNvPr>
            <p:cNvSpPr/>
            <p:nvPr/>
          </p:nvSpPr>
          <p:spPr>
            <a:xfrm>
              <a:off x="16730960" y="2855555"/>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 xmlns:a16="http://schemas.microsoft.com/office/drawing/2014/main" id="{DA88E197-E1D8-4259-B465-2E84460D2D54}"/>
                </a:ext>
              </a:extLst>
            </p:cNvPr>
            <p:cNvSpPr txBox="1"/>
            <p:nvPr/>
          </p:nvSpPr>
          <p:spPr>
            <a:xfrm>
              <a:off x="16598337" y="2085166"/>
              <a:ext cx="1949872" cy="662361"/>
            </a:xfrm>
            <a:prstGeom prst="rect">
              <a:avLst/>
            </a:prstGeom>
            <a:noFill/>
          </p:spPr>
          <p:txBody>
            <a:bodyPr wrap="square" rtlCol="0" anchor="ctr" anchorCtr="0">
              <a:no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民生</a:t>
              </a:r>
            </a:p>
          </p:txBody>
        </p:sp>
      </p:grpSp>
      <p:grpSp>
        <p:nvGrpSpPr>
          <p:cNvPr id="15" name="组合 14">
            <a:extLst>
              <a:ext uri="{FF2B5EF4-FFF2-40B4-BE49-F238E27FC236}">
                <a16:creationId xmlns="" xmlns:a16="http://schemas.microsoft.com/office/drawing/2014/main" id="{88E83CE5-6787-4E28-B9C5-245F3B1F2DF9}"/>
              </a:ext>
            </a:extLst>
          </p:cNvPr>
          <p:cNvGrpSpPr/>
          <p:nvPr/>
        </p:nvGrpSpPr>
        <p:grpSpPr>
          <a:xfrm>
            <a:off x="7035112" y="2032461"/>
            <a:ext cx="2624386" cy="4101068"/>
            <a:chOff x="19564168" y="2032461"/>
            <a:chExt cx="2624386" cy="4101068"/>
          </a:xfrm>
          <a:effectLst>
            <a:outerShdw blurRad="381000" dist="38100" dir="10800000" algn="r" rotWithShape="0">
              <a:prstClr val="black">
                <a:alpha val="25000"/>
              </a:prstClr>
            </a:outerShdw>
          </a:effectLst>
        </p:grpSpPr>
        <p:sp>
          <p:nvSpPr>
            <p:cNvPr id="79" name="矩形: 圆角 78">
              <a:extLst>
                <a:ext uri="{FF2B5EF4-FFF2-40B4-BE49-F238E27FC236}">
                  <a16:creationId xmlns="" xmlns:a16="http://schemas.microsoft.com/office/drawing/2014/main" id="{9D6561BD-6980-4A06-A6AE-393C3DA18E49}"/>
                </a:ext>
              </a:extLst>
            </p:cNvPr>
            <p:cNvSpPr/>
            <p:nvPr/>
          </p:nvSpPr>
          <p:spPr>
            <a:xfrm>
              <a:off x="19564168" y="2032461"/>
              <a:ext cx="2624386" cy="4101068"/>
            </a:xfrm>
            <a:prstGeom prst="roundRect">
              <a:avLst>
                <a:gd name="adj" fmla="val 0"/>
              </a:avLst>
            </a:prstGeom>
            <a:solidFill>
              <a:srgbClr val="EB8F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文本框 79">
              <a:extLst>
                <a:ext uri="{FF2B5EF4-FFF2-40B4-BE49-F238E27FC236}">
                  <a16:creationId xmlns="" xmlns:a16="http://schemas.microsoft.com/office/drawing/2014/main" id="{E41AE0F5-DA2A-4043-BD2F-D50BE7FF3A33}"/>
                </a:ext>
              </a:extLst>
            </p:cNvPr>
            <p:cNvSpPr txBox="1"/>
            <p:nvPr/>
          </p:nvSpPr>
          <p:spPr>
            <a:xfrm>
              <a:off x="19764540" y="2886556"/>
              <a:ext cx="2223642" cy="1754326"/>
            </a:xfrm>
            <a:prstGeom prst="rect">
              <a:avLst/>
            </a:prstGeom>
            <a:noFill/>
          </p:spPr>
          <p:txBody>
            <a:bodyPr wrap="square" rtlCol="0">
              <a:spAutoFit/>
            </a:bodyPr>
            <a:lstStyle/>
            <a:p>
              <a:pPr indent="457200" algn="just" eaLnBrk="0" fontAlgn="base" hangingPunct="0">
                <a:lnSpc>
                  <a:spcPct val="150000"/>
                </a:lnSpc>
                <a:spcBef>
                  <a:spcPct val="0"/>
                </a:spcBef>
                <a:spcAft>
                  <a:spcPct val="0"/>
                </a:spcAft>
              </a:pPr>
              <a:r>
                <a:rPr lang="zh-CN" altLang="en-US" dirty="0">
                  <a:solidFill>
                    <a:schemeClr val="bg1"/>
                  </a:solidFill>
                  <a:latin typeface="+mj-ea"/>
                  <a:ea typeface="+mj-ea"/>
                </a:rPr>
                <a:t> 现代社会治理格局基本形成，社会充满活力又和谐有序。</a:t>
              </a:r>
            </a:p>
          </p:txBody>
        </p:sp>
        <p:sp>
          <p:nvSpPr>
            <p:cNvPr id="81" name="文本框 80">
              <a:extLst>
                <a:ext uri="{FF2B5EF4-FFF2-40B4-BE49-F238E27FC236}">
                  <a16:creationId xmlns="" xmlns:a16="http://schemas.microsoft.com/office/drawing/2014/main" id="{176FF188-E6B0-49A0-B6B4-38D8B7B12905}"/>
                </a:ext>
              </a:extLst>
            </p:cNvPr>
            <p:cNvSpPr txBox="1"/>
            <p:nvPr/>
          </p:nvSpPr>
          <p:spPr>
            <a:xfrm>
              <a:off x="19764540" y="2088965"/>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社会</a:t>
              </a:r>
            </a:p>
          </p:txBody>
        </p:sp>
        <p:sp>
          <p:nvSpPr>
            <p:cNvPr id="82" name="矩形 81">
              <a:extLst>
                <a:ext uri="{FF2B5EF4-FFF2-40B4-BE49-F238E27FC236}">
                  <a16:creationId xmlns="" xmlns:a16="http://schemas.microsoft.com/office/drawing/2014/main" id="{C0FCF66F-6A47-4536-A20E-BDBA2C459477}"/>
                </a:ext>
              </a:extLst>
            </p:cNvPr>
            <p:cNvSpPr/>
            <p:nvPr/>
          </p:nvSpPr>
          <p:spPr>
            <a:xfrm>
              <a:off x="19897163" y="280994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a:extLst>
              <a:ext uri="{FF2B5EF4-FFF2-40B4-BE49-F238E27FC236}">
                <a16:creationId xmlns="" xmlns:a16="http://schemas.microsoft.com/office/drawing/2014/main" id="{C1532444-923D-47D9-B83D-191004C59760}"/>
              </a:ext>
            </a:extLst>
          </p:cNvPr>
          <p:cNvSpPr/>
          <p:nvPr/>
        </p:nvSpPr>
        <p:spPr>
          <a:xfrm>
            <a:off x="952500" y="674555"/>
            <a:ext cx="10311384"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latin typeface="+mj-ea"/>
                <a:ea typeface="+mj-ea"/>
              </a:rPr>
              <a:t>　　第一个阶段，从 </a:t>
            </a:r>
            <a:r>
              <a:rPr lang="en-US" altLang="zh-CN" sz="2400" dirty="0">
                <a:solidFill>
                  <a:schemeClr val="tx1">
                    <a:lumMod val="85000"/>
                    <a:lumOff val="15000"/>
                  </a:schemeClr>
                </a:solidFill>
                <a:latin typeface="+mj-ea"/>
                <a:ea typeface="+mj-ea"/>
              </a:rPr>
              <a:t>2020 </a:t>
            </a:r>
            <a:r>
              <a:rPr lang="zh-CN" altLang="en-US" sz="2400" dirty="0">
                <a:solidFill>
                  <a:schemeClr val="tx1">
                    <a:lumMod val="85000"/>
                    <a:lumOff val="15000"/>
                  </a:schemeClr>
                </a:solidFill>
                <a:latin typeface="+mj-ea"/>
                <a:ea typeface="+mj-ea"/>
              </a:rPr>
              <a:t>年到 </a:t>
            </a:r>
            <a:r>
              <a:rPr lang="en-US" altLang="zh-CN" sz="2400" dirty="0">
                <a:solidFill>
                  <a:schemeClr val="tx1">
                    <a:lumMod val="85000"/>
                    <a:lumOff val="15000"/>
                  </a:schemeClr>
                </a:solidFill>
                <a:latin typeface="+mj-ea"/>
                <a:ea typeface="+mj-ea"/>
              </a:rPr>
              <a:t>2035 </a:t>
            </a:r>
            <a:r>
              <a:rPr lang="zh-CN" altLang="en-US" sz="2400" dirty="0">
                <a:solidFill>
                  <a:schemeClr val="tx1">
                    <a:lumMod val="85000"/>
                    <a:lumOff val="15000"/>
                  </a:schemeClr>
                </a:solidFill>
                <a:latin typeface="+mj-ea"/>
                <a:ea typeface="+mj-ea"/>
              </a:rPr>
              <a:t>年，在全面建成小康社会的基础上，再奋斗</a:t>
            </a:r>
            <a:r>
              <a:rPr lang="en-US" altLang="zh-CN" sz="2400" dirty="0">
                <a:solidFill>
                  <a:schemeClr val="tx1">
                    <a:lumMod val="85000"/>
                    <a:lumOff val="15000"/>
                  </a:schemeClr>
                </a:solidFill>
                <a:latin typeface="+mj-ea"/>
                <a:ea typeface="+mj-ea"/>
              </a:rPr>
              <a:t>15</a:t>
            </a:r>
            <a:r>
              <a:rPr lang="zh-CN" altLang="en-US" sz="2400" dirty="0">
                <a:solidFill>
                  <a:schemeClr val="tx1">
                    <a:lumMod val="85000"/>
                    <a:lumOff val="15000"/>
                  </a:schemeClr>
                </a:solidFill>
                <a:latin typeface="+mj-ea"/>
                <a:ea typeface="+mj-ea"/>
              </a:rPr>
              <a:t>年，基本实现社会主义现代化。</a:t>
            </a:r>
          </a:p>
        </p:txBody>
      </p:sp>
    </p:spTree>
    <p:extLst>
      <p:ext uri="{BB962C8B-B14F-4D97-AF65-F5344CB8AC3E}">
        <p14:creationId xmlns:p14="http://schemas.microsoft.com/office/powerpoint/2010/main" val="126998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 xmlns:a16="http://schemas.microsoft.com/office/drawing/2014/main" id="{41EBC244-7C45-4824-819F-B693D56EBF36}"/>
              </a:ext>
            </a:extLst>
          </p:cNvPr>
          <p:cNvGrpSpPr/>
          <p:nvPr/>
        </p:nvGrpSpPr>
        <p:grpSpPr>
          <a:xfrm>
            <a:off x="1059415" y="2032000"/>
            <a:ext cx="2624386" cy="4101068"/>
            <a:chOff x="1059415" y="2032000"/>
            <a:chExt cx="2624386" cy="4101068"/>
          </a:xfrm>
        </p:grpSpPr>
        <p:sp>
          <p:nvSpPr>
            <p:cNvPr id="56" name="矩形: 圆角 55">
              <a:extLst>
                <a:ext uri="{FF2B5EF4-FFF2-40B4-BE49-F238E27FC236}">
                  <a16:creationId xmlns="" xmlns:a16="http://schemas.microsoft.com/office/drawing/2014/main" id="{65D4A6C5-55E7-4657-986F-6AC27D463A05}"/>
                </a:ext>
              </a:extLst>
            </p:cNvPr>
            <p:cNvSpPr/>
            <p:nvPr/>
          </p:nvSpPr>
          <p:spPr>
            <a:xfrm>
              <a:off x="1059415"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文本框 72">
              <a:extLst>
                <a:ext uri="{FF2B5EF4-FFF2-40B4-BE49-F238E27FC236}">
                  <a16:creationId xmlns="" xmlns:a16="http://schemas.microsoft.com/office/drawing/2014/main" id="{2EA9A520-3C20-4302-A355-E1069B4FE456}"/>
                </a:ext>
              </a:extLst>
            </p:cNvPr>
            <p:cNvSpPr txBox="1"/>
            <p:nvPr/>
          </p:nvSpPr>
          <p:spPr>
            <a:xfrm>
              <a:off x="1280746" y="2977498"/>
              <a:ext cx="1998873" cy="1938992"/>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000" dirty="0">
                  <a:solidFill>
                    <a:schemeClr val="bg1"/>
                  </a:solidFill>
                  <a:latin typeface="+mj-ea"/>
                  <a:ea typeface="+mj-ea"/>
                </a:rPr>
                <a:t> 经济实力、科技实力将大幅跃升，跻身创新型国家前列。</a:t>
              </a:r>
            </a:p>
          </p:txBody>
        </p:sp>
        <p:sp>
          <p:nvSpPr>
            <p:cNvPr id="21" name="文本框 20">
              <a:extLst>
                <a:ext uri="{FF2B5EF4-FFF2-40B4-BE49-F238E27FC236}">
                  <a16:creationId xmlns="" xmlns:a16="http://schemas.microsoft.com/office/drawing/2014/main" id="{A17B9250-150E-4D25-A44C-0623505CE637}"/>
                </a:ext>
              </a:extLst>
            </p:cNvPr>
            <p:cNvSpPr txBox="1"/>
            <p:nvPr/>
          </p:nvSpPr>
          <p:spPr>
            <a:xfrm>
              <a:off x="1280747" y="2099633"/>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经济</a:t>
              </a:r>
            </a:p>
          </p:txBody>
        </p:sp>
        <p:sp>
          <p:nvSpPr>
            <p:cNvPr id="47" name="矩形 46">
              <a:extLst>
                <a:ext uri="{FF2B5EF4-FFF2-40B4-BE49-F238E27FC236}">
                  <a16:creationId xmlns="" xmlns:a16="http://schemas.microsoft.com/office/drawing/2014/main" id="{0A6BE05B-7373-4466-80F0-2E797501A5F9}"/>
                </a:ext>
              </a:extLst>
            </p:cNvPr>
            <p:cNvSpPr/>
            <p:nvPr/>
          </p:nvSpPr>
          <p:spPr>
            <a:xfrm>
              <a:off x="1413370" y="2806132"/>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 xmlns:a16="http://schemas.microsoft.com/office/drawing/2014/main" id="{C59375C1-9B82-422F-9480-BB4DBE0565B9}"/>
              </a:ext>
            </a:extLst>
          </p:cNvPr>
          <p:cNvGrpSpPr/>
          <p:nvPr/>
        </p:nvGrpSpPr>
        <p:grpSpPr>
          <a:xfrm>
            <a:off x="2551121" y="2032000"/>
            <a:ext cx="2624386" cy="4101068"/>
            <a:chOff x="3891910" y="2032000"/>
            <a:chExt cx="2624386" cy="4101068"/>
          </a:xfrm>
          <a:effectLst>
            <a:outerShdw blurRad="381000" dist="38100" dir="10800000" algn="r" rotWithShape="0">
              <a:prstClr val="black">
                <a:alpha val="25000"/>
              </a:prstClr>
            </a:outerShdw>
          </a:effectLst>
        </p:grpSpPr>
        <p:sp>
          <p:nvSpPr>
            <p:cNvPr id="52" name="矩形: 圆角 51">
              <a:extLst>
                <a:ext uri="{FF2B5EF4-FFF2-40B4-BE49-F238E27FC236}">
                  <a16:creationId xmlns="" xmlns:a16="http://schemas.microsoft.com/office/drawing/2014/main" id="{A90B3CB5-CD30-4935-A8D9-E747A6BDAFF5}"/>
                </a:ext>
              </a:extLst>
            </p:cNvPr>
            <p:cNvSpPr/>
            <p:nvPr/>
          </p:nvSpPr>
          <p:spPr>
            <a:xfrm>
              <a:off x="3891910" y="2032000"/>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 xmlns:a16="http://schemas.microsoft.com/office/drawing/2014/main" id="{2D3E8036-CC61-47F0-BA89-ACBEB93EDCF1}"/>
                </a:ext>
              </a:extLst>
            </p:cNvPr>
            <p:cNvSpPr txBox="1"/>
            <p:nvPr/>
          </p:nvSpPr>
          <p:spPr>
            <a:xfrm>
              <a:off x="4167245" y="2964187"/>
              <a:ext cx="2045408" cy="304698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人民平等参与、平等发展权利得到充分保障，法治国家、法治政府、法治社会基本建成，各方面制度更加完善，国家治理体系和治理能力现代化基本实现。</a:t>
              </a:r>
            </a:p>
          </p:txBody>
        </p:sp>
        <p:sp>
          <p:nvSpPr>
            <p:cNvPr id="54" name="文本框 53">
              <a:extLst>
                <a:ext uri="{FF2B5EF4-FFF2-40B4-BE49-F238E27FC236}">
                  <a16:creationId xmlns="" xmlns:a16="http://schemas.microsoft.com/office/drawing/2014/main" id="{1BD28F38-6E78-4148-BB89-CC63103BF84F}"/>
                </a:ext>
              </a:extLst>
            </p:cNvPr>
            <p:cNvSpPr txBox="1"/>
            <p:nvPr/>
          </p:nvSpPr>
          <p:spPr>
            <a:xfrm>
              <a:off x="4094135" y="2086322"/>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政治</a:t>
              </a:r>
            </a:p>
          </p:txBody>
        </p:sp>
        <p:sp>
          <p:nvSpPr>
            <p:cNvPr id="55" name="矩形 54">
              <a:extLst>
                <a:ext uri="{FF2B5EF4-FFF2-40B4-BE49-F238E27FC236}">
                  <a16:creationId xmlns="" xmlns:a16="http://schemas.microsoft.com/office/drawing/2014/main" id="{030854C1-7228-48C0-8CAE-15EEE6C49CCA}"/>
                </a:ext>
              </a:extLst>
            </p:cNvPr>
            <p:cNvSpPr/>
            <p:nvPr/>
          </p:nvSpPr>
          <p:spPr>
            <a:xfrm>
              <a:off x="4226758" y="279282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 xmlns:a16="http://schemas.microsoft.com/office/drawing/2014/main" id="{A57FDDE5-E68A-4C1E-A860-F1D88ACB0121}"/>
              </a:ext>
            </a:extLst>
          </p:cNvPr>
          <p:cNvGrpSpPr/>
          <p:nvPr/>
        </p:nvGrpSpPr>
        <p:grpSpPr>
          <a:xfrm>
            <a:off x="4042827" y="2032000"/>
            <a:ext cx="2633259" cy="4101068"/>
            <a:chOff x="13380318" y="2032000"/>
            <a:chExt cx="2633259" cy="4101068"/>
          </a:xfrm>
          <a:effectLst>
            <a:outerShdw blurRad="381000" dist="38100" dir="10800000" algn="r" rotWithShape="0">
              <a:prstClr val="black">
                <a:alpha val="25000"/>
              </a:prstClr>
            </a:outerShdw>
          </a:effectLst>
        </p:grpSpPr>
        <p:sp>
          <p:nvSpPr>
            <p:cNvPr id="60" name="矩形: 圆角 59">
              <a:extLst>
                <a:ext uri="{FF2B5EF4-FFF2-40B4-BE49-F238E27FC236}">
                  <a16:creationId xmlns="" xmlns:a16="http://schemas.microsoft.com/office/drawing/2014/main" id="{2344A3FF-6B5B-42F3-BE45-1D0B9B09AB4A}"/>
                </a:ext>
              </a:extLst>
            </p:cNvPr>
            <p:cNvSpPr/>
            <p:nvPr/>
          </p:nvSpPr>
          <p:spPr>
            <a:xfrm>
              <a:off x="13380318" y="2032000"/>
              <a:ext cx="2633259"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2" name="组合 61">
              <a:extLst>
                <a:ext uri="{FF2B5EF4-FFF2-40B4-BE49-F238E27FC236}">
                  <a16:creationId xmlns="" xmlns:a16="http://schemas.microsoft.com/office/drawing/2014/main" id="{F3832452-4377-4745-9E15-A0448EA1E076}"/>
                </a:ext>
              </a:extLst>
            </p:cNvPr>
            <p:cNvGrpSpPr/>
            <p:nvPr/>
          </p:nvGrpSpPr>
          <p:grpSpPr>
            <a:xfrm>
              <a:off x="13633291" y="2099633"/>
              <a:ext cx="2223642" cy="2447525"/>
              <a:chOff x="4966220" y="2271349"/>
              <a:chExt cx="2223642" cy="2447525"/>
            </a:xfrm>
          </p:grpSpPr>
          <p:sp>
            <p:nvSpPr>
              <p:cNvPr id="71" name="文本框 70">
                <a:extLst>
                  <a:ext uri="{FF2B5EF4-FFF2-40B4-BE49-F238E27FC236}">
                    <a16:creationId xmlns="" xmlns:a16="http://schemas.microsoft.com/office/drawing/2014/main" id="{476C2DFA-22DA-4570-BBA5-AD5E7375A70D}"/>
                  </a:ext>
                </a:extLst>
              </p:cNvPr>
              <p:cNvSpPr txBox="1"/>
              <p:nvPr/>
            </p:nvSpPr>
            <p:spPr>
              <a:xfrm>
                <a:off x="4966220" y="3149214"/>
                <a:ext cx="2223642"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社会文明程度达到新的高度，国家文化软实力显著增强，中华文化影响更加广泛深入。</a:t>
                </a:r>
              </a:p>
            </p:txBody>
          </p:sp>
          <p:sp>
            <p:nvSpPr>
              <p:cNvPr id="72" name="文本框 71">
                <a:extLst>
                  <a:ext uri="{FF2B5EF4-FFF2-40B4-BE49-F238E27FC236}">
                    <a16:creationId xmlns="" xmlns:a16="http://schemas.microsoft.com/office/drawing/2014/main" id="{A8C378E7-C802-43B1-8F97-100C3D06B97D}"/>
                  </a:ext>
                </a:extLst>
              </p:cNvPr>
              <p:cNvSpPr txBox="1"/>
              <p:nvPr/>
            </p:nvSpPr>
            <p:spPr>
              <a:xfrm>
                <a:off x="4980867" y="2271349"/>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文化</a:t>
                </a:r>
              </a:p>
            </p:txBody>
          </p:sp>
          <p:sp>
            <p:nvSpPr>
              <p:cNvPr id="74" name="矩形 73">
                <a:extLst>
                  <a:ext uri="{FF2B5EF4-FFF2-40B4-BE49-F238E27FC236}">
                    <a16:creationId xmlns="" xmlns:a16="http://schemas.microsoft.com/office/drawing/2014/main" id="{B5C349F8-9F35-4993-9391-40A30B68F845}"/>
                  </a:ext>
                </a:extLst>
              </p:cNvPr>
              <p:cNvSpPr/>
              <p:nvPr/>
            </p:nvSpPr>
            <p:spPr>
              <a:xfrm>
                <a:off x="5113490" y="2977848"/>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 name="组合 13">
            <a:extLst>
              <a:ext uri="{FF2B5EF4-FFF2-40B4-BE49-F238E27FC236}">
                <a16:creationId xmlns="" xmlns:a16="http://schemas.microsoft.com/office/drawing/2014/main" id="{ECFFCBF4-F29A-4E79-97B9-94AA864C41F4}"/>
              </a:ext>
            </a:extLst>
          </p:cNvPr>
          <p:cNvGrpSpPr/>
          <p:nvPr/>
        </p:nvGrpSpPr>
        <p:grpSpPr>
          <a:xfrm>
            <a:off x="5543406" y="2032461"/>
            <a:ext cx="2624386" cy="4101068"/>
            <a:chOff x="16397965" y="2032461"/>
            <a:chExt cx="2624386" cy="4101068"/>
          </a:xfrm>
        </p:grpSpPr>
        <p:sp>
          <p:nvSpPr>
            <p:cNvPr id="75" name="矩形: 圆角 74">
              <a:extLst>
                <a:ext uri="{FF2B5EF4-FFF2-40B4-BE49-F238E27FC236}">
                  <a16:creationId xmlns="" xmlns:a16="http://schemas.microsoft.com/office/drawing/2014/main" id="{BADD2B21-40D4-4CF9-911E-3D1C1689070E}"/>
                </a:ext>
              </a:extLst>
            </p:cNvPr>
            <p:cNvSpPr/>
            <p:nvPr/>
          </p:nvSpPr>
          <p:spPr>
            <a:xfrm>
              <a:off x="16397965" y="2032461"/>
              <a:ext cx="2624386" cy="4101068"/>
            </a:xfrm>
            <a:prstGeom prst="roundRect">
              <a:avLst>
                <a:gd name="adj" fmla="val 0"/>
              </a:avLst>
            </a:prstGeom>
            <a:solidFill>
              <a:schemeClr val="bg1">
                <a:lumMod val="85000"/>
              </a:schemeClr>
            </a:solidFill>
            <a:ln>
              <a:noFill/>
            </a:ln>
            <a:effectLst>
              <a:outerShdw blurRad="381000" dist="381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6" name="文本框 75">
              <a:extLst>
                <a:ext uri="{FF2B5EF4-FFF2-40B4-BE49-F238E27FC236}">
                  <a16:creationId xmlns="" xmlns:a16="http://schemas.microsoft.com/office/drawing/2014/main" id="{2CD7920D-03BA-4A1C-99CF-372190B24EAB}"/>
                </a:ext>
              </a:extLst>
            </p:cNvPr>
            <p:cNvSpPr txBox="1"/>
            <p:nvPr/>
          </p:nvSpPr>
          <p:spPr>
            <a:xfrm>
              <a:off x="16598337" y="2932170"/>
              <a:ext cx="2223642" cy="304698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1600" dirty="0">
                  <a:solidFill>
                    <a:schemeClr val="bg1"/>
                  </a:solidFill>
                  <a:latin typeface="+mj-ea"/>
                  <a:ea typeface="+mj-ea"/>
                </a:rPr>
                <a:t>人民生活更为宽裕，中等收入群体比例明显提高，城乡区域发展差距和居民生活水平差距显著缩小，基本公共服务均等化基本实现，全体人民共同富裕迈出坚实步伐。</a:t>
              </a:r>
            </a:p>
          </p:txBody>
        </p:sp>
        <p:sp>
          <p:nvSpPr>
            <p:cNvPr id="77" name="矩形 76">
              <a:extLst>
                <a:ext uri="{FF2B5EF4-FFF2-40B4-BE49-F238E27FC236}">
                  <a16:creationId xmlns="" xmlns:a16="http://schemas.microsoft.com/office/drawing/2014/main" id="{DAC39BFF-25A7-4E30-9FC3-F53C4F91FF25}"/>
                </a:ext>
              </a:extLst>
            </p:cNvPr>
            <p:cNvSpPr/>
            <p:nvPr/>
          </p:nvSpPr>
          <p:spPr>
            <a:xfrm>
              <a:off x="16730960" y="2855555"/>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 xmlns:a16="http://schemas.microsoft.com/office/drawing/2014/main" id="{DA88E197-E1D8-4259-B465-2E84460D2D54}"/>
                </a:ext>
              </a:extLst>
            </p:cNvPr>
            <p:cNvSpPr txBox="1"/>
            <p:nvPr/>
          </p:nvSpPr>
          <p:spPr>
            <a:xfrm>
              <a:off x="16598337" y="2085166"/>
              <a:ext cx="1949872" cy="662361"/>
            </a:xfrm>
            <a:prstGeom prst="rect">
              <a:avLst/>
            </a:prstGeom>
            <a:noFill/>
          </p:spPr>
          <p:txBody>
            <a:bodyPr wrap="square" rtlCol="0" anchor="ctr" anchorCtr="0">
              <a:no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民生</a:t>
              </a:r>
            </a:p>
          </p:txBody>
        </p:sp>
      </p:grpSp>
      <p:grpSp>
        <p:nvGrpSpPr>
          <p:cNvPr id="15" name="组合 14">
            <a:extLst>
              <a:ext uri="{FF2B5EF4-FFF2-40B4-BE49-F238E27FC236}">
                <a16:creationId xmlns="" xmlns:a16="http://schemas.microsoft.com/office/drawing/2014/main" id="{88E83CE5-6787-4E28-B9C5-245F3B1F2DF9}"/>
              </a:ext>
            </a:extLst>
          </p:cNvPr>
          <p:cNvGrpSpPr/>
          <p:nvPr/>
        </p:nvGrpSpPr>
        <p:grpSpPr>
          <a:xfrm>
            <a:off x="7035112" y="2032461"/>
            <a:ext cx="2624386" cy="4101068"/>
            <a:chOff x="19564168" y="2032461"/>
            <a:chExt cx="2624386" cy="4101068"/>
          </a:xfrm>
          <a:effectLst>
            <a:outerShdw blurRad="381000" dist="38100" dir="10800000" algn="r" rotWithShape="0">
              <a:prstClr val="black">
                <a:alpha val="25000"/>
              </a:prstClr>
            </a:outerShdw>
          </a:effectLst>
        </p:grpSpPr>
        <p:sp>
          <p:nvSpPr>
            <p:cNvPr id="79" name="矩形: 圆角 78">
              <a:extLst>
                <a:ext uri="{FF2B5EF4-FFF2-40B4-BE49-F238E27FC236}">
                  <a16:creationId xmlns="" xmlns:a16="http://schemas.microsoft.com/office/drawing/2014/main" id="{9D6561BD-6980-4A06-A6AE-393C3DA18E49}"/>
                </a:ext>
              </a:extLst>
            </p:cNvPr>
            <p:cNvSpPr/>
            <p:nvPr/>
          </p:nvSpPr>
          <p:spPr>
            <a:xfrm>
              <a:off x="19564168" y="2032461"/>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文本框 79">
              <a:extLst>
                <a:ext uri="{FF2B5EF4-FFF2-40B4-BE49-F238E27FC236}">
                  <a16:creationId xmlns="" xmlns:a16="http://schemas.microsoft.com/office/drawing/2014/main" id="{E41AE0F5-DA2A-4043-BD2F-D50BE7FF3A33}"/>
                </a:ext>
              </a:extLst>
            </p:cNvPr>
            <p:cNvSpPr txBox="1"/>
            <p:nvPr/>
          </p:nvSpPr>
          <p:spPr>
            <a:xfrm>
              <a:off x="19764540" y="2886556"/>
              <a:ext cx="2223642" cy="1754326"/>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dirty="0">
                  <a:solidFill>
                    <a:schemeClr val="bg1"/>
                  </a:solidFill>
                  <a:latin typeface="+mj-ea"/>
                  <a:ea typeface="+mj-ea"/>
                </a:rPr>
                <a:t> 现代社会治理格局基本形成，社会充满活力又和谐有序。</a:t>
              </a:r>
            </a:p>
          </p:txBody>
        </p:sp>
        <p:sp>
          <p:nvSpPr>
            <p:cNvPr id="81" name="文本框 80">
              <a:extLst>
                <a:ext uri="{FF2B5EF4-FFF2-40B4-BE49-F238E27FC236}">
                  <a16:creationId xmlns="" xmlns:a16="http://schemas.microsoft.com/office/drawing/2014/main" id="{176FF188-E6B0-49A0-B6B4-38D8B7B12905}"/>
                </a:ext>
              </a:extLst>
            </p:cNvPr>
            <p:cNvSpPr txBox="1"/>
            <p:nvPr/>
          </p:nvSpPr>
          <p:spPr>
            <a:xfrm>
              <a:off x="19764540" y="2088965"/>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社会</a:t>
              </a:r>
            </a:p>
          </p:txBody>
        </p:sp>
        <p:sp>
          <p:nvSpPr>
            <p:cNvPr id="82" name="矩形 81">
              <a:extLst>
                <a:ext uri="{FF2B5EF4-FFF2-40B4-BE49-F238E27FC236}">
                  <a16:creationId xmlns="" xmlns:a16="http://schemas.microsoft.com/office/drawing/2014/main" id="{C0FCF66F-6A47-4536-A20E-BDBA2C459477}"/>
                </a:ext>
              </a:extLst>
            </p:cNvPr>
            <p:cNvSpPr/>
            <p:nvPr/>
          </p:nvSpPr>
          <p:spPr>
            <a:xfrm>
              <a:off x="19897163" y="280994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 xmlns:a16="http://schemas.microsoft.com/office/drawing/2014/main" id="{4969E413-78CC-428B-989B-B64B98C204C3}"/>
              </a:ext>
            </a:extLst>
          </p:cNvPr>
          <p:cNvGrpSpPr/>
          <p:nvPr/>
        </p:nvGrpSpPr>
        <p:grpSpPr>
          <a:xfrm>
            <a:off x="8526820" y="2032461"/>
            <a:ext cx="2624386" cy="4101068"/>
            <a:chOff x="22473654" y="2032461"/>
            <a:chExt cx="2624386" cy="4101068"/>
          </a:xfrm>
          <a:effectLst>
            <a:outerShdw blurRad="381000" dist="38100" dir="10800000" algn="r" rotWithShape="0">
              <a:prstClr val="black">
                <a:alpha val="25000"/>
              </a:prstClr>
            </a:outerShdw>
          </a:effectLst>
        </p:grpSpPr>
        <p:sp>
          <p:nvSpPr>
            <p:cNvPr id="83" name="矩形: 圆角 82">
              <a:extLst>
                <a:ext uri="{FF2B5EF4-FFF2-40B4-BE49-F238E27FC236}">
                  <a16:creationId xmlns="" xmlns:a16="http://schemas.microsoft.com/office/drawing/2014/main" id="{318B66E8-6E3F-4DD6-8B77-A88D7C021FE3}"/>
                </a:ext>
              </a:extLst>
            </p:cNvPr>
            <p:cNvSpPr/>
            <p:nvPr/>
          </p:nvSpPr>
          <p:spPr>
            <a:xfrm>
              <a:off x="22473654" y="2032461"/>
              <a:ext cx="2624386" cy="4101068"/>
            </a:xfrm>
            <a:prstGeom prst="roundRect">
              <a:avLst>
                <a:gd name="adj" fmla="val 0"/>
              </a:avLst>
            </a:prstGeom>
            <a:solidFill>
              <a:srgbClr val="EB8F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文本框 83">
              <a:extLst>
                <a:ext uri="{FF2B5EF4-FFF2-40B4-BE49-F238E27FC236}">
                  <a16:creationId xmlns="" xmlns:a16="http://schemas.microsoft.com/office/drawing/2014/main" id="{6A585E49-15F9-4D6E-B94D-E36D095ED052}"/>
                </a:ext>
              </a:extLst>
            </p:cNvPr>
            <p:cNvSpPr txBox="1"/>
            <p:nvPr/>
          </p:nvSpPr>
          <p:spPr>
            <a:xfrm>
              <a:off x="22674026" y="2939896"/>
              <a:ext cx="2223642" cy="1338828"/>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dirty="0">
                  <a:solidFill>
                    <a:schemeClr val="bg1"/>
                  </a:solidFill>
                  <a:latin typeface="+mj-ea"/>
                  <a:ea typeface="+mj-ea"/>
                </a:rPr>
                <a:t>生态环境根本好转，美丽中国目标基本实现。</a:t>
              </a:r>
            </a:p>
          </p:txBody>
        </p:sp>
        <p:sp>
          <p:nvSpPr>
            <p:cNvPr id="85" name="文本框 84">
              <a:extLst>
                <a:ext uri="{FF2B5EF4-FFF2-40B4-BE49-F238E27FC236}">
                  <a16:creationId xmlns="" xmlns:a16="http://schemas.microsoft.com/office/drawing/2014/main" id="{1818CD34-4F8B-4358-8D8A-5FDAE047DA2D}"/>
                </a:ext>
              </a:extLst>
            </p:cNvPr>
            <p:cNvSpPr txBox="1"/>
            <p:nvPr/>
          </p:nvSpPr>
          <p:spPr>
            <a:xfrm>
              <a:off x="22674026" y="2142305"/>
              <a:ext cx="1998873" cy="662361"/>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zh-CN" altLang="en-US" sz="2800" dirty="0">
                  <a:solidFill>
                    <a:schemeClr val="bg1"/>
                  </a:solidFill>
                  <a:latin typeface="华文中宋" panose="02010600040101010101" pitchFamily="2" charset="-122"/>
                  <a:ea typeface="华文中宋" panose="02010600040101010101" pitchFamily="2" charset="-122"/>
                </a:rPr>
                <a:t>生态</a:t>
              </a:r>
            </a:p>
          </p:txBody>
        </p:sp>
        <p:sp>
          <p:nvSpPr>
            <p:cNvPr id="86" name="矩形 85">
              <a:extLst>
                <a:ext uri="{FF2B5EF4-FFF2-40B4-BE49-F238E27FC236}">
                  <a16:creationId xmlns="" xmlns:a16="http://schemas.microsoft.com/office/drawing/2014/main" id="{95AE5A67-3762-4986-86A9-CE4E60715FD2}"/>
                </a:ext>
              </a:extLst>
            </p:cNvPr>
            <p:cNvSpPr/>
            <p:nvPr/>
          </p:nvSpPr>
          <p:spPr>
            <a:xfrm>
              <a:off x="22806649" y="2863281"/>
              <a:ext cx="360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a:extLst>
              <a:ext uri="{FF2B5EF4-FFF2-40B4-BE49-F238E27FC236}">
                <a16:creationId xmlns="" xmlns:a16="http://schemas.microsoft.com/office/drawing/2014/main" id="{F6FF1CB6-C815-4357-B02E-7C1A48388680}"/>
              </a:ext>
            </a:extLst>
          </p:cNvPr>
          <p:cNvSpPr/>
          <p:nvPr/>
        </p:nvSpPr>
        <p:spPr>
          <a:xfrm>
            <a:off x="952500" y="674555"/>
            <a:ext cx="10311384"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latin typeface="+mj-ea"/>
                <a:ea typeface="+mj-ea"/>
              </a:rPr>
              <a:t>　　第一个阶段，从 </a:t>
            </a:r>
            <a:r>
              <a:rPr lang="en-US" altLang="zh-CN" sz="2400" dirty="0">
                <a:solidFill>
                  <a:schemeClr val="tx1">
                    <a:lumMod val="85000"/>
                    <a:lumOff val="15000"/>
                  </a:schemeClr>
                </a:solidFill>
                <a:latin typeface="+mj-ea"/>
                <a:ea typeface="+mj-ea"/>
              </a:rPr>
              <a:t>2020 </a:t>
            </a:r>
            <a:r>
              <a:rPr lang="zh-CN" altLang="en-US" sz="2400" dirty="0">
                <a:solidFill>
                  <a:schemeClr val="tx1">
                    <a:lumMod val="85000"/>
                    <a:lumOff val="15000"/>
                  </a:schemeClr>
                </a:solidFill>
                <a:latin typeface="+mj-ea"/>
                <a:ea typeface="+mj-ea"/>
              </a:rPr>
              <a:t>年到 </a:t>
            </a:r>
            <a:r>
              <a:rPr lang="en-US" altLang="zh-CN" sz="2400" dirty="0">
                <a:solidFill>
                  <a:schemeClr val="tx1">
                    <a:lumMod val="85000"/>
                    <a:lumOff val="15000"/>
                  </a:schemeClr>
                </a:solidFill>
                <a:latin typeface="+mj-ea"/>
                <a:ea typeface="+mj-ea"/>
              </a:rPr>
              <a:t>2035 </a:t>
            </a:r>
            <a:r>
              <a:rPr lang="zh-CN" altLang="en-US" sz="2400" dirty="0">
                <a:solidFill>
                  <a:schemeClr val="tx1">
                    <a:lumMod val="85000"/>
                    <a:lumOff val="15000"/>
                  </a:schemeClr>
                </a:solidFill>
                <a:latin typeface="+mj-ea"/>
                <a:ea typeface="+mj-ea"/>
              </a:rPr>
              <a:t>年，在全面建成小康社会的基础上，再奋斗</a:t>
            </a:r>
            <a:r>
              <a:rPr lang="en-US" altLang="zh-CN" sz="2400" dirty="0">
                <a:solidFill>
                  <a:schemeClr val="tx1">
                    <a:lumMod val="85000"/>
                    <a:lumOff val="15000"/>
                  </a:schemeClr>
                </a:solidFill>
                <a:latin typeface="+mj-ea"/>
                <a:ea typeface="+mj-ea"/>
              </a:rPr>
              <a:t>15</a:t>
            </a:r>
            <a:r>
              <a:rPr lang="zh-CN" altLang="en-US" sz="2400" dirty="0">
                <a:solidFill>
                  <a:schemeClr val="tx1">
                    <a:lumMod val="85000"/>
                    <a:lumOff val="15000"/>
                  </a:schemeClr>
                </a:solidFill>
                <a:latin typeface="+mj-ea"/>
                <a:ea typeface="+mj-ea"/>
              </a:rPr>
              <a:t>年，基本实现社会主义现代化。</a:t>
            </a:r>
          </a:p>
        </p:txBody>
      </p:sp>
    </p:spTree>
    <p:extLst>
      <p:ext uri="{BB962C8B-B14F-4D97-AF65-F5344CB8AC3E}">
        <p14:creationId xmlns:p14="http://schemas.microsoft.com/office/powerpoint/2010/main" val="11298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E343D322-E665-4E55-85FB-6322E6A7377B}"/>
              </a:ext>
            </a:extLst>
          </p:cNvPr>
          <p:cNvGrpSpPr/>
          <p:nvPr/>
        </p:nvGrpSpPr>
        <p:grpSpPr>
          <a:xfrm>
            <a:off x="1073554" y="2026443"/>
            <a:ext cx="2624386" cy="4106625"/>
            <a:chOff x="3678731" y="2026443"/>
            <a:chExt cx="2624386" cy="4106625"/>
          </a:xfrm>
        </p:grpSpPr>
        <p:sp>
          <p:nvSpPr>
            <p:cNvPr id="160" name="矩形: 圆角 159">
              <a:extLst>
                <a:ext uri="{FF2B5EF4-FFF2-40B4-BE49-F238E27FC236}">
                  <a16:creationId xmlns="" xmlns:a16="http://schemas.microsoft.com/office/drawing/2014/main" id="{1BD3B86B-4F6E-401A-A529-306CEE3E3684}"/>
                </a:ext>
              </a:extLst>
            </p:cNvPr>
            <p:cNvSpPr/>
            <p:nvPr/>
          </p:nvSpPr>
          <p:spPr>
            <a:xfrm>
              <a:off x="3678731" y="2026443"/>
              <a:ext cx="2624386" cy="4106625"/>
            </a:xfrm>
            <a:prstGeom prst="roundRect">
              <a:avLst>
                <a:gd name="adj" fmla="val 0"/>
              </a:avLst>
            </a:prstGeom>
            <a:solidFill>
              <a:srgbClr val="D75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a:extLst>
                <a:ext uri="{FF2B5EF4-FFF2-40B4-BE49-F238E27FC236}">
                  <a16:creationId xmlns="" xmlns:a16="http://schemas.microsoft.com/office/drawing/2014/main" id="{DD638104-CD10-47A3-9D7B-EFCBF007F9F1}"/>
                </a:ext>
              </a:extLst>
            </p:cNvPr>
            <p:cNvSpPr txBox="1"/>
            <p:nvPr/>
          </p:nvSpPr>
          <p:spPr>
            <a:xfrm>
              <a:off x="3879103" y="2316936"/>
              <a:ext cx="2223642" cy="2400657"/>
            </a:xfrm>
            <a:prstGeom prst="rect">
              <a:avLst/>
            </a:prstGeom>
            <a:noFill/>
          </p:spPr>
          <p:txBody>
            <a:bodyPr wrap="square" rtlCol="0">
              <a:spAutoFit/>
            </a:bodyPr>
            <a:lstStyle/>
            <a:p>
              <a:pPr indent="457200" algn="just" fontAlgn="base" hangingPunct="0">
                <a:lnSpc>
                  <a:spcPct val="150000"/>
                </a:lnSpc>
                <a:spcBef>
                  <a:spcPct val="0"/>
                </a:spcBef>
                <a:spcAft>
                  <a:spcPct val="0"/>
                </a:spcAft>
              </a:pPr>
              <a:r>
                <a:rPr lang="zh-CN" altLang="en-US" sz="2000" dirty="0">
                  <a:solidFill>
                    <a:schemeClr val="bg1"/>
                  </a:solidFill>
                  <a:latin typeface="+mj-ea"/>
                  <a:ea typeface="+mj-ea"/>
                </a:rPr>
                <a:t> 物质文明、政治文明、精神文明、社会文明、生态文明将全面提升。</a:t>
              </a:r>
            </a:p>
          </p:txBody>
        </p:sp>
      </p:grpSp>
      <p:sp>
        <p:nvSpPr>
          <p:cNvPr id="51" name="矩形 50">
            <a:extLst>
              <a:ext uri="{FF2B5EF4-FFF2-40B4-BE49-F238E27FC236}">
                <a16:creationId xmlns="" xmlns:a16="http://schemas.microsoft.com/office/drawing/2014/main" id="{1776CD29-50FD-4118-91DF-7B04B75E98D2}"/>
              </a:ext>
            </a:extLst>
          </p:cNvPr>
          <p:cNvSpPr/>
          <p:nvPr/>
        </p:nvSpPr>
        <p:spPr>
          <a:xfrm>
            <a:off x="952500" y="693633"/>
            <a:ext cx="10315268"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rPr>
              <a:t>　　第二个阶段，从</a:t>
            </a:r>
            <a:r>
              <a:rPr lang="en-US" altLang="zh-CN" sz="2400" dirty="0">
                <a:solidFill>
                  <a:schemeClr val="tx1">
                    <a:lumMod val="85000"/>
                    <a:lumOff val="15000"/>
                  </a:schemeClr>
                </a:solidFill>
              </a:rPr>
              <a:t>2035</a:t>
            </a:r>
            <a:r>
              <a:rPr lang="zh-CN" altLang="en-US" sz="2400" dirty="0">
                <a:solidFill>
                  <a:schemeClr val="tx1">
                    <a:lumMod val="85000"/>
                    <a:lumOff val="15000"/>
                  </a:schemeClr>
                </a:solidFill>
              </a:rPr>
              <a:t>年到本世纪中叶，在基本实现现代化的基础上，再奋斗</a:t>
            </a:r>
            <a:r>
              <a:rPr lang="en-US" altLang="zh-CN" sz="2400" dirty="0">
                <a:solidFill>
                  <a:schemeClr val="tx1">
                    <a:lumMod val="85000"/>
                    <a:lumOff val="15000"/>
                  </a:schemeClr>
                </a:solidFill>
              </a:rPr>
              <a:t>15</a:t>
            </a:r>
            <a:r>
              <a:rPr lang="zh-CN" altLang="en-US" sz="2400" dirty="0">
                <a:solidFill>
                  <a:schemeClr val="tx1">
                    <a:lumMod val="85000"/>
                    <a:lumOff val="15000"/>
                  </a:schemeClr>
                </a:solidFill>
              </a:rPr>
              <a:t>年，把我国建成富强民主文明和谐美丽的社会主义现代化强国。</a:t>
            </a:r>
          </a:p>
        </p:txBody>
      </p:sp>
    </p:spTree>
    <p:extLst>
      <p:ext uri="{BB962C8B-B14F-4D97-AF65-F5344CB8AC3E}">
        <p14:creationId xmlns:p14="http://schemas.microsoft.com/office/powerpoint/2010/main" val="9627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23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图片 4">
            <a:extLst>
              <a:ext uri="{FF2B5EF4-FFF2-40B4-BE49-F238E27FC236}">
                <a16:creationId xmlns="" xmlns:a16="http://schemas.microsoft.com/office/drawing/2014/main" id="{B6C0E496-1D64-446D-B47E-7AC60995F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628775"/>
            <a:ext cx="6538912"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a:extLst>
              <a:ext uri="{FF2B5EF4-FFF2-40B4-BE49-F238E27FC236}">
                <a16:creationId xmlns="" xmlns:a16="http://schemas.microsoft.com/office/drawing/2014/main" id="{EF245618-1EF7-4FB6-B781-D2C613C294DE}"/>
              </a:ext>
            </a:extLst>
          </p:cNvPr>
          <p:cNvSpPr txBox="1">
            <a:spLocks noChangeArrowheads="1"/>
          </p:cNvSpPr>
          <p:nvPr/>
        </p:nvSpPr>
        <p:spPr bwMode="auto">
          <a:xfrm>
            <a:off x="6672064" y="1033958"/>
            <a:ext cx="4657352" cy="4690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lvl="0" algn="just" fontAlgn="base">
              <a:lnSpc>
                <a:spcPct val="150000"/>
              </a:lnSpc>
              <a:spcBef>
                <a:spcPct val="0"/>
              </a:spcBef>
              <a:spcAft>
                <a:spcPct val="0"/>
              </a:spcAft>
            </a:pPr>
            <a:r>
              <a:rPr lang="zh-CN" altLang="en-US" sz="2400" b="1" kern="0" spc="5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a:rPr>
              <a:t>  从全面建成小康社会到基本实现现代化，再到全面建成社会主义现代化强国，是新时代中国特色社会主义发展的战略安排。我们要坚忍不拔、锲而不舍，奋力谱写社会主义现代化新征程的壮丽篇章！</a:t>
            </a:r>
            <a:endParaRPr lang="en-US" altLang="zh-CN" sz="2400" b="1" kern="0" spc="5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a:endParaRPr>
          </a:p>
          <a:p>
            <a:pPr algn="r" fontAlgn="base">
              <a:lnSpc>
                <a:spcPct val="150000"/>
              </a:lnSpc>
              <a:spcBef>
                <a:spcPct val="0"/>
              </a:spcBef>
              <a:spcAft>
                <a:spcPct val="0"/>
              </a:spcAft>
            </a:pPr>
            <a:endParaRPr lang="en-US" altLang="zh-CN" sz="1200" dirty="0">
              <a:solidFill>
                <a:prstClr val="white"/>
              </a:solidFill>
              <a:latin typeface="微软雅黑" panose="020B0503020204020204" pitchFamily="34" charset="-122"/>
              <a:ea typeface="微软雅黑" panose="020B0503020204020204" pitchFamily="34" charset="-122"/>
              <a:cs typeface="华文中宋"/>
            </a:endParaRPr>
          </a:p>
          <a:p>
            <a:pPr algn="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cs typeface="华文中宋"/>
              </a:rPr>
              <a:t>—— 2017</a:t>
            </a:r>
            <a:r>
              <a:rPr lang="zh-CN" altLang="zh-CN" sz="1200" dirty="0">
                <a:solidFill>
                  <a:prstClr val="white"/>
                </a:solidFill>
                <a:latin typeface="微软雅黑" panose="020B0503020204020204" pitchFamily="34" charset="-122"/>
                <a:ea typeface="微软雅黑" panose="020B0503020204020204" pitchFamily="34" charset="-122"/>
                <a:cs typeface="华文中宋"/>
              </a:rPr>
              <a:t>年</a:t>
            </a:r>
            <a:r>
              <a:rPr lang="en-US" altLang="zh-CN" sz="1200" dirty="0">
                <a:solidFill>
                  <a:prstClr val="white"/>
                </a:solidFill>
                <a:latin typeface="微软雅黑" panose="020B0503020204020204" pitchFamily="34" charset="-122"/>
                <a:ea typeface="微软雅黑" panose="020B0503020204020204" pitchFamily="34" charset="-122"/>
                <a:cs typeface="华文中宋"/>
              </a:rPr>
              <a:t>10</a:t>
            </a:r>
            <a:r>
              <a:rPr lang="zh-CN" altLang="zh-CN" sz="1200" dirty="0">
                <a:solidFill>
                  <a:prstClr val="white"/>
                </a:solidFill>
                <a:latin typeface="微软雅黑" panose="020B0503020204020204" pitchFamily="34" charset="-122"/>
                <a:ea typeface="微软雅黑" panose="020B0503020204020204" pitchFamily="34" charset="-122"/>
                <a:cs typeface="华文中宋"/>
              </a:rPr>
              <a:t>月</a:t>
            </a:r>
            <a:r>
              <a:rPr lang="en-US" altLang="zh-CN" sz="1200" dirty="0">
                <a:solidFill>
                  <a:prstClr val="white"/>
                </a:solidFill>
                <a:latin typeface="微软雅黑" panose="020B0503020204020204" pitchFamily="34" charset="-122"/>
                <a:ea typeface="微软雅黑" panose="020B0503020204020204" pitchFamily="34" charset="-122"/>
                <a:cs typeface="华文中宋"/>
              </a:rPr>
              <a:t>18</a:t>
            </a:r>
            <a:r>
              <a:rPr lang="zh-CN" altLang="zh-CN" sz="1200" dirty="0">
                <a:solidFill>
                  <a:prstClr val="white"/>
                </a:solidFill>
                <a:latin typeface="微软雅黑" panose="020B0503020204020204" pitchFamily="34" charset="-122"/>
                <a:ea typeface="微软雅黑" panose="020B0503020204020204" pitchFamily="34" charset="-122"/>
                <a:cs typeface="华文中宋"/>
              </a:rPr>
              <a:t>日，习近平在中国共产党</a:t>
            </a:r>
            <a:endParaRPr lang="en-US" altLang="zh-CN" sz="1200" dirty="0">
              <a:solidFill>
                <a:prstClr val="white"/>
              </a:solidFill>
              <a:latin typeface="微软雅黑" panose="020B0503020204020204" pitchFamily="34" charset="-122"/>
              <a:ea typeface="微软雅黑" panose="020B0503020204020204" pitchFamily="34" charset="-122"/>
              <a:cs typeface="华文中宋"/>
            </a:endParaRPr>
          </a:p>
          <a:p>
            <a:pPr algn="r">
              <a:lnSpc>
                <a:spcPct val="120000"/>
              </a:lnSpc>
            </a:pPr>
            <a:r>
              <a:rPr lang="zh-CN" altLang="zh-CN" sz="1200" dirty="0">
                <a:solidFill>
                  <a:prstClr val="white"/>
                </a:solidFill>
                <a:latin typeface="微软雅黑" panose="020B0503020204020204" pitchFamily="34" charset="-122"/>
                <a:ea typeface="微软雅黑" panose="020B0503020204020204" pitchFamily="34" charset="-122"/>
                <a:cs typeface="华文中宋"/>
              </a:rPr>
              <a:t>第十九次全国代表大会上的报告</a:t>
            </a:r>
          </a:p>
        </p:txBody>
      </p:sp>
      <p:pic>
        <p:nvPicPr>
          <p:cNvPr id="8" name="图形 7">
            <a:extLst>
              <a:ext uri="{FF2B5EF4-FFF2-40B4-BE49-F238E27FC236}">
                <a16:creationId xmlns="" xmlns:a16="http://schemas.microsoft.com/office/drawing/2014/main" id="{7F86D282-D5B7-4392-A733-CAA5C1904A21}"/>
              </a:ext>
            </a:extLst>
          </p:cNvPr>
          <p:cNvPicPr>
            <a:picLocks noChangeAspect="1"/>
          </p:cNvPicPr>
          <p:nvPr/>
        </p:nvPicPr>
        <p:blipFill>
          <a:blip r:embed="rId5" cstate="print">
            <a:extLst/>
          </a:blip>
          <a:stretch>
            <a:fillRect/>
          </a:stretch>
        </p:blipFill>
        <p:spPr>
          <a:xfrm>
            <a:off x="5807868" y="3068960"/>
            <a:ext cx="576263" cy="576263"/>
          </a:xfrm>
          <a:prstGeom prst="rect">
            <a:avLst/>
          </a:prstGeom>
        </p:spPr>
      </p:pic>
      <p:pic>
        <p:nvPicPr>
          <p:cNvPr id="2" name="12讲-03页-">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344" y="-8194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6" presetClass="emph" presetSubtype="0" repeatCount="indefinite" fill="hold" nodeType="withEffect">
                                  <p:stCondLst>
                                    <p:cond delay="0"/>
                                  </p:stCondLst>
                                  <p:childTnLst>
                                    <p:animEffect transition="out" filter="fade">
                                      <p:cBhvr>
                                        <p:cTn id="17" dur="1000" tmFilter="0, 0; .2, .5; .8, .5; 1, 0"/>
                                        <p:tgtEl>
                                          <p:spTgt spid="8"/>
                                        </p:tgtEl>
                                      </p:cBhvr>
                                    </p:animEffect>
                                    <p:animScale>
                                      <p:cBhvr>
                                        <p:cTn id="18"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522" fill="hold"/>
                                        <p:tgtEl>
                                          <p:spTgt spid="2"/>
                                        </p:tgtEl>
                                      </p:cBhvr>
                                    </p:cmd>
                                  </p:childTnLst>
                                </p:cTn>
                              </p:par>
                            </p:childTnLst>
                          </p:cTn>
                        </p:par>
                      </p:childTnLst>
                    </p:cTn>
                  </p:par>
                </p:childTnLst>
              </p:cTn>
              <p:nextCondLst>
                <p:cond evt="onClick" delay="0">
                  <p:tgtEl>
                    <p:spTgt spid="8"/>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矩形: 圆角 159">
            <a:extLst>
              <a:ext uri="{FF2B5EF4-FFF2-40B4-BE49-F238E27FC236}">
                <a16:creationId xmlns="" xmlns:a16="http://schemas.microsoft.com/office/drawing/2014/main" id="{1BD3B86B-4F6E-401A-A529-306CEE3E3684}"/>
              </a:ext>
            </a:extLst>
          </p:cNvPr>
          <p:cNvSpPr/>
          <p:nvPr/>
        </p:nvSpPr>
        <p:spPr>
          <a:xfrm>
            <a:off x="1073554" y="2026443"/>
            <a:ext cx="2624386" cy="4106625"/>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grpSp>
        <p:nvGrpSpPr>
          <p:cNvPr id="12" name="组合 11">
            <a:extLst>
              <a:ext uri="{FF2B5EF4-FFF2-40B4-BE49-F238E27FC236}">
                <a16:creationId xmlns="" xmlns:a16="http://schemas.microsoft.com/office/drawing/2014/main" id="{011F3817-C99F-43F6-95D0-31034F23E1BA}"/>
              </a:ext>
            </a:extLst>
          </p:cNvPr>
          <p:cNvGrpSpPr/>
          <p:nvPr/>
        </p:nvGrpSpPr>
        <p:grpSpPr>
          <a:xfrm>
            <a:off x="3551466" y="2026443"/>
            <a:ext cx="2624386" cy="4101068"/>
            <a:chOff x="4755517" y="2026443"/>
            <a:chExt cx="2624386" cy="4101068"/>
          </a:xfrm>
          <a:effectLst>
            <a:outerShdw blurRad="381000" dist="38100" dir="10800000" algn="r" rotWithShape="0">
              <a:prstClr val="black">
                <a:alpha val="25000"/>
              </a:prstClr>
            </a:outerShdw>
          </a:effectLst>
        </p:grpSpPr>
        <p:sp>
          <p:nvSpPr>
            <p:cNvPr id="36" name="矩形: 圆角 35">
              <a:extLst>
                <a:ext uri="{FF2B5EF4-FFF2-40B4-BE49-F238E27FC236}">
                  <a16:creationId xmlns="" xmlns:a16="http://schemas.microsoft.com/office/drawing/2014/main" id="{A8AB4B7C-F354-40F2-B578-1824B981006E}"/>
                </a:ext>
              </a:extLst>
            </p:cNvPr>
            <p:cNvSpPr/>
            <p:nvPr/>
          </p:nvSpPr>
          <p:spPr>
            <a:xfrm>
              <a:off x="4755517" y="2026443"/>
              <a:ext cx="2624386" cy="4101068"/>
            </a:xfrm>
            <a:prstGeom prst="roundRect">
              <a:avLst>
                <a:gd name="adj" fmla="val 0"/>
              </a:avLst>
            </a:prstGeom>
            <a:solidFill>
              <a:srgbClr val="D75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37" name="文本框 36">
              <a:extLst>
                <a:ext uri="{FF2B5EF4-FFF2-40B4-BE49-F238E27FC236}">
                  <a16:creationId xmlns="" xmlns:a16="http://schemas.microsoft.com/office/drawing/2014/main" id="{982B4554-9CBA-428B-B358-0482E0D1B74E}"/>
                </a:ext>
              </a:extLst>
            </p:cNvPr>
            <p:cNvSpPr txBox="1"/>
            <p:nvPr/>
          </p:nvSpPr>
          <p:spPr>
            <a:xfrm>
              <a:off x="4894219" y="2276872"/>
              <a:ext cx="2258258"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400" dirty="0">
                  <a:solidFill>
                    <a:schemeClr val="bg1"/>
                  </a:solidFill>
                  <a:latin typeface="+mj-ea"/>
                  <a:ea typeface="+mj-ea"/>
                </a:rPr>
                <a:t> </a:t>
              </a:r>
              <a:r>
                <a:rPr lang="zh-CN" altLang="en-US" sz="2000" dirty="0">
                  <a:solidFill>
                    <a:schemeClr val="bg1"/>
                  </a:solidFill>
                  <a:latin typeface="+mj-ea"/>
                  <a:ea typeface="+mj-ea"/>
                </a:rPr>
                <a:t>实现国家治理体系和治理能力现代化。</a:t>
              </a:r>
            </a:p>
          </p:txBody>
        </p:sp>
      </p:grpSp>
      <p:sp>
        <p:nvSpPr>
          <p:cNvPr id="13" name="矩形 12">
            <a:extLst>
              <a:ext uri="{FF2B5EF4-FFF2-40B4-BE49-F238E27FC236}">
                <a16:creationId xmlns="" xmlns:a16="http://schemas.microsoft.com/office/drawing/2014/main" id="{52EB950A-2241-45E6-8F5C-7CE5AB72221D}"/>
              </a:ext>
            </a:extLst>
          </p:cNvPr>
          <p:cNvSpPr/>
          <p:nvPr/>
        </p:nvSpPr>
        <p:spPr>
          <a:xfrm>
            <a:off x="952500" y="693633"/>
            <a:ext cx="10315268"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rPr>
              <a:t>　　第二个阶段，从</a:t>
            </a:r>
            <a:r>
              <a:rPr lang="en-US" altLang="zh-CN" sz="2400" dirty="0">
                <a:solidFill>
                  <a:schemeClr val="tx1">
                    <a:lumMod val="85000"/>
                    <a:lumOff val="15000"/>
                  </a:schemeClr>
                </a:solidFill>
              </a:rPr>
              <a:t>2035</a:t>
            </a:r>
            <a:r>
              <a:rPr lang="zh-CN" altLang="en-US" sz="2400" dirty="0">
                <a:solidFill>
                  <a:schemeClr val="tx1">
                    <a:lumMod val="85000"/>
                    <a:lumOff val="15000"/>
                  </a:schemeClr>
                </a:solidFill>
              </a:rPr>
              <a:t>年到本世纪中叶，在基本实现现代化的基础上，再奋斗</a:t>
            </a:r>
            <a:r>
              <a:rPr lang="en-US" altLang="zh-CN" sz="2400" dirty="0">
                <a:solidFill>
                  <a:schemeClr val="tx1">
                    <a:lumMod val="85000"/>
                    <a:lumOff val="15000"/>
                  </a:schemeClr>
                </a:solidFill>
              </a:rPr>
              <a:t>15</a:t>
            </a:r>
            <a:r>
              <a:rPr lang="zh-CN" altLang="en-US" sz="2400" dirty="0">
                <a:solidFill>
                  <a:schemeClr val="tx1">
                    <a:lumMod val="85000"/>
                    <a:lumOff val="15000"/>
                  </a:schemeClr>
                </a:solidFill>
              </a:rPr>
              <a:t>年，把我国建成富强民主文明和谐美丽的社会主义现代化强国。</a:t>
            </a:r>
          </a:p>
        </p:txBody>
      </p:sp>
      <p:sp>
        <p:nvSpPr>
          <p:cNvPr id="9" name="文本框 8">
            <a:extLst>
              <a:ext uri="{FF2B5EF4-FFF2-40B4-BE49-F238E27FC236}">
                <a16:creationId xmlns="" xmlns:a16="http://schemas.microsoft.com/office/drawing/2014/main" id="{DD638104-CD10-47A3-9D7B-EFCBF007F9F1}"/>
              </a:ext>
            </a:extLst>
          </p:cNvPr>
          <p:cNvSpPr txBox="1"/>
          <p:nvPr/>
        </p:nvSpPr>
        <p:spPr>
          <a:xfrm>
            <a:off x="1273926" y="2316936"/>
            <a:ext cx="2223642" cy="2400657"/>
          </a:xfrm>
          <a:prstGeom prst="rect">
            <a:avLst/>
          </a:prstGeom>
          <a:noFill/>
        </p:spPr>
        <p:txBody>
          <a:bodyPr wrap="square" rtlCol="0">
            <a:spAutoFit/>
          </a:bodyPr>
          <a:lstStyle/>
          <a:p>
            <a:pPr indent="457200" algn="just" fontAlgn="base" hangingPunct="0">
              <a:lnSpc>
                <a:spcPct val="150000"/>
              </a:lnSpc>
              <a:spcBef>
                <a:spcPct val="0"/>
              </a:spcBef>
              <a:spcAft>
                <a:spcPct val="0"/>
              </a:spcAft>
            </a:pPr>
            <a:r>
              <a:rPr lang="zh-CN" altLang="en-US" sz="2000" dirty="0">
                <a:solidFill>
                  <a:schemeClr val="bg1"/>
                </a:solidFill>
                <a:latin typeface="+mj-ea"/>
                <a:ea typeface="+mj-ea"/>
              </a:rPr>
              <a:t> 物质文明、政治文明、精神文明、社会文明、生态文明将全面提升。</a:t>
            </a:r>
          </a:p>
        </p:txBody>
      </p:sp>
    </p:spTree>
    <p:extLst>
      <p:ext uri="{BB962C8B-B14F-4D97-AF65-F5344CB8AC3E}">
        <p14:creationId xmlns:p14="http://schemas.microsoft.com/office/powerpoint/2010/main" val="26584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E343D322-E665-4E55-85FB-6322E6A7377B}"/>
              </a:ext>
            </a:extLst>
          </p:cNvPr>
          <p:cNvGrpSpPr/>
          <p:nvPr/>
        </p:nvGrpSpPr>
        <p:grpSpPr>
          <a:xfrm>
            <a:off x="1073554" y="2026443"/>
            <a:ext cx="2624386" cy="4106625"/>
            <a:chOff x="3678731" y="2026443"/>
            <a:chExt cx="2624386" cy="4106625"/>
          </a:xfrm>
        </p:grpSpPr>
        <p:sp>
          <p:nvSpPr>
            <p:cNvPr id="160" name="矩形: 圆角 159">
              <a:extLst>
                <a:ext uri="{FF2B5EF4-FFF2-40B4-BE49-F238E27FC236}">
                  <a16:creationId xmlns="" xmlns:a16="http://schemas.microsoft.com/office/drawing/2014/main" id="{1BD3B86B-4F6E-401A-A529-306CEE3E3684}"/>
                </a:ext>
              </a:extLst>
            </p:cNvPr>
            <p:cNvSpPr/>
            <p:nvPr/>
          </p:nvSpPr>
          <p:spPr>
            <a:xfrm>
              <a:off x="3678731" y="2026443"/>
              <a:ext cx="2624386" cy="4106625"/>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endParaRPr lang="zh-CN" altLang="en-US" dirty="0"/>
            </a:p>
          </p:txBody>
        </p:sp>
        <p:sp>
          <p:nvSpPr>
            <p:cNvPr id="48" name="文本框 47">
              <a:extLst>
                <a:ext uri="{FF2B5EF4-FFF2-40B4-BE49-F238E27FC236}">
                  <a16:creationId xmlns="" xmlns:a16="http://schemas.microsoft.com/office/drawing/2014/main" id="{DD638104-CD10-47A3-9D7B-EFCBF007F9F1}"/>
                </a:ext>
              </a:extLst>
            </p:cNvPr>
            <p:cNvSpPr txBox="1"/>
            <p:nvPr/>
          </p:nvSpPr>
          <p:spPr>
            <a:xfrm>
              <a:off x="3879103" y="2316936"/>
              <a:ext cx="2223642" cy="2400657"/>
            </a:xfrm>
            <a:prstGeom prst="rect">
              <a:avLst/>
            </a:prstGeom>
            <a:noFill/>
          </p:spPr>
          <p:txBody>
            <a:bodyPr wrap="square" rtlCol="0">
              <a:spAutoFit/>
            </a:bodyPr>
            <a:lstStyle/>
            <a:p>
              <a:pPr indent="457200" algn="just" fontAlgn="base" hangingPunct="0">
                <a:lnSpc>
                  <a:spcPct val="150000"/>
                </a:lnSpc>
                <a:spcBef>
                  <a:spcPct val="0"/>
                </a:spcBef>
                <a:spcAft>
                  <a:spcPct val="0"/>
                </a:spcAft>
              </a:pPr>
              <a:r>
                <a:rPr lang="zh-CN" altLang="en-US" sz="2000" dirty="0">
                  <a:solidFill>
                    <a:schemeClr val="bg1"/>
                  </a:solidFill>
                  <a:latin typeface="+mj-ea"/>
                  <a:ea typeface="+mj-ea"/>
                </a:rPr>
                <a:t> 物质文明、政治文明、精神文明、社会文明、生态文明将全面提升。</a:t>
              </a:r>
            </a:p>
          </p:txBody>
        </p:sp>
      </p:grpSp>
      <p:grpSp>
        <p:nvGrpSpPr>
          <p:cNvPr id="12" name="组合 11">
            <a:extLst>
              <a:ext uri="{FF2B5EF4-FFF2-40B4-BE49-F238E27FC236}">
                <a16:creationId xmlns="" xmlns:a16="http://schemas.microsoft.com/office/drawing/2014/main" id="{011F3817-C99F-43F6-95D0-31034F23E1BA}"/>
              </a:ext>
            </a:extLst>
          </p:cNvPr>
          <p:cNvGrpSpPr/>
          <p:nvPr/>
        </p:nvGrpSpPr>
        <p:grpSpPr>
          <a:xfrm>
            <a:off x="3551466" y="2026443"/>
            <a:ext cx="2624386" cy="4101068"/>
            <a:chOff x="4755517" y="2026443"/>
            <a:chExt cx="2624386" cy="4101068"/>
          </a:xfrm>
          <a:effectLst>
            <a:outerShdw blurRad="381000" dist="38100" dir="10800000" algn="r" rotWithShape="0">
              <a:prstClr val="black">
                <a:alpha val="25000"/>
              </a:prstClr>
            </a:outerShdw>
          </a:effectLst>
        </p:grpSpPr>
        <p:sp>
          <p:nvSpPr>
            <p:cNvPr id="36" name="矩形: 圆角 35">
              <a:extLst>
                <a:ext uri="{FF2B5EF4-FFF2-40B4-BE49-F238E27FC236}">
                  <a16:creationId xmlns="" xmlns:a16="http://schemas.microsoft.com/office/drawing/2014/main" id="{A8AB4B7C-F354-40F2-B578-1824B981006E}"/>
                </a:ext>
              </a:extLst>
            </p:cNvPr>
            <p:cNvSpPr/>
            <p:nvPr/>
          </p:nvSpPr>
          <p:spPr>
            <a:xfrm>
              <a:off x="4755517" y="2026443"/>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endParaRPr lang="zh-CN" altLang="en-US" dirty="0"/>
            </a:p>
          </p:txBody>
        </p:sp>
        <p:sp>
          <p:nvSpPr>
            <p:cNvPr id="37" name="文本框 36">
              <a:extLst>
                <a:ext uri="{FF2B5EF4-FFF2-40B4-BE49-F238E27FC236}">
                  <a16:creationId xmlns="" xmlns:a16="http://schemas.microsoft.com/office/drawing/2014/main" id="{982B4554-9CBA-428B-B358-0482E0D1B74E}"/>
                </a:ext>
              </a:extLst>
            </p:cNvPr>
            <p:cNvSpPr txBox="1"/>
            <p:nvPr/>
          </p:nvSpPr>
          <p:spPr>
            <a:xfrm>
              <a:off x="4894219" y="2276872"/>
              <a:ext cx="2258258"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400" dirty="0">
                  <a:solidFill>
                    <a:schemeClr val="bg1"/>
                  </a:solidFill>
                  <a:latin typeface="+mj-ea"/>
                  <a:ea typeface="+mj-ea"/>
                </a:rPr>
                <a:t> </a:t>
              </a:r>
              <a:r>
                <a:rPr lang="zh-CN" altLang="en-US" sz="2000" dirty="0">
                  <a:solidFill>
                    <a:schemeClr val="bg1"/>
                  </a:solidFill>
                  <a:latin typeface="+mj-ea"/>
                  <a:ea typeface="+mj-ea"/>
                </a:rPr>
                <a:t>实现国家治理体系和治理能力现代化。</a:t>
              </a:r>
            </a:p>
          </p:txBody>
        </p:sp>
      </p:grpSp>
      <p:grpSp>
        <p:nvGrpSpPr>
          <p:cNvPr id="41" name="组合 40">
            <a:extLst>
              <a:ext uri="{FF2B5EF4-FFF2-40B4-BE49-F238E27FC236}">
                <a16:creationId xmlns="" xmlns:a16="http://schemas.microsoft.com/office/drawing/2014/main" id="{797E3E11-F03D-44BF-AF93-EF7AF42934DC}"/>
              </a:ext>
            </a:extLst>
          </p:cNvPr>
          <p:cNvGrpSpPr/>
          <p:nvPr/>
        </p:nvGrpSpPr>
        <p:grpSpPr>
          <a:xfrm>
            <a:off x="6029378" y="2026443"/>
            <a:ext cx="2624386" cy="4101068"/>
            <a:chOff x="5769024" y="2026443"/>
            <a:chExt cx="2624386" cy="4101068"/>
          </a:xfrm>
          <a:effectLst>
            <a:outerShdw blurRad="381000" dist="38100" dir="10800000" algn="r" rotWithShape="0">
              <a:prstClr val="black">
                <a:alpha val="25000"/>
              </a:prstClr>
            </a:outerShdw>
          </a:effectLst>
        </p:grpSpPr>
        <p:sp>
          <p:nvSpPr>
            <p:cNvPr id="42" name="矩形: 圆角 41">
              <a:extLst>
                <a:ext uri="{FF2B5EF4-FFF2-40B4-BE49-F238E27FC236}">
                  <a16:creationId xmlns="" xmlns:a16="http://schemas.microsoft.com/office/drawing/2014/main" id="{A1C1AB06-35EB-49A5-B3F6-35263FA33BC9}"/>
                </a:ext>
              </a:extLst>
            </p:cNvPr>
            <p:cNvSpPr/>
            <p:nvPr/>
          </p:nvSpPr>
          <p:spPr>
            <a:xfrm>
              <a:off x="5769024" y="2026443"/>
              <a:ext cx="2624386" cy="4101068"/>
            </a:xfrm>
            <a:prstGeom prst="roundRect">
              <a:avLst>
                <a:gd name="adj" fmla="val 0"/>
              </a:avLst>
            </a:prstGeom>
            <a:solidFill>
              <a:srgbClr val="D75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endParaRPr lang="zh-CN" altLang="en-US" dirty="0"/>
            </a:p>
          </p:txBody>
        </p:sp>
        <p:sp>
          <p:nvSpPr>
            <p:cNvPr id="43" name="文本框 42">
              <a:extLst>
                <a:ext uri="{FF2B5EF4-FFF2-40B4-BE49-F238E27FC236}">
                  <a16:creationId xmlns="" xmlns:a16="http://schemas.microsoft.com/office/drawing/2014/main" id="{5E502620-EE3B-4CAA-8A09-D02E27F29565}"/>
                </a:ext>
              </a:extLst>
            </p:cNvPr>
            <p:cNvSpPr txBox="1"/>
            <p:nvPr/>
          </p:nvSpPr>
          <p:spPr>
            <a:xfrm>
              <a:off x="5961209" y="2276872"/>
              <a:ext cx="2258258"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400" dirty="0">
                  <a:solidFill>
                    <a:schemeClr val="bg1"/>
                  </a:solidFill>
                  <a:latin typeface="+mj-ea"/>
                  <a:ea typeface="+mj-ea"/>
                </a:rPr>
                <a:t> </a:t>
              </a:r>
              <a:r>
                <a:rPr lang="zh-CN" altLang="en-US" sz="2000" dirty="0">
                  <a:solidFill>
                    <a:schemeClr val="bg1"/>
                  </a:solidFill>
                  <a:latin typeface="+mj-ea"/>
                  <a:ea typeface="+mj-ea"/>
                </a:rPr>
                <a:t>成为综合国力和国际影响力领先的国家。</a:t>
              </a:r>
            </a:p>
          </p:txBody>
        </p:sp>
      </p:grpSp>
      <p:sp>
        <p:nvSpPr>
          <p:cNvPr id="14" name="矩形 13">
            <a:extLst>
              <a:ext uri="{FF2B5EF4-FFF2-40B4-BE49-F238E27FC236}">
                <a16:creationId xmlns="" xmlns:a16="http://schemas.microsoft.com/office/drawing/2014/main" id="{F4E004E7-66E0-4A82-9F5A-582AB36D1D58}"/>
              </a:ext>
            </a:extLst>
          </p:cNvPr>
          <p:cNvSpPr/>
          <p:nvPr/>
        </p:nvSpPr>
        <p:spPr>
          <a:xfrm>
            <a:off x="952500" y="693633"/>
            <a:ext cx="10315268"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rPr>
              <a:t>　　第二个阶段，从</a:t>
            </a:r>
            <a:r>
              <a:rPr lang="en-US" altLang="zh-CN" sz="2400" dirty="0">
                <a:solidFill>
                  <a:schemeClr val="tx1">
                    <a:lumMod val="85000"/>
                    <a:lumOff val="15000"/>
                  </a:schemeClr>
                </a:solidFill>
              </a:rPr>
              <a:t>2035</a:t>
            </a:r>
            <a:r>
              <a:rPr lang="zh-CN" altLang="en-US" sz="2400" dirty="0">
                <a:solidFill>
                  <a:schemeClr val="tx1">
                    <a:lumMod val="85000"/>
                    <a:lumOff val="15000"/>
                  </a:schemeClr>
                </a:solidFill>
              </a:rPr>
              <a:t>年到本世纪中叶，在基本实现现代化的基础上，再奋斗</a:t>
            </a:r>
            <a:r>
              <a:rPr lang="en-US" altLang="zh-CN" sz="2400" dirty="0">
                <a:solidFill>
                  <a:schemeClr val="tx1">
                    <a:lumMod val="85000"/>
                    <a:lumOff val="15000"/>
                  </a:schemeClr>
                </a:solidFill>
              </a:rPr>
              <a:t>15</a:t>
            </a:r>
            <a:r>
              <a:rPr lang="zh-CN" altLang="en-US" sz="2400" dirty="0">
                <a:solidFill>
                  <a:schemeClr val="tx1">
                    <a:lumMod val="85000"/>
                    <a:lumOff val="15000"/>
                  </a:schemeClr>
                </a:solidFill>
              </a:rPr>
              <a:t>年，把我国建成富强民主文明和谐美丽的社会主义现代化强国。</a:t>
            </a:r>
          </a:p>
        </p:txBody>
      </p:sp>
    </p:spTree>
    <p:extLst>
      <p:ext uri="{BB962C8B-B14F-4D97-AF65-F5344CB8AC3E}">
        <p14:creationId xmlns:p14="http://schemas.microsoft.com/office/powerpoint/2010/main" val="227073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E343D322-E665-4E55-85FB-6322E6A7377B}"/>
              </a:ext>
            </a:extLst>
          </p:cNvPr>
          <p:cNvGrpSpPr/>
          <p:nvPr/>
        </p:nvGrpSpPr>
        <p:grpSpPr>
          <a:xfrm>
            <a:off x="1073554" y="2026443"/>
            <a:ext cx="2624386" cy="4106625"/>
            <a:chOff x="3678731" y="2026443"/>
            <a:chExt cx="2624386" cy="4106625"/>
          </a:xfrm>
        </p:grpSpPr>
        <p:sp>
          <p:nvSpPr>
            <p:cNvPr id="160" name="矩形: 圆角 159">
              <a:extLst>
                <a:ext uri="{FF2B5EF4-FFF2-40B4-BE49-F238E27FC236}">
                  <a16:creationId xmlns="" xmlns:a16="http://schemas.microsoft.com/office/drawing/2014/main" id="{1BD3B86B-4F6E-401A-A529-306CEE3E3684}"/>
                </a:ext>
              </a:extLst>
            </p:cNvPr>
            <p:cNvSpPr/>
            <p:nvPr/>
          </p:nvSpPr>
          <p:spPr>
            <a:xfrm>
              <a:off x="3678731" y="2026443"/>
              <a:ext cx="2624386" cy="4106625"/>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zh-CN" altLang="en-US" sz="2400" dirty="0"/>
            </a:p>
          </p:txBody>
        </p:sp>
        <p:sp>
          <p:nvSpPr>
            <p:cNvPr id="48" name="文本框 47">
              <a:extLst>
                <a:ext uri="{FF2B5EF4-FFF2-40B4-BE49-F238E27FC236}">
                  <a16:creationId xmlns="" xmlns:a16="http://schemas.microsoft.com/office/drawing/2014/main" id="{DD638104-CD10-47A3-9D7B-EFCBF007F9F1}"/>
                </a:ext>
              </a:extLst>
            </p:cNvPr>
            <p:cNvSpPr txBox="1"/>
            <p:nvPr/>
          </p:nvSpPr>
          <p:spPr>
            <a:xfrm>
              <a:off x="3879103" y="2316936"/>
              <a:ext cx="2223642" cy="2438616"/>
            </a:xfrm>
            <a:prstGeom prst="rect">
              <a:avLst/>
            </a:prstGeom>
            <a:noFill/>
          </p:spPr>
          <p:txBody>
            <a:bodyPr wrap="square" rtlCol="0">
              <a:spAutoFit/>
            </a:bodyPr>
            <a:lstStyle/>
            <a:p>
              <a:pPr indent="457200" algn="just" fontAlgn="base" hangingPunct="0">
                <a:lnSpc>
                  <a:spcPct val="150000"/>
                </a:lnSpc>
                <a:spcBef>
                  <a:spcPct val="0"/>
                </a:spcBef>
                <a:spcAft>
                  <a:spcPct val="0"/>
                </a:spcAft>
              </a:pPr>
              <a:r>
                <a:rPr lang="zh-CN" altLang="en-US" sz="2000" dirty="0">
                  <a:solidFill>
                    <a:schemeClr val="bg1"/>
                  </a:solidFill>
                  <a:latin typeface="+mj-ea"/>
                  <a:ea typeface="+mj-ea"/>
                </a:rPr>
                <a:t> 物质文明、政治文明、精神文明、社会文明、生态文明将全面提升。</a:t>
              </a:r>
            </a:p>
          </p:txBody>
        </p:sp>
      </p:grpSp>
      <p:grpSp>
        <p:nvGrpSpPr>
          <p:cNvPr id="12" name="组合 11">
            <a:extLst>
              <a:ext uri="{FF2B5EF4-FFF2-40B4-BE49-F238E27FC236}">
                <a16:creationId xmlns="" xmlns:a16="http://schemas.microsoft.com/office/drawing/2014/main" id="{011F3817-C99F-43F6-95D0-31034F23E1BA}"/>
              </a:ext>
            </a:extLst>
          </p:cNvPr>
          <p:cNvGrpSpPr/>
          <p:nvPr/>
        </p:nvGrpSpPr>
        <p:grpSpPr>
          <a:xfrm>
            <a:off x="3551466" y="2026443"/>
            <a:ext cx="2624386" cy="4101068"/>
            <a:chOff x="4755517" y="2026443"/>
            <a:chExt cx="2624386" cy="4101068"/>
          </a:xfrm>
          <a:effectLst>
            <a:outerShdw blurRad="381000" dist="38100" dir="10800000" algn="r" rotWithShape="0">
              <a:prstClr val="black">
                <a:alpha val="25000"/>
              </a:prstClr>
            </a:outerShdw>
          </a:effectLst>
        </p:grpSpPr>
        <p:sp>
          <p:nvSpPr>
            <p:cNvPr id="36" name="矩形: 圆角 35">
              <a:extLst>
                <a:ext uri="{FF2B5EF4-FFF2-40B4-BE49-F238E27FC236}">
                  <a16:creationId xmlns="" xmlns:a16="http://schemas.microsoft.com/office/drawing/2014/main" id="{A8AB4B7C-F354-40F2-B578-1824B981006E}"/>
                </a:ext>
              </a:extLst>
            </p:cNvPr>
            <p:cNvSpPr/>
            <p:nvPr/>
          </p:nvSpPr>
          <p:spPr>
            <a:xfrm>
              <a:off x="4755517" y="2026443"/>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zh-CN" altLang="en-US" sz="2400" dirty="0"/>
            </a:p>
          </p:txBody>
        </p:sp>
        <p:sp>
          <p:nvSpPr>
            <p:cNvPr id="37" name="文本框 36">
              <a:extLst>
                <a:ext uri="{FF2B5EF4-FFF2-40B4-BE49-F238E27FC236}">
                  <a16:creationId xmlns="" xmlns:a16="http://schemas.microsoft.com/office/drawing/2014/main" id="{982B4554-9CBA-428B-B358-0482E0D1B74E}"/>
                </a:ext>
              </a:extLst>
            </p:cNvPr>
            <p:cNvSpPr txBox="1"/>
            <p:nvPr/>
          </p:nvSpPr>
          <p:spPr>
            <a:xfrm>
              <a:off x="4894219" y="2276872"/>
              <a:ext cx="2258258"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400" dirty="0">
                  <a:solidFill>
                    <a:schemeClr val="bg1"/>
                  </a:solidFill>
                  <a:latin typeface="+mj-ea"/>
                  <a:ea typeface="+mj-ea"/>
                </a:rPr>
                <a:t> </a:t>
              </a:r>
              <a:r>
                <a:rPr lang="zh-CN" altLang="en-US" sz="2000" dirty="0">
                  <a:solidFill>
                    <a:schemeClr val="bg1"/>
                  </a:solidFill>
                  <a:latin typeface="+mj-ea"/>
                  <a:ea typeface="+mj-ea"/>
                </a:rPr>
                <a:t>实现国家治理体系和治理能力现代化。</a:t>
              </a:r>
            </a:p>
          </p:txBody>
        </p:sp>
      </p:grpSp>
      <p:grpSp>
        <p:nvGrpSpPr>
          <p:cNvPr id="41" name="组合 40">
            <a:extLst>
              <a:ext uri="{FF2B5EF4-FFF2-40B4-BE49-F238E27FC236}">
                <a16:creationId xmlns="" xmlns:a16="http://schemas.microsoft.com/office/drawing/2014/main" id="{797E3E11-F03D-44BF-AF93-EF7AF42934DC}"/>
              </a:ext>
            </a:extLst>
          </p:cNvPr>
          <p:cNvGrpSpPr/>
          <p:nvPr/>
        </p:nvGrpSpPr>
        <p:grpSpPr>
          <a:xfrm>
            <a:off x="6029378" y="2026443"/>
            <a:ext cx="2624386" cy="4101068"/>
            <a:chOff x="5769024" y="2026443"/>
            <a:chExt cx="2624386" cy="4101068"/>
          </a:xfrm>
          <a:effectLst>
            <a:outerShdw blurRad="381000" dist="38100" dir="10800000" algn="r" rotWithShape="0">
              <a:prstClr val="black">
                <a:alpha val="25000"/>
              </a:prstClr>
            </a:outerShdw>
          </a:effectLst>
        </p:grpSpPr>
        <p:sp>
          <p:nvSpPr>
            <p:cNvPr id="42" name="矩形: 圆角 41">
              <a:extLst>
                <a:ext uri="{FF2B5EF4-FFF2-40B4-BE49-F238E27FC236}">
                  <a16:creationId xmlns="" xmlns:a16="http://schemas.microsoft.com/office/drawing/2014/main" id="{A1C1AB06-35EB-49A5-B3F6-35263FA33BC9}"/>
                </a:ext>
              </a:extLst>
            </p:cNvPr>
            <p:cNvSpPr/>
            <p:nvPr/>
          </p:nvSpPr>
          <p:spPr>
            <a:xfrm>
              <a:off x="5769024" y="2026443"/>
              <a:ext cx="2624386" cy="4101068"/>
            </a:xfrm>
            <a:prstGeom prst="roundRect">
              <a:avLst>
                <a:gd name="adj" fmla="val 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zh-CN" altLang="en-US" sz="2400" dirty="0"/>
            </a:p>
          </p:txBody>
        </p:sp>
        <p:sp>
          <p:nvSpPr>
            <p:cNvPr id="43" name="文本框 42">
              <a:extLst>
                <a:ext uri="{FF2B5EF4-FFF2-40B4-BE49-F238E27FC236}">
                  <a16:creationId xmlns="" xmlns:a16="http://schemas.microsoft.com/office/drawing/2014/main" id="{5E502620-EE3B-4CAA-8A09-D02E27F29565}"/>
                </a:ext>
              </a:extLst>
            </p:cNvPr>
            <p:cNvSpPr txBox="1"/>
            <p:nvPr/>
          </p:nvSpPr>
          <p:spPr>
            <a:xfrm>
              <a:off x="5961209" y="2276872"/>
              <a:ext cx="2258258" cy="1569660"/>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400" dirty="0">
                  <a:solidFill>
                    <a:schemeClr val="bg1"/>
                  </a:solidFill>
                  <a:latin typeface="+mj-ea"/>
                  <a:ea typeface="+mj-ea"/>
                </a:rPr>
                <a:t> </a:t>
              </a:r>
              <a:r>
                <a:rPr lang="zh-CN" altLang="en-US" sz="2000" dirty="0">
                  <a:solidFill>
                    <a:schemeClr val="bg1"/>
                  </a:solidFill>
                  <a:latin typeface="+mj-ea"/>
                  <a:ea typeface="+mj-ea"/>
                </a:rPr>
                <a:t>成为综合国力和国际影响力领先的国家。</a:t>
              </a:r>
            </a:p>
          </p:txBody>
        </p:sp>
      </p:grpSp>
      <p:grpSp>
        <p:nvGrpSpPr>
          <p:cNvPr id="46" name="组合 45">
            <a:extLst>
              <a:ext uri="{FF2B5EF4-FFF2-40B4-BE49-F238E27FC236}">
                <a16:creationId xmlns="" xmlns:a16="http://schemas.microsoft.com/office/drawing/2014/main" id="{F27CDAC9-3563-477C-AFB7-E05F75CE3515}"/>
              </a:ext>
            </a:extLst>
          </p:cNvPr>
          <p:cNvGrpSpPr/>
          <p:nvPr/>
        </p:nvGrpSpPr>
        <p:grpSpPr>
          <a:xfrm>
            <a:off x="8507290" y="2026443"/>
            <a:ext cx="2629023" cy="4101068"/>
            <a:chOff x="8507290" y="2026443"/>
            <a:chExt cx="2629023" cy="4101068"/>
          </a:xfrm>
          <a:effectLst>
            <a:outerShdw blurRad="381000" dist="38100" dir="10800000" algn="r" rotWithShape="0">
              <a:prstClr val="black">
                <a:alpha val="25000"/>
              </a:prstClr>
            </a:outerShdw>
          </a:effectLst>
        </p:grpSpPr>
        <p:sp>
          <p:nvSpPr>
            <p:cNvPr id="47" name="矩形: 圆角 46">
              <a:extLst>
                <a:ext uri="{FF2B5EF4-FFF2-40B4-BE49-F238E27FC236}">
                  <a16:creationId xmlns="" xmlns:a16="http://schemas.microsoft.com/office/drawing/2014/main" id="{61C42771-B0D8-4AC4-B042-60909060E726}"/>
                </a:ext>
              </a:extLst>
            </p:cNvPr>
            <p:cNvSpPr/>
            <p:nvPr/>
          </p:nvSpPr>
          <p:spPr>
            <a:xfrm>
              <a:off x="8507290" y="2026443"/>
              <a:ext cx="2629023" cy="4101068"/>
            </a:xfrm>
            <a:prstGeom prst="roundRect">
              <a:avLst>
                <a:gd name="adj" fmla="val 0"/>
              </a:avLst>
            </a:prstGeom>
            <a:solidFill>
              <a:srgbClr val="D75F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zh-CN" altLang="en-US" sz="2400" dirty="0"/>
            </a:p>
          </p:txBody>
        </p:sp>
        <p:sp>
          <p:nvSpPr>
            <p:cNvPr id="52" name="文本框 51">
              <a:extLst>
                <a:ext uri="{FF2B5EF4-FFF2-40B4-BE49-F238E27FC236}">
                  <a16:creationId xmlns="" xmlns:a16="http://schemas.microsoft.com/office/drawing/2014/main" id="{5C6AF9AD-D99B-494C-BA1A-6C5871751DB2}"/>
                </a:ext>
              </a:extLst>
            </p:cNvPr>
            <p:cNvSpPr txBox="1"/>
            <p:nvPr/>
          </p:nvSpPr>
          <p:spPr>
            <a:xfrm>
              <a:off x="8735990" y="2276872"/>
              <a:ext cx="2258258" cy="2031325"/>
            </a:xfrm>
            <a:prstGeom prst="rect">
              <a:avLst/>
            </a:prstGeom>
            <a:noFill/>
          </p:spPr>
          <p:txBody>
            <a:bodyPr wrap="square" rtlCol="0">
              <a:spAutoFit/>
            </a:bodyPr>
            <a:lstStyle/>
            <a:p>
              <a:pPr indent="457200" algn="just" fontAlgn="base">
                <a:lnSpc>
                  <a:spcPct val="150000"/>
                </a:lnSpc>
                <a:spcBef>
                  <a:spcPct val="0"/>
                </a:spcBef>
                <a:spcAft>
                  <a:spcPct val="0"/>
                </a:spcAft>
              </a:pPr>
              <a:r>
                <a:rPr lang="zh-CN" altLang="en-US" sz="2400" dirty="0">
                  <a:solidFill>
                    <a:schemeClr val="bg1"/>
                  </a:solidFill>
                  <a:latin typeface="+mj-ea"/>
                  <a:ea typeface="+mj-ea"/>
                </a:rPr>
                <a:t> </a:t>
              </a:r>
              <a:r>
                <a:rPr lang="zh-CN" altLang="en-US" sz="2000" dirty="0">
                  <a:solidFill>
                    <a:schemeClr val="bg1"/>
                  </a:solidFill>
                  <a:latin typeface="+mj-ea"/>
                  <a:ea typeface="+mj-ea"/>
                </a:rPr>
                <a:t>全体人民共同富裕基本实现，我国人民将享有更加幸福安康的生活。</a:t>
              </a:r>
            </a:p>
          </p:txBody>
        </p:sp>
      </p:grpSp>
      <p:sp>
        <p:nvSpPr>
          <p:cNvPr id="17" name="矩形 16">
            <a:extLst>
              <a:ext uri="{FF2B5EF4-FFF2-40B4-BE49-F238E27FC236}">
                <a16:creationId xmlns="" xmlns:a16="http://schemas.microsoft.com/office/drawing/2014/main" id="{E0F2B1AA-130D-48B8-8A5A-72EE665FBC89}"/>
              </a:ext>
            </a:extLst>
          </p:cNvPr>
          <p:cNvSpPr/>
          <p:nvPr/>
        </p:nvSpPr>
        <p:spPr>
          <a:xfrm>
            <a:off x="952500" y="693633"/>
            <a:ext cx="10315268" cy="1200329"/>
          </a:xfrm>
          <a:prstGeom prst="rect">
            <a:avLst/>
          </a:prstGeom>
        </p:spPr>
        <p:txBody>
          <a:bodyPr wrap="square">
            <a:spAutoFit/>
          </a:bodyPr>
          <a:lstStyle/>
          <a:p>
            <a:pPr algn="just">
              <a:lnSpc>
                <a:spcPct val="150000"/>
              </a:lnSpc>
            </a:pPr>
            <a:r>
              <a:rPr lang="zh-CN" altLang="en-US" sz="2400" dirty="0">
                <a:solidFill>
                  <a:schemeClr val="tx1">
                    <a:lumMod val="85000"/>
                    <a:lumOff val="15000"/>
                  </a:schemeClr>
                </a:solidFill>
              </a:rPr>
              <a:t>　　第二个阶段，从</a:t>
            </a:r>
            <a:r>
              <a:rPr lang="en-US" altLang="zh-CN" sz="2400" dirty="0">
                <a:solidFill>
                  <a:schemeClr val="tx1">
                    <a:lumMod val="85000"/>
                    <a:lumOff val="15000"/>
                  </a:schemeClr>
                </a:solidFill>
              </a:rPr>
              <a:t>2035</a:t>
            </a:r>
            <a:r>
              <a:rPr lang="zh-CN" altLang="en-US" sz="2400" dirty="0">
                <a:solidFill>
                  <a:schemeClr val="tx1">
                    <a:lumMod val="85000"/>
                    <a:lumOff val="15000"/>
                  </a:schemeClr>
                </a:solidFill>
              </a:rPr>
              <a:t>年到本世纪中叶，在基本实现现代化的基础上，再奋斗</a:t>
            </a:r>
            <a:r>
              <a:rPr lang="en-US" altLang="zh-CN" sz="2400" dirty="0">
                <a:solidFill>
                  <a:schemeClr val="tx1">
                    <a:lumMod val="85000"/>
                    <a:lumOff val="15000"/>
                  </a:schemeClr>
                </a:solidFill>
              </a:rPr>
              <a:t>15</a:t>
            </a:r>
            <a:r>
              <a:rPr lang="zh-CN" altLang="en-US" sz="2400" dirty="0">
                <a:solidFill>
                  <a:schemeClr val="tx1">
                    <a:lumMod val="85000"/>
                    <a:lumOff val="15000"/>
                  </a:schemeClr>
                </a:solidFill>
              </a:rPr>
              <a:t>年，把我国建成富强民主文明和谐美丽的社会主义现代化强国。</a:t>
            </a:r>
          </a:p>
        </p:txBody>
      </p:sp>
    </p:spTree>
    <p:extLst>
      <p:ext uri="{BB962C8B-B14F-4D97-AF65-F5344CB8AC3E}">
        <p14:creationId xmlns:p14="http://schemas.microsoft.com/office/powerpoint/2010/main" val="58762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iṥḻiḋé">
            <a:extLst>
              <a:ext uri="{FF2B5EF4-FFF2-40B4-BE49-F238E27FC236}">
                <a16:creationId xmlns="" xmlns:a16="http://schemas.microsoft.com/office/drawing/2014/main" id="{EC819A98-8BBB-4D08-9845-8A4DF7F714C3}"/>
              </a:ext>
            </a:extLst>
          </p:cNvPr>
          <p:cNvSpPr/>
          <p:nvPr/>
        </p:nvSpPr>
        <p:spPr bwMode="auto">
          <a:xfrm>
            <a:off x="12700" y="5157192"/>
            <a:ext cx="12179300" cy="1489075"/>
          </a:xfrm>
          <a:custGeom>
            <a:avLst/>
            <a:gdLst>
              <a:gd name="T0" fmla="*/ 0 w 3200"/>
              <a:gd name="T1" fmla="*/ 129 h 391"/>
              <a:gd name="T2" fmla="*/ 3200 w 3200"/>
              <a:gd name="T3" fmla="*/ 0 h 391"/>
              <a:gd name="T4" fmla="*/ 3200 w 3200"/>
              <a:gd name="T5" fmla="*/ 268 h 391"/>
              <a:gd name="T6" fmla="*/ 0 w 3200"/>
              <a:gd name="T7" fmla="*/ 264 h 391"/>
              <a:gd name="T8" fmla="*/ 0 w 3200"/>
              <a:gd name="T9" fmla="*/ 129 h 391"/>
            </a:gdLst>
            <a:ahLst/>
            <a:cxnLst>
              <a:cxn ang="0">
                <a:pos x="T0" y="T1"/>
              </a:cxn>
              <a:cxn ang="0">
                <a:pos x="T2" y="T3"/>
              </a:cxn>
              <a:cxn ang="0">
                <a:pos x="T4" y="T5"/>
              </a:cxn>
              <a:cxn ang="0">
                <a:pos x="T6" y="T7"/>
              </a:cxn>
              <a:cxn ang="0">
                <a:pos x="T8" y="T9"/>
              </a:cxn>
            </a:cxnLst>
            <a:rect l="0" t="0" r="r" b="b"/>
            <a:pathLst>
              <a:path w="3200" h="391">
                <a:moveTo>
                  <a:pt x="0" y="129"/>
                </a:moveTo>
                <a:cubicBezTo>
                  <a:pt x="217" y="129"/>
                  <a:pt x="2396" y="272"/>
                  <a:pt x="3200" y="0"/>
                </a:cubicBezTo>
                <a:cubicBezTo>
                  <a:pt x="3200" y="391"/>
                  <a:pt x="3200" y="268"/>
                  <a:pt x="3200" y="268"/>
                </a:cubicBezTo>
                <a:cubicBezTo>
                  <a:pt x="0" y="264"/>
                  <a:pt x="0" y="264"/>
                  <a:pt x="0" y="264"/>
                </a:cubicBezTo>
                <a:lnTo>
                  <a:pt x="0" y="129"/>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ru-RU"/>
          </a:p>
        </p:txBody>
      </p:sp>
      <p:sp>
        <p:nvSpPr>
          <p:cNvPr id="84" name="iṩļíde">
            <a:extLst>
              <a:ext uri="{FF2B5EF4-FFF2-40B4-BE49-F238E27FC236}">
                <a16:creationId xmlns="" xmlns:a16="http://schemas.microsoft.com/office/drawing/2014/main" id="{AC1CA004-2C90-403A-8AF5-015A14BCB986}"/>
              </a:ext>
            </a:extLst>
          </p:cNvPr>
          <p:cNvSpPr/>
          <p:nvPr/>
        </p:nvSpPr>
        <p:spPr bwMode="auto">
          <a:xfrm>
            <a:off x="0" y="4596995"/>
            <a:ext cx="12192000" cy="1771909"/>
          </a:xfrm>
          <a:custGeom>
            <a:avLst/>
            <a:gdLst>
              <a:gd name="T0" fmla="*/ 3200 w 3200"/>
              <a:gd name="T1" fmla="*/ 331 h 465"/>
              <a:gd name="T2" fmla="*/ 0 w 3200"/>
              <a:gd name="T3" fmla="*/ 0 h 465"/>
              <a:gd name="T4" fmla="*/ 0 w 3200"/>
              <a:gd name="T5" fmla="*/ 465 h 465"/>
              <a:gd name="T6" fmla="*/ 3200 w 3200"/>
              <a:gd name="T7" fmla="*/ 465 h 465"/>
              <a:gd name="T8" fmla="*/ 3200 w 3200"/>
              <a:gd name="T9" fmla="*/ 331 h 465"/>
            </a:gdLst>
            <a:ahLst/>
            <a:cxnLst>
              <a:cxn ang="0">
                <a:pos x="T0" y="T1"/>
              </a:cxn>
              <a:cxn ang="0">
                <a:pos x="T2" y="T3"/>
              </a:cxn>
              <a:cxn ang="0">
                <a:pos x="T4" y="T5"/>
              </a:cxn>
              <a:cxn ang="0">
                <a:pos x="T6" y="T7"/>
              </a:cxn>
              <a:cxn ang="0">
                <a:pos x="T8" y="T9"/>
              </a:cxn>
            </a:cxnLst>
            <a:rect l="0" t="0" r="r" b="b"/>
            <a:pathLst>
              <a:path w="3200" h="465">
                <a:moveTo>
                  <a:pt x="3200" y="331"/>
                </a:moveTo>
                <a:cubicBezTo>
                  <a:pt x="2983" y="331"/>
                  <a:pt x="804" y="273"/>
                  <a:pt x="0" y="0"/>
                </a:cubicBezTo>
                <a:cubicBezTo>
                  <a:pt x="0" y="392"/>
                  <a:pt x="0" y="465"/>
                  <a:pt x="0" y="465"/>
                </a:cubicBezTo>
                <a:cubicBezTo>
                  <a:pt x="3200" y="465"/>
                  <a:pt x="3200" y="465"/>
                  <a:pt x="3200" y="465"/>
                </a:cubicBezTo>
                <a:lnTo>
                  <a:pt x="3200" y="331"/>
                </a:lnTo>
                <a:close/>
              </a:path>
            </a:pathLst>
          </a:custGeom>
          <a:solidFill>
            <a:srgbClr val="C00000"/>
          </a:solidFill>
          <a:ln>
            <a:noFill/>
          </a:ln>
          <a:extLst/>
        </p:spPr>
        <p:txBody>
          <a:bodyPr vert="horz" wrap="square" lIns="91440" tIns="45720" rIns="91440" bIns="45720" numCol="1" anchor="t" anchorCtr="0" compatLnSpc="1">
            <a:prstTxWarp prst="textNoShape">
              <a:avLst/>
            </a:prstTxWarp>
            <a:normAutofit/>
          </a:bodyPr>
          <a:lstStyle/>
          <a:p>
            <a:endParaRPr lang="ru-RU"/>
          </a:p>
        </p:txBody>
      </p:sp>
      <p:grpSp>
        <p:nvGrpSpPr>
          <p:cNvPr id="36" name="组合 35">
            <a:extLst>
              <a:ext uri="{FF2B5EF4-FFF2-40B4-BE49-F238E27FC236}">
                <a16:creationId xmlns="" xmlns:a16="http://schemas.microsoft.com/office/drawing/2014/main" id="{9C6246F6-B12E-4743-8DE6-EF36B7EC80E6}"/>
              </a:ext>
            </a:extLst>
          </p:cNvPr>
          <p:cNvGrpSpPr/>
          <p:nvPr/>
        </p:nvGrpSpPr>
        <p:grpSpPr>
          <a:xfrm>
            <a:off x="1940299" y="2961772"/>
            <a:ext cx="2309017" cy="882854"/>
            <a:chOff x="367052" y="1416057"/>
            <a:chExt cx="2309017" cy="882854"/>
          </a:xfrm>
        </p:grpSpPr>
        <p:grpSp>
          <p:nvGrpSpPr>
            <p:cNvPr id="5" name="组合 4">
              <a:extLst>
                <a:ext uri="{FF2B5EF4-FFF2-40B4-BE49-F238E27FC236}">
                  <a16:creationId xmlns="" xmlns:a16="http://schemas.microsoft.com/office/drawing/2014/main" id="{A32886AF-9D0D-4A8A-9252-D154E9C81DF6}"/>
                </a:ext>
              </a:extLst>
            </p:cNvPr>
            <p:cNvGrpSpPr/>
            <p:nvPr/>
          </p:nvGrpSpPr>
          <p:grpSpPr>
            <a:xfrm>
              <a:off x="427254" y="1518517"/>
              <a:ext cx="2137261" cy="712421"/>
              <a:chOff x="427254" y="1518517"/>
              <a:chExt cx="2137261" cy="712421"/>
            </a:xfrm>
          </p:grpSpPr>
          <p:grpSp>
            <p:nvGrpSpPr>
              <p:cNvPr id="6" name="组合 5">
                <a:extLst>
                  <a:ext uri="{FF2B5EF4-FFF2-40B4-BE49-F238E27FC236}">
                    <a16:creationId xmlns="" xmlns:a16="http://schemas.microsoft.com/office/drawing/2014/main" id="{194E3AA4-2B15-408B-AEA7-2F1B42C1715D}"/>
                  </a:ext>
                </a:extLst>
              </p:cNvPr>
              <p:cNvGrpSpPr/>
              <p:nvPr/>
            </p:nvGrpSpPr>
            <p:grpSpPr>
              <a:xfrm>
                <a:off x="427254" y="1518517"/>
                <a:ext cx="712421" cy="712421"/>
                <a:chOff x="2533239" y="1395287"/>
                <a:chExt cx="712421" cy="712421"/>
              </a:xfrm>
            </p:grpSpPr>
            <p:sp>
              <p:nvSpPr>
                <p:cNvPr id="8" name="矩形 7">
                  <a:extLst>
                    <a:ext uri="{FF2B5EF4-FFF2-40B4-BE49-F238E27FC236}">
                      <a16:creationId xmlns="" xmlns:a16="http://schemas.microsoft.com/office/drawing/2014/main" id="{84FF36B0-144C-49AB-9E2D-ECF86A383281}"/>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9" name="直接连接符 8">
                  <a:extLst>
                    <a:ext uri="{FF2B5EF4-FFF2-40B4-BE49-F238E27FC236}">
                      <a16:creationId xmlns="" xmlns:a16="http://schemas.microsoft.com/office/drawing/2014/main" id="{F517B2B1-99CA-4707-A7C4-FBB36828A8EA}"/>
                    </a:ext>
                  </a:extLst>
                </p:cNvPr>
                <p:cNvCxnSpPr>
                  <a:stCxn id="8" idx="0"/>
                  <a:endCxn id="8"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 xmlns:a16="http://schemas.microsoft.com/office/drawing/2014/main" id="{8AD2351D-9B68-4B5B-AB41-711B5DF60C20}"/>
                    </a:ext>
                  </a:extLst>
                </p:cNvPr>
                <p:cNvCxnSpPr>
                  <a:cxnSpLocks/>
                  <a:stCxn id="8" idx="3"/>
                  <a:endCxn id="8"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E5EE16CC-12BD-4AD8-B9D9-5F3906666808}"/>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B48C097F-ED3D-4839-B1E8-D79B5E629BB8}"/>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 xmlns:a16="http://schemas.microsoft.com/office/drawing/2014/main" id="{7B9CDE2F-5B27-463E-848B-1EA1D03E6F2E}"/>
                  </a:ext>
                </a:extLst>
              </p:cNvPr>
              <p:cNvGrpSpPr/>
              <p:nvPr/>
            </p:nvGrpSpPr>
            <p:grpSpPr>
              <a:xfrm>
                <a:off x="1139675" y="1518517"/>
                <a:ext cx="712421" cy="712421"/>
                <a:chOff x="2533239" y="1395287"/>
                <a:chExt cx="712421" cy="712421"/>
              </a:xfrm>
            </p:grpSpPr>
            <p:sp>
              <p:nvSpPr>
                <p:cNvPr id="14" name="矩形 13">
                  <a:extLst>
                    <a:ext uri="{FF2B5EF4-FFF2-40B4-BE49-F238E27FC236}">
                      <a16:creationId xmlns="" xmlns:a16="http://schemas.microsoft.com/office/drawing/2014/main" id="{50E84F6A-FC4A-47D7-A91E-1630F5170B6B}"/>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15" name="直接连接符 14">
                  <a:extLst>
                    <a:ext uri="{FF2B5EF4-FFF2-40B4-BE49-F238E27FC236}">
                      <a16:creationId xmlns="" xmlns:a16="http://schemas.microsoft.com/office/drawing/2014/main" id="{AE01A391-F5E0-4C64-8053-4D82D67DAD7D}"/>
                    </a:ext>
                  </a:extLst>
                </p:cNvPr>
                <p:cNvCxnSpPr>
                  <a:stCxn id="14" idx="0"/>
                  <a:endCxn id="14"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 xmlns:a16="http://schemas.microsoft.com/office/drawing/2014/main" id="{8BA23366-5E4F-4C4E-9978-CD8C7737D595}"/>
                    </a:ext>
                  </a:extLst>
                </p:cNvPr>
                <p:cNvCxnSpPr>
                  <a:cxnSpLocks/>
                  <a:stCxn id="14" idx="3"/>
                  <a:endCxn id="14"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 xmlns:a16="http://schemas.microsoft.com/office/drawing/2014/main" id="{C4C59D5B-7C9C-4B2A-B90C-45BB18C49BE3}"/>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 xmlns:a16="http://schemas.microsoft.com/office/drawing/2014/main" id="{BFFCD142-5DA4-4936-BA8B-37D85041779D}"/>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 xmlns:a16="http://schemas.microsoft.com/office/drawing/2014/main" id="{109B45FB-B250-4FDA-8BF4-26E9DB1A9CC0}"/>
                  </a:ext>
                </a:extLst>
              </p:cNvPr>
              <p:cNvGrpSpPr/>
              <p:nvPr/>
            </p:nvGrpSpPr>
            <p:grpSpPr>
              <a:xfrm>
                <a:off x="1852094" y="1518517"/>
                <a:ext cx="712421" cy="712421"/>
                <a:chOff x="2533239" y="1395287"/>
                <a:chExt cx="712421" cy="712421"/>
              </a:xfrm>
            </p:grpSpPr>
            <p:sp>
              <p:nvSpPr>
                <p:cNvPr id="20" name="矩形 19">
                  <a:extLst>
                    <a:ext uri="{FF2B5EF4-FFF2-40B4-BE49-F238E27FC236}">
                      <a16:creationId xmlns="" xmlns:a16="http://schemas.microsoft.com/office/drawing/2014/main" id="{642C8983-AECD-44A4-8075-1390DA212E31}"/>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21" name="直接连接符 20">
                  <a:extLst>
                    <a:ext uri="{FF2B5EF4-FFF2-40B4-BE49-F238E27FC236}">
                      <a16:creationId xmlns="" xmlns:a16="http://schemas.microsoft.com/office/drawing/2014/main" id="{7DB4EE1A-65F7-4922-876A-3432AA534098}"/>
                    </a:ext>
                  </a:extLst>
                </p:cNvPr>
                <p:cNvCxnSpPr>
                  <a:stCxn id="20" idx="0"/>
                  <a:endCxn id="20"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 xmlns:a16="http://schemas.microsoft.com/office/drawing/2014/main" id="{5B6271FF-2170-42A3-93F5-DF17415BE9A1}"/>
                    </a:ext>
                  </a:extLst>
                </p:cNvPr>
                <p:cNvCxnSpPr>
                  <a:cxnSpLocks/>
                  <a:stCxn id="20" idx="3"/>
                  <a:endCxn id="20"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 xmlns:a16="http://schemas.microsoft.com/office/drawing/2014/main" id="{CCC9A2FB-159E-47CF-B167-2DE3ED59F3BA}"/>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 xmlns:a16="http://schemas.microsoft.com/office/drawing/2014/main" id="{7BD9FE58-E356-4756-BCA1-0C4632A5EB56}"/>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sp>
          <p:nvSpPr>
            <p:cNvPr id="26" name="文本框 25">
              <a:extLst>
                <a:ext uri="{FF2B5EF4-FFF2-40B4-BE49-F238E27FC236}">
                  <a16:creationId xmlns="" xmlns:a16="http://schemas.microsoft.com/office/drawing/2014/main" id="{A9CA704D-A4BE-4EF0-ACF6-0C56E8F95DF5}"/>
                </a:ext>
              </a:extLst>
            </p:cNvPr>
            <p:cNvSpPr txBox="1"/>
            <p:nvPr/>
          </p:nvSpPr>
          <p:spPr>
            <a:xfrm>
              <a:off x="367052" y="1434911"/>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全</a:t>
              </a:r>
            </a:p>
          </p:txBody>
        </p:sp>
        <p:sp>
          <p:nvSpPr>
            <p:cNvPr id="27" name="文本框 26">
              <a:extLst>
                <a:ext uri="{FF2B5EF4-FFF2-40B4-BE49-F238E27FC236}">
                  <a16:creationId xmlns="" xmlns:a16="http://schemas.microsoft.com/office/drawing/2014/main" id="{7C6809D1-8A21-4A3E-9D2F-B26F8D898107}"/>
                </a:ext>
              </a:extLst>
            </p:cNvPr>
            <p:cNvSpPr txBox="1"/>
            <p:nvPr/>
          </p:nvSpPr>
          <p:spPr>
            <a:xfrm>
              <a:off x="1099648"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局</a:t>
              </a:r>
            </a:p>
          </p:txBody>
        </p:sp>
        <p:sp>
          <p:nvSpPr>
            <p:cNvPr id="28" name="文本框 27">
              <a:extLst>
                <a:ext uri="{FF2B5EF4-FFF2-40B4-BE49-F238E27FC236}">
                  <a16:creationId xmlns="" xmlns:a16="http://schemas.microsoft.com/office/drawing/2014/main" id="{47639C23-9AA0-4368-B987-9FE7BBF3779E}"/>
                </a:ext>
              </a:extLst>
            </p:cNvPr>
            <p:cNvSpPr txBox="1"/>
            <p:nvPr/>
          </p:nvSpPr>
          <p:spPr>
            <a:xfrm>
              <a:off x="1812069"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性</a:t>
              </a:r>
            </a:p>
          </p:txBody>
        </p:sp>
      </p:grpSp>
      <p:grpSp>
        <p:nvGrpSpPr>
          <p:cNvPr id="37" name="组合 36">
            <a:extLst>
              <a:ext uri="{FF2B5EF4-FFF2-40B4-BE49-F238E27FC236}">
                <a16:creationId xmlns="" xmlns:a16="http://schemas.microsoft.com/office/drawing/2014/main" id="{837ED8CB-B4C1-4768-AB77-4C186CEA286B}"/>
              </a:ext>
            </a:extLst>
          </p:cNvPr>
          <p:cNvGrpSpPr/>
          <p:nvPr/>
        </p:nvGrpSpPr>
        <p:grpSpPr>
          <a:xfrm>
            <a:off x="4888177" y="2939323"/>
            <a:ext cx="2313213" cy="864000"/>
            <a:chOff x="362856" y="1416057"/>
            <a:chExt cx="2313213" cy="864000"/>
          </a:xfrm>
        </p:grpSpPr>
        <p:grpSp>
          <p:nvGrpSpPr>
            <p:cNvPr id="38" name="组合 37">
              <a:extLst>
                <a:ext uri="{FF2B5EF4-FFF2-40B4-BE49-F238E27FC236}">
                  <a16:creationId xmlns="" xmlns:a16="http://schemas.microsoft.com/office/drawing/2014/main" id="{77239507-F259-4601-AAD0-BACD5BA790CC}"/>
                </a:ext>
              </a:extLst>
            </p:cNvPr>
            <p:cNvGrpSpPr/>
            <p:nvPr/>
          </p:nvGrpSpPr>
          <p:grpSpPr>
            <a:xfrm>
              <a:off x="427254" y="1518517"/>
              <a:ext cx="2137261" cy="712421"/>
              <a:chOff x="427254" y="1518517"/>
              <a:chExt cx="2137261" cy="712421"/>
            </a:xfrm>
          </p:grpSpPr>
          <p:grpSp>
            <p:nvGrpSpPr>
              <p:cNvPr id="42" name="组合 41">
                <a:extLst>
                  <a:ext uri="{FF2B5EF4-FFF2-40B4-BE49-F238E27FC236}">
                    <a16:creationId xmlns="" xmlns:a16="http://schemas.microsoft.com/office/drawing/2014/main" id="{E0C49C79-A3B2-4B3B-BFC9-63EA5E6EEE72}"/>
                  </a:ext>
                </a:extLst>
              </p:cNvPr>
              <p:cNvGrpSpPr/>
              <p:nvPr/>
            </p:nvGrpSpPr>
            <p:grpSpPr>
              <a:xfrm>
                <a:off x="427254" y="1518517"/>
                <a:ext cx="712421" cy="712421"/>
                <a:chOff x="2533239" y="1395287"/>
                <a:chExt cx="712421" cy="712421"/>
              </a:xfrm>
            </p:grpSpPr>
            <p:sp>
              <p:nvSpPr>
                <p:cNvPr id="55" name="矩形 54">
                  <a:extLst>
                    <a:ext uri="{FF2B5EF4-FFF2-40B4-BE49-F238E27FC236}">
                      <a16:creationId xmlns="" xmlns:a16="http://schemas.microsoft.com/office/drawing/2014/main" id="{CCA92317-6A8C-423D-A710-ACA075598218}"/>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56" name="直接连接符 55">
                  <a:extLst>
                    <a:ext uri="{FF2B5EF4-FFF2-40B4-BE49-F238E27FC236}">
                      <a16:creationId xmlns="" xmlns:a16="http://schemas.microsoft.com/office/drawing/2014/main" id="{7F0FC30B-4EE5-42FC-A490-E44E68EDC407}"/>
                    </a:ext>
                  </a:extLst>
                </p:cNvPr>
                <p:cNvCxnSpPr>
                  <a:stCxn id="55" idx="0"/>
                  <a:endCxn id="55"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 xmlns:a16="http://schemas.microsoft.com/office/drawing/2014/main" id="{FA3CE90D-F46D-4F78-8345-C7BF7A0B4BF3}"/>
                    </a:ext>
                  </a:extLst>
                </p:cNvPr>
                <p:cNvCxnSpPr>
                  <a:cxnSpLocks/>
                  <a:stCxn id="55" idx="3"/>
                  <a:endCxn id="55"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 xmlns:a16="http://schemas.microsoft.com/office/drawing/2014/main" id="{13FDFAE8-2692-4A74-A2E2-C8F92DDFF535}"/>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 xmlns:a16="http://schemas.microsoft.com/office/drawing/2014/main" id="{C72C5A2C-F38E-4F72-81CF-0243112F7058}"/>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组合 42">
                <a:extLst>
                  <a:ext uri="{FF2B5EF4-FFF2-40B4-BE49-F238E27FC236}">
                    <a16:creationId xmlns="" xmlns:a16="http://schemas.microsoft.com/office/drawing/2014/main" id="{82429B73-D040-4F02-881E-55340A8B0A15}"/>
                  </a:ext>
                </a:extLst>
              </p:cNvPr>
              <p:cNvGrpSpPr/>
              <p:nvPr/>
            </p:nvGrpSpPr>
            <p:grpSpPr>
              <a:xfrm>
                <a:off x="1139675" y="1518517"/>
                <a:ext cx="712421" cy="712421"/>
                <a:chOff x="2533239" y="1395287"/>
                <a:chExt cx="712421" cy="712421"/>
              </a:xfrm>
            </p:grpSpPr>
            <p:sp>
              <p:nvSpPr>
                <p:cNvPr id="50" name="矩形 49">
                  <a:extLst>
                    <a:ext uri="{FF2B5EF4-FFF2-40B4-BE49-F238E27FC236}">
                      <a16:creationId xmlns="" xmlns:a16="http://schemas.microsoft.com/office/drawing/2014/main" id="{7A348C3B-0861-4121-8D52-6FE13837BC40}"/>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51" name="直接连接符 50">
                  <a:extLst>
                    <a:ext uri="{FF2B5EF4-FFF2-40B4-BE49-F238E27FC236}">
                      <a16:creationId xmlns="" xmlns:a16="http://schemas.microsoft.com/office/drawing/2014/main" id="{8EA7609E-4730-4007-ABE3-C92671A1D623}"/>
                    </a:ext>
                  </a:extLst>
                </p:cNvPr>
                <p:cNvCxnSpPr>
                  <a:stCxn id="50" idx="0"/>
                  <a:endCxn id="50"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 xmlns:a16="http://schemas.microsoft.com/office/drawing/2014/main" id="{1B40463E-50DF-4FD5-968C-DDF5E586767B}"/>
                    </a:ext>
                  </a:extLst>
                </p:cNvPr>
                <p:cNvCxnSpPr>
                  <a:cxnSpLocks/>
                  <a:stCxn id="50" idx="3"/>
                  <a:endCxn id="50"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 xmlns:a16="http://schemas.microsoft.com/office/drawing/2014/main" id="{AB167EF8-464C-46D4-94A0-996863A437F2}"/>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 xmlns:a16="http://schemas.microsoft.com/office/drawing/2014/main" id="{BF1FEFCF-452E-4978-86C6-FFDC5E29AA72}"/>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组合 43">
                <a:extLst>
                  <a:ext uri="{FF2B5EF4-FFF2-40B4-BE49-F238E27FC236}">
                    <a16:creationId xmlns="" xmlns:a16="http://schemas.microsoft.com/office/drawing/2014/main" id="{B7387C4C-911D-449A-AC8F-DBBED1C621ED}"/>
                  </a:ext>
                </a:extLst>
              </p:cNvPr>
              <p:cNvGrpSpPr/>
              <p:nvPr/>
            </p:nvGrpSpPr>
            <p:grpSpPr>
              <a:xfrm>
                <a:off x="1852094" y="1518517"/>
                <a:ext cx="712421" cy="712421"/>
                <a:chOff x="2533239" y="1395287"/>
                <a:chExt cx="712421" cy="712421"/>
              </a:xfrm>
            </p:grpSpPr>
            <p:sp>
              <p:nvSpPr>
                <p:cNvPr id="45" name="矩形 44">
                  <a:extLst>
                    <a:ext uri="{FF2B5EF4-FFF2-40B4-BE49-F238E27FC236}">
                      <a16:creationId xmlns="" xmlns:a16="http://schemas.microsoft.com/office/drawing/2014/main" id="{7626EC53-75D9-479B-B0A5-8B314C5317F5}"/>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46" name="直接连接符 45">
                  <a:extLst>
                    <a:ext uri="{FF2B5EF4-FFF2-40B4-BE49-F238E27FC236}">
                      <a16:creationId xmlns="" xmlns:a16="http://schemas.microsoft.com/office/drawing/2014/main" id="{465CBEE7-1D6C-4A38-BBAD-E1E7CD445499}"/>
                    </a:ext>
                  </a:extLst>
                </p:cNvPr>
                <p:cNvCxnSpPr>
                  <a:stCxn id="45" idx="0"/>
                  <a:endCxn id="45"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 xmlns:a16="http://schemas.microsoft.com/office/drawing/2014/main" id="{70B0EB91-F13B-42DF-ABFA-9762C49AFC95}"/>
                    </a:ext>
                  </a:extLst>
                </p:cNvPr>
                <p:cNvCxnSpPr>
                  <a:cxnSpLocks/>
                  <a:stCxn id="45" idx="3"/>
                  <a:endCxn id="45"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 xmlns:a16="http://schemas.microsoft.com/office/drawing/2014/main" id="{30829122-9036-49E2-8D4F-21CF97422321}"/>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 xmlns:a16="http://schemas.microsoft.com/office/drawing/2014/main" id="{812580E6-1D59-4CE0-BFAC-3CF05755CD5D}"/>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9" name="文本框 38">
              <a:extLst>
                <a:ext uri="{FF2B5EF4-FFF2-40B4-BE49-F238E27FC236}">
                  <a16:creationId xmlns="" xmlns:a16="http://schemas.microsoft.com/office/drawing/2014/main" id="{25D9A7C6-E4D1-4295-8B70-F61CE89315B6}"/>
                </a:ext>
              </a:extLst>
            </p:cNvPr>
            <p:cNvSpPr txBox="1"/>
            <p:nvPr/>
          </p:nvSpPr>
          <p:spPr>
            <a:xfrm>
              <a:off x="362856"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前</a:t>
              </a:r>
            </a:p>
          </p:txBody>
        </p:sp>
        <p:sp>
          <p:nvSpPr>
            <p:cNvPr id="40" name="文本框 39">
              <a:extLst>
                <a:ext uri="{FF2B5EF4-FFF2-40B4-BE49-F238E27FC236}">
                  <a16:creationId xmlns="" xmlns:a16="http://schemas.microsoft.com/office/drawing/2014/main" id="{0C75B29E-9567-40D4-9DD6-840A34021085}"/>
                </a:ext>
              </a:extLst>
            </p:cNvPr>
            <p:cNvSpPr txBox="1"/>
            <p:nvPr/>
          </p:nvSpPr>
          <p:spPr>
            <a:xfrm>
              <a:off x="1099648"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瞻</a:t>
              </a:r>
            </a:p>
          </p:txBody>
        </p:sp>
        <p:sp>
          <p:nvSpPr>
            <p:cNvPr id="41" name="文本框 40">
              <a:extLst>
                <a:ext uri="{FF2B5EF4-FFF2-40B4-BE49-F238E27FC236}">
                  <a16:creationId xmlns="" xmlns:a16="http://schemas.microsoft.com/office/drawing/2014/main" id="{BCE53E79-C510-4387-9C31-D30CA2BCCE84}"/>
                </a:ext>
              </a:extLst>
            </p:cNvPr>
            <p:cNvSpPr txBox="1"/>
            <p:nvPr/>
          </p:nvSpPr>
          <p:spPr>
            <a:xfrm>
              <a:off x="1812069"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性</a:t>
              </a:r>
            </a:p>
          </p:txBody>
        </p:sp>
      </p:grpSp>
      <p:grpSp>
        <p:nvGrpSpPr>
          <p:cNvPr id="60" name="组合 59">
            <a:extLst>
              <a:ext uri="{FF2B5EF4-FFF2-40B4-BE49-F238E27FC236}">
                <a16:creationId xmlns="" xmlns:a16="http://schemas.microsoft.com/office/drawing/2014/main" id="{61A2E2E9-4A88-45F1-921B-97C3E48995F3}"/>
              </a:ext>
            </a:extLst>
          </p:cNvPr>
          <p:cNvGrpSpPr/>
          <p:nvPr/>
        </p:nvGrpSpPr>
        <p:grpSpPr>
          <a:xfrm>
            <a:off x="7824192" y="2912653"/>
            <a:ext cx="2313213" cy="864000"/>
            <a:chOff x="362856" y="1416057"/>
            <a:chExt cx="2313213" cy="864000"/>
          </a:xfrm>
        </p:grpSpPr>
        <p:grpSp>
          <p:nvGrpSpPr>
            <p:cNvPr id="61" name="组合 60">
              <a:extLst>
                <a:ext uri="{FF2B5EF4-FFF2-40B4-BE49-F238E27FC236}">
                  <a16:creationId xmlns="" xmlns:a16="http://schemas.microsoft.com/office/drawing/2014/main" id="{A3AE794A-FB33-4DDB-8A23-E6B5F1D151EC}"/>
                </a:ext>
              </a:extLst>
            </p:cNvPr>
            <p:cNvGrpSpPr/>
            <p:nvPr/>
          </p:nvGrpSpPr>
          <p:grpSpPr>
            <a:xfrm>
              <a:off x="427254" y="1518517"/>
              <a:ext cx="2137261" cy="712421"/>
              <a:chOff x="427254" y="1518517"/>
              <a:chExt cx="2137261" cy="712421"/>
            </a:xfrm>
          </p:grpSpPr>
          <p:grpSp>
            <p:nvGrpSpPr>
              <p:cNvPr id="65" name="组合 64">
                <a:extLst>
                  <a:ext uri="{FF2B5EF4-FFF2-40B4-BE49-F238E27FC236}">
                    <a16:creationId xmlns="" xmlns:a16="http://schemas.microsoft.com/office/drawing/2014/main" id="{A358F4FB-368A-469C-AEF8-3613CD04EE2A}"/>
                  </a:ext>
                </a:extLst>
              </p:cNvPr>
              <p:cNvGrpSpPr/>
              <p:nvPr/>
            </p:nvGrpSpPr>
            <p:grpSpPr>
              <a:xfrm>
                <a:off x="427254" y="1518517"/>
                <a:ext cx="712421" cy="712421"/>
                <a:chOff x="2533239" y="1395287"/>
                <a:chExt cx="712421" cy="712421"/>
              </a:xfrm>
            </p:grpSpPr>
            <p:sp>
              <p:nvSpPr>
                <p:cNvPr id="78" name="矩形 77">
                  <a:extLst>
                    <a:ext uri="{FF2B5EF4-FFF2-40B4-BE49-F238E27FC236}">
                      <a16:creationId xmlns="" xmlns:a16="http://schemas.microsoft.com/office/drawing/2014/main" id="{DE50E588-AA85-4F06-902C-EE33BC14B501}"/>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79" name="直接连接符 78">
                  <a:extLst>
                    <a:ext uri="{FF2B5EF4-FFF2-40B4-BE49-F238E27FC236}">
                      <a16:creationId xmlns="" xmlns:a16="http://schemas.microsoft.com/office/drawing/2014/main" id="{E1DFC440-408B-4654-B143-C128A1C3F2EE}"/>
                    </a:ext>
                  </a:extLst>
                </p:cNvPr>
                <p:cNvCxnSpPr>
                  <a:stCxn id="78" idx="0"/>
                  <a:endCxn id="78"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 xmlns:a16="http://schemas.microsoft.com/office/drawing/2014/main" id="{B14C39AB-20DD-4F67-8581-B6F6FF65A0EC}"/>
                    </a:ext>
                  </a:extLst>
                </p:cNvPr>
                <p:cNvCxnSpPr>
                  <a:cxnSpLocks/>
                  <a:stCxn id="78" idx="3"/>
                  <a:endCxn id="78"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 xmlns:a16="http://schemas.microsoft.com/office/drawing/2014/main" id="{2B5BCED0-284B-4F38-A14A-3A3F38E4311D}"/>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 xmlns:a16="http://schemas.microsoft.com/office/drawing/2014/main" id="{EC63A331-3383-4169-9F00-774DF066D44E}"/>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66" name="组合 65">
                <a:extLst>
                  <a:ext uri="{FF2B5EF4-FFF2-40B4-BE49-F238E27FC236}">
                    <a16:creationId xmlns="" xmlns:a16="http://schemas.microsoft.com/office/drawing/2014/main" id="{47A0DE4C-91E8-46FC-9D99-EF0411B962C6}"/>
                  </a:ext>
                </a:extLst>
              </p:cNvPr>
              <p:cNvGrpSpPr/>
              <p:nvPr/>
            </p:nvGrpSpPr>
            <p:grpSpPr>
              <a:xfrm>
                <a:off x="1139675" y="1518517"/>
                <a:ext cx="712421" cy="712421"/>
                <a:chOff x="2533239" y="1395287"/>
                <a:chExt cx="712421" cy="712421"/>
              </a:xfrm>
            </p:grpSpPr>
            <p:sp>
              <p:nvSpPr>
                <p:cNvPr id="73" name="矩形 72">
                  <a:extLst>
                    <a:ext uri="{FF2B5EF4-FFF2-40B4-BE49-F238E27FC236}">
                      <a16:creationId xmlns="" xmlns:a16="http://schemas.microsoft.com/office/drawing/2014/main" id="{2C122155-49E4-4636-AB6E-642B5AFCB7C7}"/>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74" name="直接连接符 73">
                  <a:extLst>
                    <a:ext uri="{FF2B5EF4-FFF2-40B4-BE49-F238E27FC236}">
                      <a16:creationId xmlns="" xmlns:a16="http://schemas.microsoft.com/office/drawing/2014/main" id="{56CD28F2-1236-4FE1-9039-19284DF059A9}"/>
                    </a:ext>
                  </a:extLst>
                </p:cNvPr>
                <p:cNvCxnSpPr>
                  <a:stCxn id="73" idx="0"/>
                  <a:endCxn id="73"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 xmlns:a16="http://schemas.microsoft.com/office/drawing/2014/main" id="{FCDA0E2F-D670-445C-8B67-0CEEC6495DE5}"/>
                    </a:ext>
                  </a:extLst>
                </p:cNvPr>
                <p:cNvCxnSpPr>
                  <a:cxnSpLocks/>
                  <a:stCxn id="73" idx="3"/>
                  <a:endCxn id="73"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 xmlns:a16="http://schemas.microsoft.com/office/drawing/2014/main" id="{9CB4FC2D-4770-45FF-A3F7-D2346AD7D4CD}"/>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 xmlns:a16="http://schemas.microsoft.com/office/drawing/2014/main" id="{AAE46BBF-4A72-46A6-BBEA-63E16DBA49F0}"/>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 xmlns:a16="http://schemas.microsoft.com/office/drawing/2014/main" id="{F071B21A-C2EB-4833-8CB4-2EB39D60F877}"/>
                  </a:ext>
                </a:extLst>
              </p:cNvPr>
              <p:cNvGrpSpPr/>
              <p:nvPr/>
            </p:nvGrpSpPr>
            <p:grpSpPr>
              <a:xfrm>
                <a:off x="1852094" y="1518517"/>
                <a:ext cx="712421" cy="712421"/>
                <a:chOff x="2533239" y="1395287"/>
                <a:chExt cx="712421" cy="712421"/>
              </a:xfrm>
            </p:grpSpPr>
            <p:sp>
              <p:nvSpPr>
                <p:cNvPr id="68" name="矩形 67">
                  <a:extLst>
                    <a:ext uri="{FF2B5EF4-FFF2-40B4-BE49-F238E27FC236}">
                      <a16:creationId xmlns="" xmlns:a16="http://schemas.microsoft.com/office/drawing/2014/main" id="{BD0E0215-8921-4046-B160-1C462124A632}"/>
                    </a:ext>
                  </a:extLst>
                </p:cNvPr>
                <p:cNvSpPr/>
                <p:nvPr/>
              </p:nvSpPr>
              <p:spPr>
                <a:xfrm>
                  <a:off x="2533239" y="1395287"/>
                  <a:ext cx="712421" cy="712421"/>
                </a:xfrm>
                <a:prstGeom prst="rect">
                  <a:avLst/>
                </a:prstGeom>
                <a:noFill/>
                <a:ln w="9525">
                  <a:solidFill>
                    <a:srgbClr val="DE7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C00000"/>
                    </a:solidFill>
                    <a:latin typeface="华文新魏" panose="02010800040101010101" pitchFamily="2" charset="-122"/>
                    <a:ea typeface="华文新魏" panose="02010800040101010101" pitchFamily="2" charset="-122"/>
                  </a:endParaRPr>
                </a:p>
              </p:txBody>
            </p:sp>
            <p:cxnSp>
              <p:nvCxnSpPr>
                <p:cNvPr id="69" name="直接连接符 68">
                  <a:extLst>
                    <a:ext uri="{FF2B5EF4-FFF2-40B4-BE49-F238E27FC236}">
                      <a16:creationId xmlns="" xmlns:a16="http://schemas.microsoft.com/office/drawing/2014/main" id="{AC7B578C-C7E6-4C02-9CC1-E2018F831175}"/>
                    </a:ext>
                  </a:extLst>
                </p:cNvPr>
                <p:cNvCxnSpPr>
                  <a:stCxn id="68" idx="0"/>
                  <a:endCxn id="68" idx="2"/>
                </p:cNvCxnSpPr>
                <p:nvPr/>
              </p:nvCxnSpPr>
              <p:spPr>
                <a:xfrm>
                  <a:off x="2889450" y="1395287"/>
                  <a:ext cx="0" cy="712421"/>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 xmlns:a16="http://schemas.microsoft.com/office/drawing/2014/main" id="{32DA1C87-FE4D-4905-BA88-3C85BBE8E26B}"/>
                    </a:ext>
                  </a:extLst>
                </p:cNvPr>
                <p:cNvCxnSpPr>
                  <a:cxnSpLocks/>
                  <a:stCxn id="68" idx="3"/>
                  <a:endCxn id="68" idx="1"/>
                </p:cNvCxnSpPr>
                <p:nvPr/>
              </p:nvCxnSpPr>
              <p:spPr>
                <a:xfrm flipH="1">
                  <a:off x="2533239" y="1751498"/>
                  <a:ext cx="712421" cy="0"/>
                </a:xfrm>
                <a:prstGeom prst="line">
                  <a:avLst/>
                </a:prstGeom>
                <a:ln w="0">
                  <a:solidFill>
                    <a:srgbClr val="C00000">
                      <a:alpha val="40000"/>
                    </a:srgbClr>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 xmlns:a16="http://schemas.microsoft.com/office/drawing/2014/main" id="{D260BB20-E83B-4261-A532-94C0EF620A59}"/>
                    </a:ext>
                  </a:extLst>
                </p:cNvPr>
                <p:cNvCxnSpPr/>
                <p:nvPr/>
              </p:nvCxnSpPr>
              <p:spPr>
                <a:xfrm>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 xmlns:a16="http://schemas.microsoft.com/office/drawing/2014/main" id="{35B19AB3-75A3-4E6A-87C4-25D1A1D5E893}"/>
                    </a:ext>
                  </a:extLst>
                </p:cNvPr>
                <p:cNvCxnSpPr>
                  <a:cxnSpLocks/>
                </p:cNvCxnSpPr>
                <p:nvPr/>
              </p:nvCxnSpPr>
              <p:spPr>
                <a:xfrm flipH="1">
                  <a:off x="2533239" y="1395287"/>
                  <a:ext cx="712421" cy="712421"/>
                </a:xfrm>
                <a:prstGeom prst="line">
                  <a:avLst/>
                </a:prstGeom>
                <a:ln w="0">
                  <a:solidFill>
                    <a:srgbClr val="C00000">
                      <a:alpha val="20000"/>
                    </a:srgb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2" name="文本框 61">
              <a:extLst>
                <a:ext uri="{FF2B5EF4-FFF2-40B4-BE49-F238E27FC236}">
                  <a16:creationId xmlns="" xmlns:a16="http://schemas.microsoft.com/office/drawing/2014/main" id="{4AEECCB9-2205-471A-9AE0-66DE20ED5A32}"/>
                </a:ext>
              </a:extLst>
            </p:cNvPr>
            <p:cNvSpPr txBox="1"/>
            <p:nvPr/>
          </p:nvSpPr>
          <p:spPr>
            <a:xfrm>
              <a:off x="362856"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指</a:t>
              </a:r>
            </a:p>
          </p:txBody>
        </p:sp>
        <p:sp>
          <p:nvSpPr>
            <p:cNvPr id="63" name="文本框 62">
              <a:extLst>
                <a:ext uri="{FF2B5EF4-FFF2-40B4-BE49-F238E27FC236}">
                  <a16:creationId xmlns="" xmlns:a16="http://schemas.microsoft.com/office/drawing/2014/main" id="{A1899244-9C56-461B-A6E9-27CF9D156D52}"/>
                </a:ext>
              </a:extLst>
            </p:cNvPr>
            <p:cNvSpPr txBox="1"/>
            <p:nvPr/>
          </p:nvSpPr>
          <p:spPr>
            <a:xfrm>
              <a:off x="1099648"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导</a:t>
              </a:r>
            </a:p>
          </p:txBody>
        </p:sp>
        <p:sp>
          <p:nvSpPr>
            <p:cNvPr id="64" name="文本框 63">
              <a:extLst>
                <a:ext uri="{FF2B5EF4-FFF2-40B4-BE49-F238E27FC236}">
                  <a16:creationId xmlns="" xmlns:a16="http://schemas.microsoft.com/office/drawing/2014/main" id="{28A0D321-B7CB-44AF-ADE5-42E8E2EF7FAA}"/>
                </a:ext>
              </a:extLst>
            </p:cNvPr>
            <p:cNvSpPr txBox="1"/>
            <p:nvPr/>
          </p:nvSpPr>
          <p:spPr>
            <a:xfrm>
              <a:off x="1812069" y="1416057"/>
              <a:ext cx="864000" cy="864000"/>
            </a:xfrm>
            <a:prstGeom prst="rect">
              <a:avLst/>
            </a:prstGeom>
            <a:noFill/>
          </p:spPr>
          <p:txBody>
            <a:bodyPr wrap="square" rtlCol="0">
              <a:spAutoFit/>
            </a:bodyPr>
            <a:lstStyle>
              <a:defPPr>
                <a:defRPr lang="zh-CN"/>
              </a:defPPr>
              <a:lvl1pPr algn="ctr">
                <a:defRPr sz="4800">
                  <a:latin typeface="华文中宋" panose="02010600040101010101" pitchFamily="2" charset="-122"/>
                  <a:ea typeface="华文中宋" panose="02010600040101010101" pitchFamily="2" charset="-122"/>
                </a:defRPr>
              </a:lvl1pPr>
            </a:lstStyle>
            <a:p>
              <a:r>
                <a:rPr lang="zh-CN" altLang="en-US" b="1" dirty="0">
                  <a:solidFill>
                    <a:srgbClr val="C00000"/>
                  </a:solidFill>
                  <a:latin typeface="华文新魏" panose="02010800040101010101" pitchFamily="2" charset="-122"/>
                  <a:ea typeface="华文新魏" panose="02010800040101010101" pitchFamily="2" charset="-122"/>
                </a:rPr>
                <a:t>性</a:t>
              </a:r>
            </a:p>
          </p:txBody>
        </p:sp>
      </p:grpSp>
      <p:sp>
        <p:nvSpPr>
          <p:cNvPr id="83" name="矩形 82">
            <a:extLst>
              <a:ext uri="{FF2B5EF4-FFF2-40B4-BE49-F238E27FC236}">
                <a16:creationId xmlns="" xmlns:a16="http://schemas.microsoft.com/office/drawing/2014/main" id="{DBEE970A-8F88-45B2-923E-E69265B3F27C}"/>
              </a:ext>
            </a:extLst>
          </p:cNvPr>
          <p:cNvSpPr/>
          <p:nvPr/>
        </p:nvSpPr>
        <p:spPr>
          <a:xfrm>
            <a:off x="4253984" y="1844824"/>
            <a:ext cx="3570208" cy="461665"/>
          </a:xfrm>
          <a:prstGeom prst="rect">
            <a:avLst/>
          </a:prstGeom>
        </p:spPr>
        <p:txBody>
          <a:bodyPr wrap="none">
            <a:spAutoFit/>
          </a:bodyPr>
          <a:lstStyle/>
          <a:p>
            <a:r>
              <a:rPr lang="zh-CN" altLang="en-US" sz="2400" b="1" dirty="0">
                <a:solidFill>
                  <a:schemeClr val="tx1">
                    <a:lumMod val="85000"/>
                    <a:lumOff val="15000"/>
                  </a:schemeClr>
                </a:solidFill>
                <a:latin typeface="+mj-ea"/>
                <a:ea typeface="+mj-ea"/>
              </a:rPr>
              <a:t>两步走战略安排，体现了</a:t>
            </a:r>
          </a:p>
        </p:txBody>
      </p:sp>
    </p:spTree>
    <p:extLst>
      <p:ext uri="{BB962C8B-B14F-4D97-AF65-F5344CB8AC3E}">
        <p14:creationId xmlns:p14="http://schemas.microsoft.com/office/powerpoint/2010/main" val="29836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wipe(right)">
                                      <p:cBhvr>
                                        <p:cTn id="10" dur="500"/>
                                        <p:tgtEl>
                                          <p:spTgt spid="8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500"/>
                                        <p:tgtEl>
                                          <p:spTgt spid="8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anim calcmode="lin" valueType="num">
                                      <p:cBhvr>
                                        <p:cTn id="25" dur="500" fill="hold"/>
                                        <p:tgtEl>
                                          <p:spTgt spid="37"/>
                                        </p:tgtEl>
                                        <p:attrNameLst>
                                          <p:attrName>ppt_x</p:attrName>
                                        </p:attrNameLst>
                                      </p:cBhvr>
                                      <p:tavLst>
                                        <p:tav tm="0">
                                          <p:val>
                                            <p:strVal val="#ppt_x"/>
                                          </p:val>
                                        </p:tav>
                                        <p:tav tm="100000">
                                          <p:val>
                                            <p:strVal val="#ppt_x"/>
                                          </p:val>
                                        </p:tav>
                                      </p:tavLst>
                                    </p:anim>
                                    <p:anim calcmode="lin" valueType="num">
                                      <p:cBhvr>
                                        <p:cTn id="26" dur="500" fill="hold"/>
                                        <p:tgtEl>
                                          <p:spTgt spid="3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anim calcmode="lin" valueType="num">
                                      <p:cBhvr>
                                        <p:cTn id="31" dur="500" fill="hold"/>
                                        <p:tgtEl>
                                          <p:spTgt spid="60"/>
                                        </p:tgtEl>
                                        <p:attrNameLst>
                                          <p:attrName>ppt_x</p:attrName>
                                        </p:attrNameLst>
                                      </p:cBhvr>
                                      <p:tavLst>
                                        <p:tav tm="0">
                                          <p:val>
                                            <p:strVal val="#ppt_x"/>
                                          </p:val>
                                        </p:tav>
                                        <p:tav tm="100000">
                                          <p:val>
                                            <p:strVal val="#ppt_x"/>
                                          </p:val>
                                        </p:tav>
                                      </p:tavLst>
                                    </p:anim>
                                    <p:anim calcmode="lin" valueType="num">
                                      <p:cBhvr>
                                        <p:cTn id="32"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1AC42A6-3B0A-4D63-B9EB-3BC95589ADF3}"/>
              </a:ext>
            </a:extLst>
          </p:cNvPr>
          <p:cNvSpPr/>
          <p:nvPr/>
        </p:nvSpPr>
        <p:spPr>
          <a:xfrm>
            <a:off x="119336" y="2852936"/>
            <a:ext cx="12060295" cy="1421928"/>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  实现物质文明、政治文明、精神文明、</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社会文明、生态文明同步提升</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4" name="TextBox 100">
            <a:extLst>
              <a:ext uri="{FF2B5EF4-FFF2-40B4-BE49-F238E27FC236}">
                <a16:creationId xmlns="" xmlns:a16="http://schemas.microsoft.com/office/drawing/2014/main" id="{424AE4D3-595A-4AAF-B423-A23F7C579245}"/>
              </a:ext>
            </a:extLst>
          </p:cNvPr>
          <p:cNvSpPr txBox="1">
            <a:spLocks noChangeArrowheads="1"/>
          </p:cNvSpPr>
          <p:nvPr/>
        </p:nvSpPr>
        <p:spPr bwMode="auto">
          <a:xfrm>
            <a:off x="982659" y="1887902"/>
            <a:ext cx="1022668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三、准确把握新时代两步走战略安排内涵要求</a:t>
            </a:r>
          </a:p>
        </p:txBody>
      </p:sp>
      <p:cxnSp>
        <p:nvCxnSpPr>
          <p:cNvPr id="5" name="直接箭头连接符 4">
            <a:extLst>
              <a:ext uri="{FF2B5EF4-FFF2-40B4-BE49-F238E27FC236}">
                <a16:creationId xmlns="" xmlns:a16="http://schemas.microsoft.com/office/drawing/2014/main" id="{2A447956-3C0D-45F2-955F-3C5FECAD5C7C}"/>
              </a:ext>
            </a:extLst>
          </p:cNvPr>
          <p:cNvCxnSpPr/>
          <p:nvPr/>
        </p:nvCxnSpPr>
        <p:spPr>
          <a:xfrm>
            <a:off x="1056000" y="27089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8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5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5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7912" b="38452"/>
          <a:stretch/>
        </p:blipFill>
        <p:spPr>
          <a:xfrm>
            <a:off x="16275" y="2564905"/>
            <a:ext cx="12175725" cy="3744416"/>
          </a:xfrm>
          <a:prstGeom prst="rect">
            <a:avLst/>
          </a:prstGeom>
        </p:spPr>
      </p:pic>
      <p:sp>
        <p:nvSpPr>
          <p:cNvPr id="19" name="矩形 18">
            <a:extLst>
              <a:ext uri="{FF2B5EF4-FFF2-40B4-BE49-F238E27FC236}">
                <a16:creationId xmlns="" xmlns:a16="http://schemas.microsoft.com/office/drawing/2014/main" id="{9FE187A3-8155-41FF-B5F3-CDFBF2E749B5}"/>
              </a:ext>
            </a:extLst>
          </p:cNvPr>
          <p:cNvSpPr/>
          <p:nvPr/>
        </p:nvSpPr>
        <p:spPr>
          <a:xfrm>
            <a:off x="16275" y="2348880"/>
            <a:ext cx="12175725" cy="3960440"/>
          </a:xfrm>
          <a:prstGeom prst="rect">
            <a:avLst/>
          </a:prstGeom>
          <a:gradFill>
            <a:gsLst>
              <a:gs pos="100000">
                <a:srgbClr val="FFFFFF">
                  <a:alpha val="44000"/>
                </a:srgbClr>
              </a:gs>
              <a:gs pos="2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 xmlns:a16="http://schemas.microsoft.com/office/drawing/2014/main" id="{AD5E41D7-D7DE-4D7D-820C-F484B9696619}"/>
              </a:ext>
            </a:extLst>
          </p:cNvPr>
          <p:cNvSpPr/>
          <p:nvPr/>
        </p:nvSpPr>
        <p:spPr>
          <a:xfrm>
            <a:off x="960119" y="787825"/>
            <a:ext cx="10264141" cy="1200329"/>
          </a:xfrm>
          <a:prstGeom prst="rect">
            <a:avLst/>
          </a:prstGeom>
        </p:spPr>
        <p:txBody>
          <a:bodyPr wrap="square">
            <a:spAutoFit/>
          </a:bodyPr>
          <a:lstStyle/>
          <a:p>
            <a:pPr algn="just">
              <a:lnSpc>
                <a:spcPct val="150000"/>
              </a:lnSpc>
            </a:pPr>
            <a:r>
              <a:rPr lang="zh-CN" altLang="en-US" sz="2400" b="1" dirty="0">
                <a:solidFill>
                  <a:schemeClr val="tx1">
                    <a:lumMod val="85000"/>
                    <a:lumOff val="15000"/>
                  </a:schemeClr>
                </a:solidFill>
                <a:latin typeface="+mj-ea"/>
                <a:ea typeface="+mj-ea"/>
              </a:rPr>
              <a:t>　　新时代两步走战略安排，丰富了党的第二个百年奋斗目标的内涵，体现了我国发展量的提升和质的飞跃。</a:t>
            </a:r>
          </a:p>
        </p:txBody>
      </p:sp>
      <p:grpSp>
        <p:nvGrpSpPr>
          <p:cNvPr id="11" name="组合 10">
            <a:extLst>
              <a:ext uri="{FF2B5EF4-FFF2-40B4-BE49-F238E27FC236}">
                <a16:creationId xmlns="" xmlns:a16="http://schemas.microsoft.com/office/drawing/2014/main" id="{58208F1C-66D3-4D0D-9246-EA8C9DE51331}"/>
              </a:ext>
            </a:extLst>
          </p:cNvPr>
          <p:cNvGrpSpPr/>
          <p:nvPr/>
        </p:nvGrpSpPr>
        <p:grpSpPr>
          <a:xfrm>
            <a:off x="5087888" y="2012600"/>
            <a:ext cx="2046625" cy="3556301"/>
            <a:chOff x="5074655" y="2176955"/>
            <a:chExt cx="2046625" cy="2646550"/>
          </a:xfrm>
        </p:grpSpPr>
        <p:sp>
          <p:nvSpPr>
            <p:cNvPr id="24" name="任意多边形: 形状 23">
              <a:extLst>
                <a:ext uri="{FF2B5EF4-FFF2-40B4-BE49-F238E27FC236}">
                  <a16:creationId xmlns="" xmlns:a16="http://schemas.microsoft.com/office/drawing/2014/main" id="{3EBC9A7A-7B39-4BB5-B3A8-8B9B8635A680}"/>
                </a:ext>
              </a:extLst>
            </p:cNvPr>
            <p:cNvSpPr/>
            <p:nvPr/>
          </p:nvSpPr>
          <p:spPr>
            <a:xfrm>
              <a:off x="5074655" y="2776847"/>
              <a:ext cx="2046625" cy="2046658"/>
            </a:xfrm>
            <a:custGeom>
              <a:avLst/>
              <a:gdLst>
                <a:gd name="connsiteX0" fmla="*/ 1020359 w 2046625"/>
                <a:gd name="connsiteY0" fmla="*/ 0 h 2046658"/>
                <a:gd name="connsiteX1" fmla="*/ 1023313 w 2046625"/>
                <a:gd name="connsiteY1" fmla="*/ 2008 h 2046658"/>
                <a:gd name="connsiteX2" fmla="*/ 1026266 w 2046625"/>
                <a:gd name="connsiteY2" fmla="*/ 0 h 2046658"/>
                <a:gd name="connsiteX3" fmla="*/ 1026266 w 2046625"/>
                <a:gd name="connsiteY3" fmla="*/ 4015 h 2046658"/>
                <a:gd name="connsiteX4" fmla="*/ 2046625 w 2046625"/>
                <a:gd name="connsiteY4" fmla="*/ 697533 h 2046658"/>
                <a:gd name="connsiteX5" fmla="*/ 1379906 w 2046625"/>
                <a:gd name="connsiteY5" fmla="*/ 600599 h 2046658"/>
                <a:gd name="connsiteX6" fmla="*/ 1957624 w 2046625"/>
                <a:gd name="connsiteY6" fmla="*/ 2046658 h 2046658"/>
                <a:gd name="connsiteX7" fmla="*/ 1023313 w 2046625"/>
                <a:gd name="connsiteY7" fmla="*/ 1747488 h 2046658"/>
                <a:gd name="connsiteX8" fmla="*/ 89002 w 2046625"/>
                <a:gd name="connsiteY8" fmla="*/ 2046658 h 2046658"/>
                <a:gd name="connsiteX9" fmla="*/ 666719 w 2046625"/>
                <a:gd name="connsiteY9" fmla="*/ 600599 h 2046658"/>
                <a:gd name="connsiteX10" fmla="*/ 0 w 2046625"/>
                <a:gd name="connsiteY10" fmla="*/ 697533 h 2046658"/>
                <a:gd name="connsiteX11" fmla="*/ 1020359 w 2046625"/>
                <a:gd name="connsiteY11" fmla="*/ 4015 h 20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6625" h="2046658">
                  <a:moveTo>
                    <a:pt x="1020359" y="0"/>
                  </a:moveTo>
                  <a:lnTo>
                    <a:pt x="1023313" y="2008"/>
                  </a:lnTo>
                  <a:lnTo>
                    <a:pt x="1026266" y="0"/>
                  </a:lnTo>
                  <a:lnTo>
                    <a:pt x="1026266" y="4015"/>
                  </a:lnTo>
                  <a:lnTo>
                    <a:pt x="2046625" y="697533"/>
                  </a:lnTo>
                  <a:lnTo>
                    <a:pt x="1379906" y="600599"/>
                  </a:lnTo>
                  <a:cubicBezTo>
                    <a:pt x="1365073" y="825454"/>
                    <a:pt x="1510913" y="1771328"/>
                    <a:pt x="1957624" y="2046658"/>
                  </a:cubicBezTo>
                  <a:lnTo>
                    <a:pt x="1023313" y="1747488"/>
                  </a:lnTo>
                  <a:lnTo>
                    <a:pt x="89002" y="2046658"/>
                  </a:lnTo>
                  <a:cubicBezTo>
                    <a:pt x="535713" y="1771328"/>
                    <a:pt x="681552" y="825454"/>
                    <a:pt x="666719" y="600599"/>
                  </a:cubicBezTo>
                  <a:lnTo>
                    <a:pt x="0" y="697533"/>
                  </a:lnTo>
                  <a:lnTo>
                    <a:pt x="1020359" y="4015"/>
                  </a:lnTo>
                  <a:close/>
                </a:path>
              </a:pathLst>
            </a:custGeom>
            <a:gradFill>
              <a:gsLst>
                <a:gs pos="0">
                  <a:srgbClr val="C00000"/>
                </a:gs>
                <a:gs pos="80000">
                  <a:srgbClr val="C00000">
                    <a:alpha val="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2" name="文本框 31">
              <a:extLst>
                <a:ext uri="{FF2B5EF4-FFF2-40B4-BE49-F238E27FC236}">
                  <a16:creationId xmlns="" xmlns:a16="http://schemas.microsoft.com/office/drawing/2014/main" id="{C1F51269-8460-432D-900B-DA548963431B}"/>
                </a:ext>
              </a:extLst>
            </p:cNvPr>
            <p:cNvSpPr txBox="1"/>
            <p:nvPr/>
          </p:nvSpPr>
          <p:spPr>
            <a:xfrm>
              <a:off x="5382198" y="2176955"/>
              <a:ext cx="1438347" cy="572464"/>
            </a:xfrm>
            <a:prstGeom prst="rect">
              <a:avLst/>
            </a:prstGeom>
            <a:noFill/>
          </p:spPr>
          <p:txBody>
            <a:bodyPr wrap="square" rtlCol="0">
              <a:spAutoFit/>
            </a:bodyPr>
            <a:lstStyle/>
            <a:p>
              <a:pPr algn="dist" eaLnBrk="0" fontAlgn="base" hangingPunct="0">
                <a:lnSpc>
                  <a:spcPct val="130000"/>
                </a:lnSpc>
                <a:spcBef>
                  <a:spcPct val="0"/>
                </a:spcBef>
                <a:spcAft>
                  <a:spcPct val="0"/>
                </a:spcAft>
              </a:pPr>
              <a:r>
                <a:rPr lang="zh-CN" altLang="en-US" sz="2400" dirty="0">
                  <a:solidFill>
                    <a:schemeClr val="tx1">
                      <a:lumMod val="85000"/>
                      <a:lumOff val="15000"/>
                    </a:schemeClr>
                  </a:solidFill>
                  <a:latin typeface="+mj-ea"/>
                  <a:ea typeface="+mj-ea"/>
                </a:rPr>
                <a:t>目标</a:t>
              </a:r>
              <a:r>
                <a:rPr lang="zh-CN" altLang="en-US" sz="2400" b="1" dirty="0">
                  <a:solidFill>
                    <a:srgbClr val="BC000D"/>
                  </a:solidFill>
                  <a:latin typeface="+mj-ea"/>
                  <a:ea typeface="+mj-ea"/>
                </a:rPr>
                <a:t>提升</a:t>
              </a:r>
            </a:p>
          </p:txBody>
        </p:sp>
      </p:grpSp>
      <p:grpSp>
        <p:nvGrpSpPr>
          <p:cNvPr id="12" name="组合 11">
            <a:extLst>
              <a:ext uri="{FF2B5EF4-FFF2-40B4-BE49-F238E27FC236}">
                <a16:creationId xmlns="" xmlns:a16="http://schemas.microsoft.com/office/drawing/2014/main" id="{2DBB7230-E59D-4E88-AF72-E600D96E6930}"/>
              </a:ext>
            </a:extLst>
          </p:cNvPr>
          <p:cNvGrpSpPr/>
          <p:nvPr/>
        </p:nvGrpSpPr>
        <p:grpSpPr>
          <a:xfrm>
            <a:off x="8269238" y="2448308"/>
            <a:ext cx="2046625" cy="3543890"/>
            <a:chOff x="8256005" y="2612662"/>
            <a:chExt cx="2046625" cy="2637314"/>
          </a:xfrm>
        </p:grpSpPr>
        <p:sp>
          <p:nvSpPr>
            <p:cNvPr id="25" name="任意多边形: 形状 24">
              <a:extLst>
                <a:ext uri="{FF2B5EF4-FFF2-40B4-BE49-F238E27FC236}">
                  <a16:creationId xmlns="" xmlns:a16="http://schemas.microsoft.com/office/drawing/2014/main" id="{4EF02E9C-21AA-43E3-973B-AB26CBEE0256}"/>
                </a:ext>
              </a:extLst>
            </p:cNvPr>
            <p:cNvSpPr/>
            <p:nvPr/>
          </p:nvSpPr>
          <p:spPr>
            <a:xfrm>
              <a:off x="8256005" y="3203318"/>
              <a:ext cx="2046625" cy="2046658"/>
            </a:xfrm>
            <a:custGeom>
              <a:avLst/>
              <a:gdLst>
                <a:gd name="connsiteX0" fmla="*/ 1020359 w 2046625"/>
                <a:gd name="connsiteY0" fmla="*/ 0 h 2046658"/>
                <a:gd name="connsiteX1" fmla="*/ 1023313 w 2046625"/>
                <a:gd name="connsiteY1" fmla="*/ 2008 h 2046658"/>
                <a:gd name="connsiteX2" fmla="*/ 1026266 w 2046625"/>
                <a:gd name="connsiteY2" fmla="*/ 0 h 2046658"/>
                <a:gd name="connsiteX3" fmla="*/ 1026266 w 2046625"/>
                <a:gd name="connsiteY3" fmla="*/ 4015 h 2046658"/>
                <a:gd name="connsiteX4" fmla="*/ 2046625 w 2046625"/>
                <a:gd name="connsiteY4" fmla="*/ 697533 h 2046658"/>
                <a:gd name="connsiteX5" fmla="*/ 1379906 w 2046625"/>
                <a:gd name="connsiteY5" fmla="*/ 600599 h 2046658"/>
                <a:gd name="connsiteX6" fmla="*/ 1957623 w 2046625"/>
                <a:gd name="connsiteY6" fmla="*/ 2046658 h 2046658"/>
                <a:gd name="connsiteX7" fmla="*/ 1023313 w 2046625"/>
                <a:gd name="connsiteY7" fmla="*/ 1747488 h 2046658"/>
                <a:gd name="connsiteX8" fmla="*/ 89002 w 2046625"/>
                <a:gd name="connsiteY8" fmla="*/ 2046658 h 2046658"/>
                <a:gd name="connsiteX9" fmla="*/ 666719 w 2046625"/>
                <a:gd name="connsiteY9" fmla="*/ 600599 h 2046658"/>
                <a:gd name="connsiteX10" fmla="*/ 0 w 2046625"/>
                <a:gd name="connsiteY10" fmla="*/ 697533 h 2046658"/>
                <a:gd name="connsiteX11" fmla="*/ 1020359 w 2046625"/>
                <a:gd name="connsiteY11" fmla="*/ 4015 h 20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6625" h="2046658">
                  <a:moveTo>
                    <a:pt x="1020359" y="0"/>
                  </a:moveTo>
                  <a:lnTo>
                    <a:pt x="1023313" y="2008"/>
                  </a:lnTo>
                  <a:lnTo>
                    <a:pt x="1026266" y="0"/>
                  </a:lnTo>
                  <a:lnTo>
                    <a:pt x="1026266" y="4015"/>
                  </a:lnTo>
                  <a:lnTo>
                    <a:pt x="2046625" y="697533"/>
                  </a:lnTo>
                  <a:lnTo>
                    <a:pt x="1379906" y="600599"/>
                  </a:lnTo>
                  <a:cubicBezTo>
                    <a:pt x="1365073" y="825454"/>
                    <a:pt x="1510913" y="1771328"/>
                    <a:pt x="1957623" y="2046658"/>
                  </a:cubicBezTo>
                  <a:lnTo>
                    <a:pt x="1023313" y="1747488"/>
                  </a:lnTo>
                  <a:lnTo>
                    <a:pt x="89002" y="2046658"/>
                  </a:lnTo>
                  <a:cubicBezTo>
                    <a:pt x="535713" y="1771328"/>
                    <a:pt x="681552" y="825454"/>
                    <a:pt x="666719" y="600599"/>
                  </a:cubicBezTo>
                  <a:lnTo>
                    <a:pt x="0" y="697533"/>
                  </a:lnTo>
                  <a:lnTo>
                    <a:pt x="1020359" y="4015"/>
                  </a:lnTo>
                  <a:close/>
                </a:path>
              </a:pathLst>
            </a:custGeom>
            <a:gradFill>
              <a:gsLst>
                <a:gs pos="0">
                  <a:srgbClr val="C00000"/>
                </a:gs>
                <a:gs pos="80000">
                  <a:srgbClr val="C00000">
                    <a:alpha val="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文本框 35">
              <a:extLst>
                <a:ext uri="{FF2B5EF4-FFF2-40B4-BE49-F238E27FC236}">
                  <a16:creationId xmlns="" xmlns:a16="http://schemas.microsoft.com/office/drawing/2014/main" id="{09B39448-98BB-428D-A641-79F18AB8CF16}"/>
                </a:ext>
              </a:extLst>
            </p:cNvPr>
            <p:cNvSpPr txBox="1"/>
            <p:nvPr/>
          </p:nvSpPr>
          <p:spPr>
            <a:xfrm>
              <a:off x="8554311" y="2612662"/>
              <a:ext cx="1438347" cy="572464"/>
            </a:xfrm>
            <a:prstGeom prst="rect">
              <a:avLst/>
            </a:prstGeom>
            <a:noFill/>
          </p:spPr>
          <p:txBody>
            <a:bodyPr wrap="square" rtlCol="0">
              <a:spAutoFit/>
            </a:bodyPr>
            <a:lstStyle/>
            <a:p>
              <a:pPr algn="dist" eaLnBrk="0" fontAlgn="base" hangingPunct="0">
                <a:lnSpc>
                  <a:spcPct val="130000"/>
                </a:lnSpc>
                <a:spcBef>
                  <a:spcPct val="0"/>
                </a:spcBef>
                <a:spcAft>
                  <a:spcPct val="0"/>
                </a:spcAft>
              </a:pPr>
              <a:r>
                <a:rPr lang="zh-CN" altLang="en-US" sz="2400" dirty="0">
                  <a:solidFill>
                    <a:schemeClr val="tx1">
                      <a:lumMod val="85000"/>
                      <a:lumOff val="15000"/>
                    </a:schemeClr>
                  </a:solidFill>
                  <a:latin typeface="+mj-ea"/>
                  <a:ea typeface="+mj-ea"/>
                </a:rPr>
                <a:t>要求</a:t>
              </a:r>
              <a:r>
                <a:rPr lang="zh-CN" altLang="en-US" sz="2400" b="1" dirty="0">
                  <a:solidFill>
                    <a:srgbClr val="BC000D"/>
                  </a:solidFill>
                  <a:latin typeface="+mj-ea"/>
                  <a:ea typeface="+mj-ea"/>
                </a:rPr>
                <a:t>提高</a:t>
              </a:r>
            </a:p>
          </p:txBody>
        </p:sp>
      </p:grpSp>
      <p:grpSp>
        <p:nvGrpSpPr>
          <p:cNvPr id="10" name="组合 9">
            <a:extLst>
              <a:ext uri="{FF2B5EF4-FFF2-40B4-BE49-F238E27FC236}">
                <a16:creationId xmlns="" xmlns:a16="http://schemas.microsoft.com/office/drawing/2014/main" id="{E3CBBDE1-9CCD-407E-A7B2-2094C987AFB5}"/>
              </a:ext>
            </a:extLst>
          </p:cNvPr>
          <p:cNvGrpSpPr/>
          <p:nvPr/>
        </p:nvGrpSpPr>
        <p:grpSpPr>
          <a:xfrm>
            <a:off x="1909491" y="2439071"/>
            <a:ext cx="2046625" cy="3556301"/>
            <a:chOff x="1896258" y="2603426"/>
            <a:chExt cx="2046625" cy="2646550"/>
          </a:xfrm>
        </p:grpSpPr>
        <p:sp>
          <p:nvSpPr>
            <p:cNvPr id="23" name="任意多边形: 形状 22">
              <a:extLst>
                <a:ext uri="{FF2B5EF4-FFF2-40B4-BE49-F238E27FC236}">
                  <a16:creationId xmlns="" xmlns:a16="http://schemas.microsoft.com/office/drawing/2014/main" id="{496D1128-810C-4782-891E-A7B4A9C6A1FC}"/>
                </a:ext>
              </a:extLst>
            </p:cNvPr>
            <p:cNvSpPr/>
            <p:nvPr/>
          </p:nvSpPr>
          <p:spPr>
            <a:xfrm>
              <a:off x="1896258" y="3203318"/>
              <a:ext cx="2046625" cy="2046658"/>
            </a:xfrm>
            <a:custGeom>
              <a:avLst/>
              <a:gdLst>
                <a:gd name="connsiteX0" fmla="*/ 1020359 w 2046625"/>
                <a:gd name="connsiteY0" fmla="*/ 0 h 2046658"/>
                <a:gd name="connsiteX1" fmla="*/ 1023313 w 2046625"/>
                <a:gd name="connsiteY1" fmla="*/ 2008 h 2046658"/>
                <a:gd name="connsiteX2" fmla="*/ 1026266 w 2046625"/>
                <a:gd name="connsiteY2" fmla="*/ 0 h 2046658"/>
                <a:gd name="connsiteX3" fmla="*/ 1026266 w 2046625"/>
                <a:gd name="connsiteY3" fmla="*/ 4015 h 2046658"/>
                <a:gd name="connsiteX4" fmla="*/ 2046625 w 2046625"/>
                <a:gd name="connsiteY4" fmla="*/ 697533 h 2046658"/>
                <a:gd name="connsiteX5" fmla="*/ 1379906 w 2046625"/>
                <a:gd name="connsiteY5" fmla="*/ 600599 h 2046658"/>
                <a:gd name="connsiteX6" fmla="*/ 1957623 w 2046625"/>
                <a:gd name="connsiteY6" fmla="*/ 2046658 h 2046658"/>
                <a:gd name="connsiteX7" fmla="*/ 1023313 w 2046625"/>
                <a:gd name="connsiteY7" fmla="*/ 1747488 h 2046658"/>
                <a:gd name="connsiteX8" fmla="*/ 89002 w 2046625"/>
                <a:gd name="connsiteY8" fmla="*/ 2046658 h 2046658"/>
                <a:gd name="connsiteX9" fmla="*/ 666719 w 2046625"/>
                <a:gd name="connsiteY9" fmla="*/ 600599 h 2046658"/>
                <a:gd name="connsiteX10" fmla="*/ 0 w 2046625"/>
                <a:gd name="connsiteY10" fmla="*/ 697533 h 2046658"/>
                <a:gd name="connsiteX11" fmla="*/ 1020359 w 2046625"/>
                <a:gd name="connsiteY11" fmla="*/ 4015 h 20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6625" h="2046658">
                  <a:moveTo>
                    <a:pt x="1020359" y="0"/>
                  </a:moveTo>
                  <a:lnTo>
                    <a:pt x="1023313" y="2008"/>
                  </a:lnTo>
                  <a:lnTo>
                    <a:pt x="1026266" y="0"/>
                  </a:lnTo>
                  <a:lnTo>
                    <a:pt x="1026266" y="4015"/>
                  </a:lnTo>
                  <a:lnTo>
                    <a:pt x="2046625" y="697533"/>
                  </a:lnTo>
                  <a:lnTo>
                    <a:pt x="1379906" y="600599"/>
                  </a:lnTo>
                  <a:cubicBezTo>
                    <a:pt x="1365073" y="825454"/>
                    <a:pt x="1510913" y="1771328"/>
                    <a:pt x="1957623" y="2046658"/>
                  </a:cubicBezTo>
                  <a:lnTo>
                    <a:pt x="1023313" y="1747488"/>
                  </a:lnTo>
                  <a:lnTo>
                    <a:pt x="89002" y="2046658"/>
                  </a:lnTo>
                  <a:cubicBezTo>
                    <a:pt x="535713" y="1771328"/>
                    <a:pt x="681552" y="825454"/>
                    <a:pt x="666719" y="600599"/>
                  </a:cubicBezTo>
                  <a:lnTo>
                    <a:pt x="0" y="697533"/>
                  </a:lnTo>
                  <a:lnTo>
                    <a:pt x="1020359" y="4015"/>
                  </a:lnTo>
                  <a:close/>
                </a:path>
              </a:pathLst>
            </a:custGeom>
            <a:gradFill>
              <a:gsLst>
                <a:gs pos="0">
                  <a:srgbClr val="C00000"/>
                </a:gs>
                <a:gs pos="80000">
                  <a:srgbClr val="C00000">
                    <a:alpha val="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1" name="文本框 20">
              <a:extLst>
                <a:ext uri="{FF2B5EF4-FFF2-40B4-BE49-F238E27FC236}">
                  <a16:creationId xmlns="" xmlns:a16="http://schemas.microsoft.com/office/drawing/2014/main" id="{53883FEB-AE25-4728-A862-9258D858C974}"/>
                </a:ext>
              </a:extLst>
            </p:cNvPr>
            <p:cNvSpPr txBox="1"/>
            <p:nvPr/>
          </p:nvSpPr>
          <p:spPr>
            <a:xfrm>
              <a:off x="2203804" y="2603426"/>
              <a:ext cx="1438346" cy="572464"/>
            </a:xfrm>
            <a:prstGeom prst="rect">
              <a:avLst/>
            </a:prstGeom>
            <a:noFill/>
          </p:spPr>
          <p:txBody>
            <a:bodyPr wrap="square" rtlCol="0">
              <a:spAutoFit/>
            </a:bodyPr>
            <a:lstStyle/>
            <a:p>
              <a:pPr algn="dist" eaLnBrk="0" fontAlgn="base" hangingPunct="0">
                <a:lnSpc>
                  <a:spcPct val="130000"/>
                </a:lnSpc>
                <a:spcBef>
                  <a:spcPct val="0"/>
                </a:spcBef>
                <a:spcAft>
                  <a:spcPct val="0"/>
                </a:spcAft>
              </a:pPr>
              <a:r>
                <a:rPr lang="zh-CN" altLang="en-US" sz="2400" dirty="0">
                  <a:solidFill>
                    <a:schemeClr val="tx1">
                      <a:lumMod val="85000"/>
                      <a:lumOff val="15000"/>
                    </a:schemeClr>
                  </a:solidFill>
                  <a:latin typeface="+mj-ea"/>
                  <a:ea typeface="+mj-ea"/>
                </a:rPr>
                <a:t>时间</a:t>
              </a:r>
              <a:r>
                <a:rPr lang="zh-CN" altLang="en-US" sz="2400" b="1" dirty="0">
                  <a:solidFill>
                    <a:srgbClr val="BC000D"/>
                  </a:solidFill>
                  <a:latin typeface="+mj-ea"/>
                  <a:ea typeface="+mj-ea"/>
                </a:rPr>
                <a:t>提前</a:t>
              </a:r>
            </a:p>
          </p:txBody>
        </p:sp>
      </p:grpSp>
    </p:spTree>
    <p:extLst>
      <p:ext uri="{BB962C8B-B14F-4D97-AF65-F5344CB8AC3E}">
        <p14:creationId xmlns:p14="http://schemas.microsoft.com/office/powerpoint/2010/main" val="34313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a:extLst>
              <a:ext uri="{FF2B5EF4-FFF2-40B4-BE49-F238E27FC236}">
                <a16:creationId xmlns="" xmlns:a16="http://schemas.microsoft.com/office/drawing/2014/main" id="{22B32DF0-6579-4146-BF7B-587FF26DF1DB}"/>
              </a:ext>
            </a:extLst>
          </p:cNvPr>
          <p:cNvGrpSpPr/>
          <p:nvPr/>
        </p:nvGrpSpPr>
        <p:grpSpPr>
          <a:xfrm>
            <a:off x="3530489" y="321214"/>
            <a:ext cx="5149471" cy="1011239"/>
            <a:chOff x="4239643" y="653717"/>
            <a:chExt cx="5149471" cy="1011239"/>
          </a:xfrm>
        </p:grpSpPr>
        <p:sp>
          <p:nvSpPr>
            <p:cNvPr id="50" name="文本框 49">
              <a:extLst>
                <a:ext uri="{FF2B5EF4-FFF2-40B4-BE49-F238E27FC236}">
                  <a16:creationId xmlns="" xmlns:a16="http://schemas.microsoft.com/office/drawing/2014/main" id="{EC787C1B-8EF3-46EC-8BC0-6372ADDE8195}"/>
                </a:ext>
              </a:extLst>
            </p:cNvPr>
            <p:cNvSpPr txBox="1"/>
            <p:nvPr/>
          </p:nvSpPr>
          <p:spPr>
            <a:xfrm>
              <a:off x="7504920" y="653717"/>
              <a:ext cx="1369427" cy="1011239"/>
            </a:xfrm>
            <a:prstGeom prst="rect">
              <a:avLst/>
            </a:prstGeom>
            <a:noFill/>
          </p:spPr>
          <p:txBody>
            <a:bodyPr wrap="square" rtlCol="0">
              <a:spAutoFit/>
            </a:bodyPr>
            <a:lstStyle/>
            <a:p>
              <a:pPr algn="dist">
                <a:lnSpc>
                  <a:spcPct val="150000"/>
                </a:lnSpc>
              </a:pPr>
              <a:r>
                <a:rPr lang="zh-CN" altLang="en-US" sz="4400" dirty="0">
                  <a:solidFill>
                    <a:srgbClr val="BC000D"/>
                  </a:solidFill>
                  <a:latin typeface="华文新魏" panose="02010800040101010101" pitchFamily="2" charset="-122"/>
                  <a:ea typeface="华文新魏" panose="02010800040101010101" pitchFamily="2" charset="-122"/>
                </a:rPr>
                <a:t>提前</a:t>
              </a:r>
            </a:p>
          </p:txBody>
        </p:sp>
        <p:grpSp>
          <p:nvGrpSpPr>
            <p:cNvPr id="52" name="组合 51">
              <a:extLst>
                <a:ext uri="{FF2B5EF4-FFF2-40B4-BE49-F238E27FC236}">
                  <a16:creationId xmlns="" xmlns:a16="http://schemas.microsoft.com/office/drawing/2014/main" id="{8AFBADEB-55E0-4635-A0F7-F812AE64A093}"/>
                </a:ext>
              </a:extLst>
            </p:cNvPr>
            <p:cNvGrpSpPr/>
            <p:nvPr/>
          </p:nvGrpSpPr>
          <p:grpSpPr>
            <a:xfrm>
              <a:off x="4239643" y="990822"/>
              <a:ext cx="5149471" cy="608492"/>
              <a:chOff x="4239643" y="990822"/>
              <a:chExt cx="5149471" cy="608492"/>
            </a:xfrm>
          </p:grpSpPr>
          <p:grpSp>
            <p:nvGrpSpPr>
              <p:cNvPr id="8" name="组合 7">
                <a:extLst>
                  <a:ext uri="{FF2B5EF4-FFF2-40B4-BE49-F238E27FC236}">
                    <a16:creationId xmlns="" xmlns:a16="http://schemas.microsoft.com/office/drawing/2014/main" id="{59029BFC-B8D0-45F8-8B53-AE971DA5C1E8}"/>
                  </a:ext>
                </a:extLst>
              </p:cNvPr>
              <p:cNvGrpSpPr/>
              <p:nvPr/>
            </p:nvGrpSpPr>
            <p:grpSpPr>
              <a:xfrm>
                <a:off x="7567938" y="990822"/>
                <a:ext cx="1214833" cy="608492"/>
                <a:chOff x="6025668" y="990822"/>
                <a:chExt cx="1214833" cy="608492"/>
              </a:xfrm>
            </p:grpSpPr>
            <p:sp>
              <p:nvSpPr>
                <p:cNvPr id="34" name="矩形 33">
                  <a:extLst>
                    <a:ext uri="{FF2B5EF4-FFF2-40B4-BE49-F238E27FC236}">
                      <a16:creationId xmlns="" xmlns:a16="http://schemas.microsoft.com/office/drawing/2014/main" id="{8D06DE4D-325A-437F-BD90-64283D5FD3B3}"/>
                    </a:ext>
                  </a:extLst>
                </p:cNvPr>
                <p:cNvSpPr/>
                <p:nvPr/>
              </p:nvSpPr>
              <p:spPr>
                <a:xfrm>
                  <a:off x="6632007" y="990822"/>
                  <a:ext cx="608494" cy="608492"/>
                </a:xfrm>
                <a:prstGeom prst="rect">
                  <a:avLst/>
                </a:prstGeom>
                <a:noFill/>
                <a:ln w="9525">
                  <a:solidFill>
                    <a:srgbClr val="BC000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C000D"/>
                    </a:solidFill>
                  </a:endParaRPr>
                </a:p>
              </p:txBody>
            </p:sp>
            <p:cxnSp>
              <p:nvCxnSpPr>
                <p:cNvPr id="35" name="直接连接符 34">
                  <a:extLst>
                    <a:ext uri="{FF2B5EF4-FFF2-40B4-BE49-F238E27FC236}">
                      <a16:creationId xmlns="" xmlns:a16="http://schemas.microsoft.com/office/drawing/2014/main" id="{98CE984A-A483-432D-B630-E4924C87D20B}"/>
                    </a:ext>
                  </a:extLst>
                </p:cNvPr>
                <p:cNvCxnSpPr>
                  <a:stCxn id="34" idx="0"/>
                  <a:endCxn id="34" idx="2"/>
                </p:cNvCxnSpPr>
                <p:nvPr/>
              </p:nvCxnSpPr>
              <p:spPr>
                <a:xfrm>
                  <a:off x="6936255" y="990822"/>
                  <a:ext cx="0" cy="608492"/>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5838644E-6E57-4852-8811-0D2EAC71839F}"/>
                    </a:ext>
                  </a:extLst>
                </p:cNvPr>
                <p:cNvCxnSpPr>
                  <a:cxnSpLocks/>
                  <a:stCxn id="34" idx="3"/>
                  <a:endCxn id="34" idx="1"/>
                </p:cNvCxnSpPr>
                <p:nvPr/>
              </p:nvCxnSpPr>
              <p:spPr>
                <a:xfrm flipH="1">
                  <a:off x="6632007" y="1295068"/>
                  <a:ext cx="608494" cy="0"/>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 xmlns:a16="http://schemas.microsoft.com/office/drawing/2014/main" id="{EA82E623-7083-4211-87B8-3C92F1172759}"/>
                    </a:ext>
                  </a:extLst>
                </p:cNvPr>
                <p:cNvCxnSpPr/>
                <p:nvPr/>
              </p:nvCxnSpPr>
              <p:spPr>
                <a:xfrm>
                  <a:off x="6632007"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 xmlns:a16="http://schemas.microsoft.com/office/drawing/2014/main" id="{7DC78DA9-050C-44FB-B036-BF352321D000}"/>
                    </a:ext>
                  </a:extLst>
                </p:cNvPr>
                <p:cNvCxnSpPr>
                  <a:cxnSpLocks/>
                </p:cNvCxnSpPr>
                <p:nvPr/>
              </p:nvCxnSpPr>
              <p:spPr>
                <a:xfrm flipH="1">
                  <a:off x="6632007"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 xmlns:a16="http://schemas.microsoft.com/office/drawing/2014/main" id="{9D51D0AB-DEF6-476F-910E-FA6FCFFD9D98}"/>
                    </a:ext>
                  </a:extLst>
                </p:cNvPr>
                <p:cNvSpPr/>
                <p:nvPr/>
              </p:nvSpPr>
              <p:spPr>
                <a:xfrm>
                  <a:off x="6025668" y="990822"/>
                  <a:ext cx="608494" cy="608492"/>
                </a:xfrm>
                <a:prstGeom prst="rect">
                  <a:avLst/>
                </a:prstGeom>
                <a:noFill/>
                <a:ln w="9525">
                  <a:solidFill>
                    <a:srgbClr val="BC000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C000D"/>
                    </a:solidFill>
                  </a:endParaRPr>
                </a:p>
              </p:txBody>
            </p:sp>
            <p:cxnSp>
              <p:nvCxnSpPr>
                <p:cNvPr id="40" name="直接连接符 39">
                  <a:extLst>
                    <a:ext uri="{FF2B5EF4-FFF2-40B4-BE49-F238E27FC236}">
                      <a16:creationId xmlns="" xmlns:a16="http://schemas.microsoft.com/office/drawing/2014/main" id="{9D25137D-21E6-4034-B51A-BD7F52818210}"/>
                    </a:ext>
                  </a:extLst>
                </p:cNvPr>
                <p:cNvCxnSpPr>
                  <a:stCxn id="39" idx="0"/>
                  <a:endCxn id="39" idx="2"/>
                </p:cNvCxnSpPr>
                <p:nvPr/>
              </p:nvCxnSpPr>
              <p:spPr>
                <a:xfrm>
                  <a:off x="6329915" y="990822"/>
                  <a:ext cx="0" cy="608492"/>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 xmlns:a16="http://schemas.microsoft.com/office/drawing/2014/main" id="{2DC317A2-1225-4334-B949-33A651983D2A}"/>
                    </a:ext>
                  </a:extLst>
                </p:cNvPr>
                <p:cNvCxnSpPr>
                  <a:cxnSpLocks/>
                  <a:stCxn id="39" idx="3"/>
                  <a:endCxn id="39" idx="1"/>
                </p:cNvCxnSpPr>
                <p:nvPr/>
              </p:nvCxnSpPr>
              <p:spPr>
                <a:xfrm flipH="1">
                  <a:off x="6025668" y="1295068"/>
                  <a:ext cx="608494" cy="0"/>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D67D195B-5053-4C34-8B33-C3EBBBDC1A95}"/>
                    </a:ext>
                  </a:extLst>
                </p:cNvPr>
                <p:cNvCxnSpPr/>
                <p:nvPr/>
              </p:nvCxnSpPr>
              <p:spPr>
                <a:xfrm>
                  <a:off x="6025668"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 xmlns:a16="http://schemas.microsoft.com/office/drawing/2014/main" id="{7F89D5B2-FFBC-417A-A7A8-547A6538CF06}"/>
                    </a:ext>
                  </a:extLst>
                </p:cNvPr>
                <p:cNvCxnSpPr>
                  <a:cxnSpLocks/>
                </p:cNvCxnSpPr>
                <p:nvPr/>
              </p:nvCxnSpPr>
              <p:spPr>
                <a:xfrm flipH="1">
                  <a:off x="6025668"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51" name="矩形 50">
                <a:extLst>
                  <a:ext uri="{FF2B5EF4-FFF2-40B4-BE49-F238E27FC236}">
                    <a16:creationId xmlns="" xmlns:a16="http://schemas.microsoft.com/office/drawing/2014/main" id="{7FEF6199-17E8-40BC-8649-10C94DD37A12}"/>
                  </a:ext>
                </a:extLst>
              </p:cNvPr>
              <p:cNvSpPr/>
              <p:nvPr/>
            </p:nvSpPr>
            <p:spPr>
              <a:xfrm>
                <a:off x="4239643" y="1067332"/>
                <a:ext cx="3296786" cy="461665"/>
              </a:xfrm>
              <a:prstGeom prst="rect">
                <a:avLst/>
              </a:prstGeom>
            </p:spPr>
            <p:txBody>
              <a:bodyPr wrap="square">
                <a:spAutoFit/>
              </a:bodyPr>
              <a:lstStyle/>
              <a:p>
                <a:pPr algn="dist"/>
                <a:r>
                  <a:rPr lang="zh-CN" altLang="en-US" sz="2400" b="1" dirty="0">
                    <a:solidFill>
                      <a:schemeClr val="tx1">
                        <a:lumMod val="85000"/>
                        <a:lumOff val="15000"/>
                      </a:schemeClr>
                    </a:solidFill>
                  </a:rPr>
                  <a:t>基本实现现代化的时间</a:t>
                </a:r>
              </a:p>
            </p:txBody>
          </p:sp>
          <p:sp>
            <p:nvSpPr>
              <p:cNvPr id="54" name="矩形 53">
                <a:extLst>
                  <a:ext uri="{FF2B5EF4-FFF2-40B4-BE49-F238E27FC236}">
                    <a16:creationId xmlns="" xmlns:a16="http://schemas.microsoft.com/office/drawing/2014/main" id="{FE5D45BE-2C44-4245-BAAF-3A9A92795D34}"/>
                  </a:ext>
                </a:extLst>
              </p:cNvPr>
              <p:cNvSpPr/>
              <p:nvPr/>
            </p:nvSpPr>
            <p:spPr>
              <a:xfrm>
                <a:off x="8780620" y="1067332"/>
                <a:ext cx="608494" cy="461665"/>
              </a:xfrm>
              <a:prstGeom prst="rect">
                <a:avLst/>
              </a:prstGeom>
            </p:spPr>
            <p:txBody>
              <a:bodyPr wrap="square">
                <a:spAutoFit/>
              </a:bodyPr>
              <a:lstStyle/>
              <a:p>
                <a:pPr algn="dist"/>
                <a:r>
                  <a:rPr lang="zh-CN" altLang="en-US" sz="2400" b="1" dirty="0">
                    <a:solidFill>
                      <a:schemeClr val="tx1">
                        <a:lumMod val="85000"/>
                        <a:lumOff val="15000"/>
                      </a:schemeClr>
                    </a:solidFill>
                  </a:rPr>
                  <a:t>了</a:t>
                </a:r>
              </a:p>
            </p:txBody>
          </p:sp>
        </p:grpSp>
      </p:grpSp>
      <p:grpSp>
        <p:nvGrpSpPr>
          <p:cNvPr id="59" name="组合 58">
            <a:extLst>
              <a:ext uri="{FF2B5EF4-FFF2-40B4-BE49-F238E27FC236}">
                <a16:creationId xmlns="" xmlns:a16="http://schemas.microsoft.com/office/drawing/2014/main" id="{08C9873F-A551-410D-9F2B-1FFAF3AF4CEC}"/>
              </a:ext>
            </a:extLst>
          </p:cNvPr>
          <p:cNvGrpSpPr/>
          <p:nvPr/>
        </p:nvGrpSpPr>
        <p:grpSpPr>
          <a:xfrm>
            <a:off x="6229528" y="1730916"/>
            <a:ext cx="4317443" cy="3011550"/>
            <a:chOff x="7162800" y="2843771"/>
            <a:chExt cx="3758511" cy="3011550"/>
          </a:xfrm>
        </p:grpSpPr>
        <p:cxnSp>
          <p:nvCxnSpPr>
            <p:cNvPr id="56" name="直接连接符 55">
              <a:extLst>
                <a:ext uri="{FF2B5EF4-FFF2-40B4-BE49-F238E27FC236}">
                  <a16:creationId xmlns="" xmlns:a16="http://schemas.microsoft.com/office/drawing/2014/main" id="{42F1D6AD-DB85-444A-B692-EA896748D944}"/>
                </a:ext>
              </a:extLst>
            </p:cNvPr>
            <p:cNvCxnSpPr/>
            <p:nvPr/>
          </p:nvCxnSpPr>
          <p:spPr>
            <a:xfrm flipV="1">
              <a:off x="7162800" y="2843771"/>
              <a:ext cx="0" cy="3011549"/>
            </a:xfrm>
            <a:prstGeom prst="line">
              <a:avLst/>
            </a:prstGeom>
            <a:ln w="25400">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 xmlns:a16="http://schemas.microsoft.com/office/drawing/2014/main" id="{52224536-ADE5-41A1-9F8A-058B0B552F0E}"/>
                </a:ext>
              </a:extLst>
            </p:cNvPr>
            <p:cNvCxnSpPr>
              <a:cxnSpLocks/>
            </p:cNvCxnSpPr>
            <p:nvPr/>
          </p:nvCxnSpPr>
          <p:spPr>
            <a:xfrm flipV="1">
              <a:off x="7162800" y="5855320"/>
              <a:ext cx="3758511" cy="1"/>
            </a:xfrm>
            <a:prstGeom prst="line">
              <a:avLst/>
            </a:prstGeom>
            <a:ln w="25400">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65" name="任意多边形: 形状 64">
            <a:extLst>
              <a:ext uri="{FF2B5EF4-FFF2-40B4-BE49-F238E27FC236}">
                <a16:creationId xmlns="" xmlns:a16="http://schemas.microsoft.com/office/drawing/2014/main" id="{CCA85400-50ED-4596-9F58-3104A39C7EB7}"/>
              </a:ext>
            </a:extLst>
          </p:cNvPr>
          <p:cNvSpPr/>
          <p:nvPr/>
        </p:nvSpPr>
        <p:spPr>
          <a:xfrm>
            <a:off x="6229525" y="1980951"/>
            <a:ext cx="4178432" cy="2620496"/>
          </a:xfrm>
          <a:custGeom>
            <a:avLst/>
            <a:gdLst>
              <a:gd name="connsiteX0" fmla="*/ 3418625 w 3418625"/>
              <a:gd name="connsiteY0" fmla="*/ 0 h 3122888"/>
              <a:gd name="connsiteX1" fmla="*/ 1833296 w 3418625"/>
              <a:gd name="connsiteY1" fmla="*/ 1640631 h 3122888"/>
              <a:gd name="connsiteX2" fmla="*/ 1372446 w 3418625"/>
              <a:gd name="connsiteY2" fmla="*/ 2175218 h 3122888"/>
              <a:gd name="connsiteX3" fmla="*/ 1059066 w 3418625"/>
              <a:gd name="connsiteY3" fmla="*/ 2488597 h 3122888"/>
              <a:gd name="connsiteX4" fmla="*/ 653518 w 3418625"/>
              <a:gd name="connsiteY4" fmla="*/ 2838843 h 3122888"/>
              <a:gd name="connsiteX5" fmla="*/ 45195 w 3418625"/>
              <a:gd name="connsiteY5" fmla="*/ 3115355 h 3122888"/>
              <a:gd name="connsiteX6" fmla="*/ 0 w 3418625"/>
              <a:gd name="connsiteY6" fmla="*/ 3122888 h 3122888"/>
              <a:gd name="connsiteX7" fmla="*/ 0 w 3418625"/>
              <a:gd name="connsiteY7" fmla="*/ 1720962 h 3122888"/>
              <a:gd name="connsiteX0" fmla="*/ 3418625 w 3418625"/>
              <a:gd name="connsiteY0" fmla="*/ 0 h 3122888"/>
              <a:gd name="connsiteX1" fmla="*/ 1833296 w 3418625"/>
              <a:gd name="connsiteY1" fmla="*/ 1640631 h 3122888"/>
              <a:gd name="connsiteX2" fmla="*/ 1372446 w 3418625"/>
              <a:gd name="connsiteY2" fmla="*/ 2175218 h 3122888"/>
              <a:gd name="connsiteX3" fmla="*/ 1059066 w 3418625"/>
              <a:gd name="connsiteY3" fmla="*/ 2488597 h 3122888"/>
              <a:gd name="connsiteX4" fmla="*/ 653518 w 3418625"/>
              <a:gd name="connsiteY4" fmla="*/ 2838843 h 3122888"/>
              <a:gd name="connsiteX5" fmla="*/ 45195 w 3418625"/>
              <a:gd name="connsiteY5" fmla="*/ 3115355 h 3122888"/>
              <a:gd name="connsiteX6" fmla="*/ 0 w 3418625"/>
              <a:gd name="connsiteY6" fmla="*/ 3122888 h 3122888"/>
              <a:gd name="connsiteX7" fmla="*/ 3418625 w 3418625"/>
              <a:gd name="connsiteY7" fmla="*/ 0 h 3122888"/>
              <a:gd name="connsiteX0" fmla="*/ 3418625 w 3418625"/>
              <a:gd name="connsiteY0" fmla="*/ 0 h 3122888"/>
              <a:gd name="connsiteX1" fmla="*/ 1833296 w 3418625"/>
              <a:gd name="connsiteY1" fmla="*/ 1640631 h 3122888"/>
              <a:gd name="connsiteX2" fmla="*/ 1372446 w 3418625"/>
              <a:gd name="connsiteY2" fmla="*/ 2175218 h 3122888"/>
              <a:gd name="connsiteX3" fmla="*/ 1059066 w 3418625"/>
              <a:gd name="connsiteY3" fmla="*/ 2488597 h 3122888"/>
              <a:gd name="connsiteX4" fmla="*/ 653518 w 3418625"/>
              <a:gd name="connsiteY4" fmla="*/ 2838843 h 3122888"/>
              <a:gd name="connsiteX5" fmla="*/ 45195 w 3418625"/>
              <a:gd name="connsiteY5" fmla="*/ 3115355 h 3122888"/>
              <a:gd name="connsiteX6" fmla="*/ 0 w 3418625"/>
              <a:gd name="connsiteY6" fmla="*/ 3122888 h 3122888"/>
              <a:gd name="connsiteX7" fmla="*/ 558935 w 3418625"/>
              <a:gd name="connsiteY7" fmla="*/ 1437559 h 3122888"/>
              <a:gd name="connsiteX8" fmla="*/ 3418625 w 3418625"/>
              <a:gd name="connsiteY8" fmla="*/ 0 h 3122888"/>
              <a:gd name="connsiteX0" fmla="*/ 3418625 w 3418625"/>
              <a:gd name="connsiteY0" fmla="*/ 0 h 3122888"/>
              <a:gd name="connsiteX1" fmla="*/ 1833296 w 3418625"/>
              <a:gd name="connsiteY1" fmla="*/ 1640631 h 3122888"/>
              <a:gd name="connsiteX2" fmla="*/ 1372446 w 3418625"/>
              <a:gd name="connsiteY2" fmla="*/ 2175218 h 3122888"/>
              <a:gd name="connsiteX3" fmla="*/ 1059066 w 3418625"/>
              <a:gd name="connsiteY3" fmla="*/ 2488597 h 3122888"/>
              <a:gd name="connsiteX4" fmla="*/ 653518 w 3418625"/>
              <a:gd name="connsiteY4" fmla="*/ 2838843 h 3122888"/>
              <a:gd name="connsiteX5" fmla="*/ 45195 w 3418625"/>
              <a:gd name="connsiteY5" fmla="*/ 3115355 h 3122888"/>
              <a:gd name="connsiteX6" fmla="*/ 0 w 3418625"/>
              <a:gd name="connsiteY6" fmla="*/ 3122888 h 3122888"/>
              <a:gd name="connsiteX7" fmla="*/ 3418625 w 3418625"/>
              <a:gd name="connsiteY7" fmla="*/ 0 h 3122888"/>
              <a:gd name="connsiteX0" fmla="*/ 3418625 w 3418625"/>
              <a:gd name="connsiteY0" fmla="*/ 0 h 3122888"/>
              <a:gd name="connsiteX1" fmla="*/ 1833296 w 3418625"/>
              <a:gd name="connsiteY1" fmla="*/ 1640631 h 3122888"/>
              <a:gd name="connsiteX2" fmla="*/ 1372446 w 3418625"/>
              <a:gd name="connsiteY2" fmla="*/ 2175218 h 3122888"/>
              <a:gd name="connsiteX3" fmla="*/ 1059066 w 3418625"/>
              <a:gd name="connsiteY3" fmla="*/ 2488597 h 3122888"/>
              <a:gd name="connsiteX4" fmla="*/ 653518 w 3418625"/>
              <a:gd name="connsiteY4" fmla="*/ 2838843 h 3122888"/>
              <a:gd name="connsiteX5" fmla="*/ 45195 w 3418625"/>
              <a:gd name="connsiteY5" fmla="*/ 3115355 h 3122888"/>
              <a:gd name="connsiteX6" fmla="*/ 0 w 3418625"/>
              <a:gd name="connsiteY6" fmla="*/ 3122888 h 3122888"/>
              <a:gd name="connsiteX7" fmla="*/ 635135 w 3418625"/>
              <a:gd name="connsiteY7" fmla="*/ 1304209 h 3122888"/>
              <a:gd name="connsiteX8" fmla="*/ 3418625 w 3418625"/>
              <a:gd name="connsiteY8" fmla="*/ 0 h 3122888"/>
              <a:gd name="connsiteX0" fmla="*/ 635135 w 3418625"/>
              <a:gd name="connsiteY0" fmla="*/ 1304209 h 3122888"/>
              <a:gd name="connsiteX1" fmla="*/ 3418625 w 3418625"/>
              <a:gd name="connsiteY1" fmla="*/ 0 h 3122888"/>
              <a:gd name="connsiteX2" fmla="*/ 1833296 w 3418625"/>
              <a:gd name="connsiteY2" fmla="*/ 1640631 h 3122888"/>
              <a:gd name="connsiteX3" fmla="*/ 1372446 w 3418625"/>
              <a:gd name="connsiteY3" fmla="*/ 2175218 h 3122888"/>
              <a:gd name="connsiteX4" fmla="*/ 1059066 w 3418625"/>
              <a:gd name="connsiteY4" fmla="*/ 2488597 h 3122888"/>
              <a:gd name="connsiteX5" fmla="*/ 653518 w 3418625"/>
              <a:gd name="connsiteY5" fmla="*/ 2838843 h 3122888"/>
              <a:gd name="connsiteX6" fmla="*/ 45195 w 3418625"/>
              <a:gd name="connsiteY6" fmla="*/ 3115355 h 3122888"/>
              <a:gd name="connsiteX7" fmla="*/ 0 w 3418625"/>
              <a:gd name="connsiteY7" fmla="*/ 3122888 h 3122888"/>
              <a:gd name="connsiteX8" fmla="*/ 726575 w 3418625"/>
              <a:gd name="connsiteY8" fmla="*/ 1395649 h 3122888"/>
              <a:gd name="connsiteX0" fmla="*/ 635135 w 3418625"/>
              <a:gd name="connsiteY0" fmla="*/ 1304209 h 3122888"/>
              <a:gd name="connsiteX1" fmla="*/ 3418625 w 3418625"/>
              <a:gd name="connsiteY1" fmla="*/ 0 h 3122888"/>
              <a:gd name="connsiteX2" fmla="*/ 1833296 w 3418625"/>
              <a:gd name="connsiteY2" fmla="*/ 1640631 h 3122888"/>
              <a:gd name="connsiteX3" fmla="*/ 1372446 w 3418625"/>
              <a:gd name="connsiteY3" fmla="*/ 2175218 h 3122888"/>
              <a:gd name="connsiteX4" fmla="*/ 1059066 w 3418625"/>
              <a:gd name="connsiteY4" fmla="*/ 2488597 h 3122888"/>
              <a:gd name="connsiteX5" fmla="*/ 653518 w 3418625"/>
              <a:gd name="connsiteY5" fmla="*/ 2838843 h 3122888"/>
              <a:gd name="connsiteX6" fmla="*/ 45195 w 3418625"/>
              <a:gd name="connsiteY6" fmla="*/ 3115355 h 3122888"/>
              <a:gd name="connsiteX7" fmla="*/ 0 w 3418625"/>
              <a:gd name="connsiteY7" fmla="*/ 3122888 h 3122888"/>
              <a:gd name="connsiteX0" fmla="*/ 3418625 w 3418625"/>
              <a:gd name="connsiteY0" fmla="*/ 0 h 3122888"/>
              <a:gd name="connsiteX1" fmla="*/ 1833296 w 3418625"/>
              <a:gd name="connsiteY1" fmla="*/ 1640631 h 3122888"/>
              <a:gd name="connsiteX2" fmla="*/ 1372446 w 3418625"/>
              <a:gd name="connsiteY2" fmla="*/ 2175218 h 3122888"/>
              <a:gd name="connsiteX3" fmla="*/ 1059066 w 3418625"/>
              <a:gd name="connsiteY3" fmla="*/ 2488597 h 3122888"/>
              <a:gd name="connsiteX4" fmla="*/ 653518 w 3418625"/>
              <a:gd name="connsiteY4" fmla="*/ 2838843 h 3122888"/>
              <a:gd name="connsiteX5" fmla="*/ 45195 w 3418625"/>
              <a:gd name="connsiteY5" fmla="*/ 3115355 h 3122888"/>
              <a:gd name="connsiteX6" fmla="*/ 0 w 3418625"/>
              <a:gd name="connsiteY6" fmla="*/ 3122888 h 31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8625" h="3122888">
                <a:moveTo>
                  <a:pt x="3418625" y="0"/>
                </a:moveTo>
                <a:lnTo>
                  <a:pt x="1833296" y="1640631"/>
                </a:lnTo>
                <a:cubicBezTo>
                  <a:pt x="1492267" y="2003168"/>
                  <a:pt x="1526062" y="1997022"/>
                  <a:pt x="1372446" y="2175218"/>
                </a:cubicBezTo>
                <a:cubicBezTo>
                  <a:pt x="1243407" y="2316545"/>
                  <a:pt x="1194249" y="2371848"/>
                  <a:pt x="1059066" y="2488597"/>
                </a:cubicBezTo>
                <a:lnTo>
                  <a:pt x="653518" y="2838843"/>
                </a:lnTo>
                <a:cubicBezTo>
                  <a:pt x="484540" y="2943303"/>
                  <a:pt x="303271" y="3072342"/>
                  <a:pt x="45195" y="3115355"/>
                </a:cubicBezTo>
                <a:lnTo>
                  <a:pt x="0" y="3122888"/>
                </a:lnTo>
              </a:path>
            </a:pathLst>
          </a:cu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文本框 62">
            <a:extLst>
              <a:ext uri="{FF2B5EF4-FFF2-40B4-BE49-F238E27FC236}">
                <a16:creationId xmlns="" xmlns:a16="http://schemas.microsoft.com/office/drawing/2014/main" id="{9A447DE1-29C8-497D-B71C-8C9BCE33E33E}"/>
              </a:ext>
            </a:extLst>
          </p:cNvPr>
          <p:cNvSpPr txBox="1"/>
          <p:nvPr/>
        </p:nvSpPr>
        <p:spPr>
          <a:xfrm>
            <a:off x="6229525" y="5059215"/>
            <a:ext cx="4273587" cy="1107996"/>
          </a:xfrm>
          <a:prstGeom prst="rect">
            <a:avLst/>
          </a:prstGeom>
          <a:noFill/>
        </p:spPr>
        <p:txBody>
          <a:bodyPr wrap="square" rtlCol="0">
            <a:spAutoFit/>
          </a:bodyPr>
          <a:lstStyle/>
          <a:p>
            <a:pPr algn="just">
              <a:lnSpc>
                <a:spcPct val="120000"/>
              </a:lnSpc>
            </a:pPr>
            <a:r>
              <a:rPr lang="zh-CN" altLang="en-US" sz="1100" dirty="0">
                <a:solidFill>
                  <a:schemeClr val="tx1">
                    <a:lumMod val="85000"/>
                    <a:lumOff val="15000"/>
                  </a:schemeClr>
                </a:solidFill>
              </a:rPr>
              <a:t>        有关部门测算情况表明，按照国内生产总值年均增长</a:t>
            </a:r>
            <a:r>
              <a:rPr lang="en-US" altLang="zh-CN" sz="1100" dirty="0">
                <a:solidFill>
                  <a:schemeClr val="tx1">
                    <a:lumMod val="85000"/>
                    <a:lumOff val="15000"/>
                  </a:schemeClr>
                </a:solidFill>
              </a:rPr>
              <a:t>6.5%</a:t>
            </a:r>
            <a:r>
              <a:rPr lang="zh-CN" altLang="en-US" sz="1100" dirty="0">
                <a:solidFill>
                  <a:schemeClr val="tx1">
                    <a:lumMod val="85000"/>
                    <a:lumOff val="15000"/>
                  </a:schemeClr>
                </a:solidFill>
              </a:rPr>
              <a:t>计算，到</a:t>
            </a:r>
            <a:r>
              <a:rPr lang="en-US" altLang="zh-CN" sz="1100" dirty="0">
                <a:solidFill>
                  <a:schemeClr val="tx1">
                    <a:lumMod val="85000"/>
                    <a:lumOff val="15000"/>
                  </a:schemeClr>
                </a:solidFill>
              </a:rPr>
              <a:t>2020</a:t>
            </a:r>
            <a:r>
              <a:rPr lang="zh-CN" altLang="en-US" sz="1100" dirty="0">
                <a:solidFill>
                  <a:schemeClr val="tx1">
                    <a:lumMod val="85000"/>
                    <a:lumOff val="15000"/>
                  </a:schemeClr>
                </a:solidFill>
              </a:rPr>
              <a:t>年，我国国内生产总值将超过</a:t>
            </a:r>
            <a:r>
              <a:rPr lang="en-US" altLang="zh-CN" sz="1100" dirty="0">
                <a:solidFill>
                  <a:schemeClr val="tx1">
                    <a:lumMod val="85000"/>
                    <a:lumOff val="15000"/>
                  </a:schemeClr>
                </a:solidFill>
              </a:rPr>
              <a:t>90</a:t>
            </a:r>
            <a:r>
              <a:rPr lang="zh-CN" altLang="en-US" sz="1100" dirty="0">
                <a:solidFill>
                  <a:schemeClr val="tx1">
                    <a:lumMod val="85000"/>
                    <a:lumOff val="15000"/>
                  </a:schemeClr>
                </a:solidFill>
              </a:rPr>
              <a:t>万亿元。按照年均增长</a:t>
            </a:r>
            <a:r>
              <a:rPr lang="en-US" altLang="zh-CN" sz="1100" dirty="0">
                <a:solidFill>
                  <a:schemeClr val="tx1">
                    <a:lumMod val="85000"/>
                    <a:lumOff val="15000"/>
                  </a:schemeClr>
                </a:solidFill>
              </a:rPr>
              <a:t>5%</a:t>
            </a:r>
            <a:r>
              <a:rPr lang="zh-CN" altLang="en-US" sz="1100" dirty="0">
                <a:solidFill>
                  <a:schemeClr val="tx1">
                    <a:lumMod val="85000"/>
                    <a:lumOff val="15000"/>
                  </a:schemeClr>
                </a:solidFill>
              </a:rPr>
              <a:t>、价格指数</a:t>
            </a:r>
            <a:r>
              <a:rPr lang="en-US" altLang="zh-CN" sz="1100" dirty="0">
                <a:solidFill>
                  <a:schemeClr val="tx1">
                    <a:lumMod val="85000"/>
                    <a:lumOff val="15000"/>
                  </a:schemeClr>
                </a:solidFill>
              </a:rPr>
              <a:t>2%</a:t>
            </a:r>
            <a:r>
              <a:rPr lang="zh-CN" altLang="en-US" sz="1100" dirty="0">
                <a:solidFill>
                  <a:schemeClr val="tx1">
                    <a:lumMod val="85000"/>
                    <a:lumOff val="15000"/>
                  </a:schemeClr>
                </a:solidFill>
              </a:rPr>
              <a:t>、假定汇率不变来测算，到</a:t>
            </a:r>
            <a:r>
              <a:rPr lang="en-US" altLang="zh-CN" sz="1100" dirty="0">
                <a:solidFill>
                  <a:schemeClr val="tx1">
                    <a:lumMod val="85000"/>
                    <a:lumOff val="15000"/>
                  </a:schemeClr>
                </a:solidFill>
              </a:rPr>
              <a:t>2035</a:t>
            </a:r>
            <a:r>
              <a:rPr lang="zh-CN" altLang="en-US" sz="1100" dirty="0">
                <a:solidFill>
                  <a:schemeClr val="tx1">
                    <a:lumMod val="85000"/>
                    <a:lumOff val="15000"/>
                  </a:schemeClr>
                </a:solidFill>
              </a:rPr>
              <a:t>年我国现价国内生产总值预计将达到</a:t>
            </a:r>
            <a:r>
              <a:rPr lang="en-US" altLang="zh-CN" sz="1100" dirty="0">
                <a:solidFill>
                  <a:schemeClr val="tx1">
                    <a:lumMod val="85000"/>
                    <a:lumOff val="15000"/>
                  </a:schemeClr>
                </a:solidFill>
              </a:rPr>
              <a:t>290</a:t>
            </a:r>
            <a:r>
              <a:rPr lang="zh-CN" altLang="en-US" sz="1100" dirty="0">
                <a:solidFill>
                  <a:schemeClr val="tx1">
                    <a:lumMod val="85000"/>
                    <a:lumOff val="15000"/>
                  </a:schemeClr>
                </a:solidFill>
              </a:rPr>
              <a:t>万亿元，有把握达到那时世界中等发达国家水平，有把握基本实现现代化。</a:t>
            </a:r>
          </a:p>
        </p:txBody>
      </p:sp>
      <p:sp>
        <p:nvSpPr>
          <p:cNvPr id="66" name="任意多边形: 形状 65">
            <a:extLst>
              <a:ext uri="{FF2B5EF4-FFF2-40B4-BE49-F238E27FC236}">
                <a16:creationId xmlns="" xmlns:a16="http://schemas.microsoft.com/office/drawing/2014/main" id="{E2CFD689-342F-499A-B4D7-41CB11B02297}"/>
              </a:ext>
            </a:extLst>
          </p:cNvPr>
          <p:cNvSpPr/>
          <p:nvPr/>
        </p:nvSpPr>
        <p:spPr>
          <a:xfrm rot="10800000" flipH="1">
            <a:off x="6558048" y="1746068"/>
            <a:ext cx="3475824" cy="2795010"/>
          </a:xfrm>
          <a:custGeom>
            <a:avLst/>
            <a:gdLst>
              <a:gd name="connsiteX0" fmla="*/ 727578 w 985579"/>
              <a:gd name="connsiteY0" fmla="*/ 1123903 h 1123903"/>
              <a:gd name="connsiteX1" fmla="*/ 423628 w 985579"/>
              <a:gd name="connsiteY1" fmla="*/ 842927 h 1123903"/>
              <a:gd name="connsiteX2" fmla="*/ 564116 w 985579"/>
              <a:gd name="connsiteY2" fmla="*/ 842927 h 1123903"/>
              <a:gd name="connsiteX3" fmla="*/ 527094 w 985579"/>
              <a:gd name="connsiteY3" fmla="*/ 678571 h 1123903"/>
              <a:gd name="connsiteX4" fmla="*/ 511693 w 985579"/>
              <a:gd name="connsiteY4" fmla="*/ 629930 h 1123903"/>
              <a:gd name="connsiteX5" fmla="*/ 475054 w 985579"/>
              <a:gd name="connsiteY5" fmla="*/ 526672 h 1123903"/>
              <a:gd name="connsiteX6" fmla="*/ 453333 w 985579"/>
              <a:gd name="connsiteY6" fmla="*/ 476450 h 1123903"/>
              <a:gd name="connsiteX7" fmla="*/ 408055 w 985579"/>
              <a:gd name="connsiteY7" fmla="*/ 387367 h 1123903"/>
              <a:gd name="connsiteX8" fmla="*/ 383865 w 985579"/>
              <a:gd name="connsiteY8" fmla="*/ 344905 h 1123903"/>
              <a:gd name="connsiteX9" fmla="*/ 319596 w 985579"/>
              <a:gd name="connsiteY9" fmla="*/ 253758 h 1123903"/>
              <a:gd name="connsiteX10" fmla="*/ 303904 w 985579"/>
              <a:gd name="connsiteY10" fmla="*/ 232609 h 1123903"/>
              <a:gd name="connsiteX11" fmla="*/ 213914 w 985579"/>
              <a:gd name="connsiteY11" fmla="*/ 141386 h 1123903"/>
              <a:gd name="connsiteX12" fmla="*/ 187433 w 985579"/>
              <a:gd name="connsiteY12" fmla="*/ 121444 h 1123903"/>
              <a:gd name="connsiteX13" fmla="*/ 114987 w 985579"/>
              <a:gd name="connsiteY13" fmla="*/ 71774 h 1123903"/>
              <a:gd name="connsiteX14" fmla="*/ 43671 w 985579"/>
              <a:gd name="connsiteY14" fmla="*/ 35267 h 1123903"/>
              <a:gd name="connsiteX15" fmla="*/ 2974 w 985579"/>
              <a:gd name="connsiteY15" fmla="*/ 21806 h 1123903"/>
              <a:gd name="connsiteX16" fmla="*/ 0 w 985579"/>
              <a:gd name="connsiteY16" fmla="*/ 22933 h 1123903"/>
              <a:gd name="connsiteX17" fmla="*/ 0 w 985579"/>
              <a:gd name="connsiteY17" fmla="*/ 0 h 1123903"/>
              <a:gd name="connsiteX18" fmla="*/ 144553 w 985579"/>
              <a:gd name="connsiteY18" fmla="*/ 0 h 1123903"/>
              <a:gd name="connsiteX19" fmla="*/ 747231 w 985579"/>
              <a:gd name="connsiteY19" fmla="*/ 501875 h 1123903"/>
              <a:gd name="connsiteX20" fmla="*/ 845091 w 985579"/>
              <a:gd name="connsiteY20" fmla="*/ 842927 h 1123903"/>
              <a:gd name="connsiteX21" fmla="*/ 985579 w 985579"/>
              <a:gd name="connsiteY21" fmla="*/ 842927 h 1123903"/>
              <a:gd name="connsiteX0" fmla="*/ 727578 w 985579"/>
              <a:gd name="connsiteY0" fmla="*/ 1123903 h 1123903"/>
              <a:gd name="connsiteX1" fmla="*/ 423628 w 985579"/>
              <a:gd name="connsiteY1" fmla="*/ 842927 h 1123903"/>
              <a:gd name="connsiteX2" fmla="*/ 564116 w 985579"/>
              <a:gd name="connsiteY2" fmla="*/ 842927 h 1123903"/>
              <a:gd name="connsiteX3" fmla="*/ 527094 w 985579"/>
              <a:gd name="connsiteY3" fmla="*/ 678571 h 1123903"/>
              <a:gd name="connsiteX4" fmla="*/ 511693 w 985579"/>
              <a:gd name="connsiteY4" fmla="*/ 629930 h 1123903"/>
              <a:gd name="connsiteX5" fmla="*/ 475054 w 985579"/>
              <a:gd name="connsiteY5" fmla="*/ 526672 h 1123903"/>
              <a:gd name="connsiteX6" fmla="*/ 453333 w 985579"/>
              <a:gd name="connsiteY6" fmla="*/ 476450 h 1123903"/>
              <a:gd name="connsiteX7" fmla="*/ 408055 w 985579"/>
              <a:gd name="connsiteY7" fmla="*/ 387367 h 1123903"/>
              <a:gd name="connsiteX8" fmla="*/ 319596 w 985579"/>
              <a:gd name="connsiteY8" fmla="*/ 253758 h 1123903"/>
              <a:gd name="connsiteX9" fmla="*/ 303904 w 985579"/>
              <a:gd name="connsiteY9" fmla="*/ 232609 h 1123903"/>
              <a:gd name="connsiteX10" fmla="*/ 213914 w 985579"/>
              <a:gd name="connsiteY10" fmla="*/ 141386 h 1123903"/>
              <a:gd name="connsiteX11" fmla="*/ 187433 w 985579"/>
              <a:gd name="connsiteY11" fmla="*/ 121444 h 1123903"/>
              <a:gd name="connsiteX12" fmla="*/ 114987 w 985579"/>
              <a:gd name="connsiteY12" fmla="*/ 71774 h 1123903"/>
              <a:gd name="connsiteX13" fmla="*/ 43671 w 985579"/>
              <a:gd name="connsiteY13" fmla="*/ 35267 h 1123903"/>
              <a:gd name="connsiteX14" fmla="*/ 2974 w 985579"/>
              <a:gd name="connsiteY14" fmla="*/ 21806 h 1123903"/>
              <a:gd name="connsiteX15" fmla="*/ 0 w 985579"/>
              <a:gd name="connsiteY15" fmla="*/ 22933 h 1123903"/>
              <a:gd name="connsiteX16" fmla="*/ 0 w 985579"/>
              <a:gd name="connsiteY16" fmla="*/ 0 h 1123903"/>
              <a:gd name="connsiteX17" fmla="*/ 144553 w 985579"/>
              <a:gd name="connsiteY17" fmla="*/ 0 h 1123903"/>
              <a:gd name="connsiteX18" fmla="*/ 747231 w 985579"/>
              <a:gd name="connsiteY18" fmla="*/ 501875 h 1123903"/>
              <a:gd name="connsiteX19" fmla="*/ 845091 w 985579"/>
              <a:gd name="connsiteY19" fmla="*/ 842927 h 1123903"/>
              <a:gd name="connsiteX20" fmla="*/ 985579 w 985579"/>
              <a:gd name="connsiteY20" fmla="*/ 842927 h 1123903"/>
              <a:gd name="connsiteX21" fmla="*/ 727578 w 985579"/>
              <a:gd name="connsiteY21" fmla="*/ 1123903 h 1123903"/>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54802 w 1525394"/>
              <a:gd name="connsiteY12" fmla="*/ 115568 h 1167697"/>
              <a:gd name="connsiteX13" fmla="*/ 583486 w 1525394"/>
              <a:gd name="connsiteY13" fmla="*/ 79061 h 1167697"/>
              <a:gd name="connsiteX14" fmla="*/ 542789 w 1525394"/>
              <a:gd name="connsiteY14" fmla="*/ 65600 h 1167697"/>
              <a:gd name="connsiteX15" fmla="*/ 0 w 1525394"/>
              <a:gd name="connsiteY15" fmla="*/ 0 h 1167697"/>
              <a:gd name="connsiteX16" fmla="*/ 539815 w 1525394"/>
              <a:gd name="connsiteY16" fmla="*/ 43794 h 1167697"/>
              <a:gd name="connsiteX17" fmla="*/ 684368 w 1525394"/>
              <a:gd name="connsiteY17" fmla="*/ 43794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54802 w 1525394"/>
              <a:gd name="connsiteY12" fmla="*/ 115568 h 1167697"/>
              <a:gd name="connsiteX13" fmla="*/ 583486 w 1525394"/>
              <a:gd name="connsiteY13" fmla="*/ 79061 h 1167697"/>
              <a:gd name="connsiteX14" fmla="*/ 542789 w 1525394"/>
              <a:gd name="connsiteY14" fmla="*/ 65600 h 1167697"/>
              <a:gd name="connsiteX15" fmla="*/ 0 w 1525394"/>
              <a:gd name="connsiteY15" fmla="*/ 0 h 1167697"/>
              <a:gd name="connsiteX16" fmla="*/ 397170 w 1525394"/>
              <a:gd name="connsiteY16" fmla="*/ 8047 h 1167697"/>
              <a:gd name="connsiteX17" fmla="*/ 684368 w 1525394"/>
              <a:gd name="connsiteY17" fmla="*/ 43794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54802 w 1525394"/>
              <a:gd name="connsiteY12" fmla="*/ 115568 h 1167697"/>
              <a:gd name="connsiteX13" fmla="*/ 583486 w 1525394"/>
              <a:gd name="connsiteY13" fmla="*/ 79061 h 1167697"/>
              <a:gd name="connsiteX14" fmla="*/ 542789 w 1525394"/>
              <a:gd name="connsiteY14" fmla="*/ 65600 h 1167697"/>
              <a:gd name="connsiteX15" fmla="*/ 0 w 1525394"/>
              <a:gd name="connsiteY15" fmla="*/ 0 h 1167697"/>
              <a:gd name="connsiteX16" fmla="*/ 397170 w 1525394"/>
              <a:gd name="connsiteY16" fmla="*/ 8047 h 1167697"/>
              <a:gd name="connsiteX17" fmla="*/ 703947 w 1525394"/>
              <a:gd name="connsiteY17" fmla="*/ 12813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54802 w 1525394"/>
              <a:gd name="connsiteY12" fmla="*/ 115568 h 1167697"/>
              <a:gd name="connsiteX13" fmla="*/ 583486 w 1525394"/>
              <a:gd name="connsiteY13" fmla="*/ 79061 h 1167697"/>
              <a:gd name="connsiteX14" fmla="*/ 542789 w 1525394"/>
              <a:gd name="connsiteY14" fmla="*/ 65600 h 1167697"/>
              <a:gd name="connsiteX15" fmla="*/ 0 w 1525394"/>
              <a:gd name="connsiteY15" fmla="*/ 0 h 1167697"/>
              <a:gd name="connsiteX16" fmla="*/ 397170 w 1525394"/>
              <a:gd name="connsiteY16" fmla="*/ 8047 h 1167697"/>
              <a:gd name="connsiteX17" fmla="*/ 703947 w 1525394"/>
              <a:gd name="connsiteY17" fmla="*/ 12813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54802 w 1525394"/>
              <a:gd name="connsiteY12" fmla="*/ 115568 h 1167697"/>
              <a:gd name="connsiteX13" fmla="*/ 583486 w 1525394"/>
              <a:gd name="connsiteY13" fmla="*/ 79061 h 1167697"/>
              <a:gd name="connsiteX14" fmla="*/ 509226 w 1525394"/>
              <a:gd name="connsiteY14" fmla="*/ 63217 h 1167697"/>
              <a:gd name="connsiteX15" fmla="*/ 0 w 1525394"/>
              <a:gd name="connsiteY15" fmla="*/ 0 h 1167697"/>
              <a:gd name="connsiteX16" fmla="*/ 397170 w 1525394"/>
              <a:gd name="connsiteY16" fmla="*/ 8047 h 1167697"/>
              <a:gd name="connsiteX17" fmla="*/ 703947 w 1525394"/>
              <a:gd name="connsiteY17" fmla="*/ 12813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54802 w 1525394"/>
              <a:gd name="connsiteY12" fmla="*/ 115568 h 1167697"/>
              <a:gd name="connsiteX13" fmla="*/ 589080 w 1525394"/>
              <a:gd name="connsiteY13" fmla="*/ 90976 h 1167697"/>
              <a:gd name="connsiteX14" fmla="*/ 509226 w 1525394"/>
              <a:gd name="connsiteY14" fmla="*/ 63217 h 1167697"/>
              <a:gd name="connsiteX15" fmla="*/ 0 w 1525394"/>
              <a:gd name="connsiteY15" fmla="*/ 0 h 1167697"/>
              <a:gd name="connsiteX16" fmla="*/ 397170 w 1525394"/>
              <a:gd name="connsiteY16" fmla="*/ 8047 h 1167697"/>
              <a:gd name="connsiteX17" fmla="*/ 703947 w 1525394"/>
              <a:gd name="connsiteY17" fmla="*/ 12813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67697 h 1167697"/>
              <a:gd name="connsiteX1" fmla="*/ 963443 w 1525394"/>
              <a:gd name="connsiteY1" fmla="*/ 886721 h 1167697"/>
              <a:gd name="connsiteX2" fmla="*/ 1103931 w 1525394"/>
              <a:gd name="connsiteY2" fmla="*/ 886721 h 1167697"/>
              <a:gd name="connsiteX3" fmla="*/ 1066909 w 1525394"/>
              <a:gd name="connsiteY3" fmla="*/ 722365 h 1167697"/>
              <a:gd name="connsiteX4" fmla="*/ 1051508 w 1525394"/>
              <a:gd name="connsiteY4" fmla="*/ 673724 h 1167697"/>
              <a:gd name="connsiteX5" fmla="*/ 1014869 w 1525394"/>
              <a:gd name="connsiteY5" fmla="*/ 570466 h 1167697"/>
              <a:gd name="connsiteX6" fmla="*/ 993148 w 1525394"/>
              <a:gd name="connsiteY6" fmla="*/ 520244 h 1167697"/>
              <a:gd name="connsiteX7" fmla="*/ 947870 w 1525394"/>
              <a:gd name="connsiteY7" fmla="*/ 431161 h 1167697"/>
              <a:gd name="connsiteX8" fmla="*/ 859411 w 1525394"/>
              <a:gd name="connsiteY8" fmla="*/ 297552 h 1167697"/>
              <a:gd name="connsiteX9" fmla="*/ 843719 w 1525394"/>
              <a:gd name="connsiteY9" fmla="*/ 276403 h 1167697"/>
              <a:gd name="connsiteX10" fmla="*/ 753729 w 1525394"/>
              <a:gd name="connsiteY10" fmla="*/ 185180 h 1167697"/>
              <a:gd name="connsiteX11" fmla="*/ 727248 w 1525394"/>
              <a:gd name="connsiteY11" fmla="*/ 165238 h 1167697"/>
              <a:gd name="connsiteX12" fmla="*/ 663193 w 1525394"/>
              <a:gd name="connsiteY12" fmla="*/ 127484 h 1167697"/>
              <a:gd name="connsiteX13" fmla="*/ 589080 w 1525394"/>
              <a:gd name="connsiteY13" fmla="*/ 90976 h 1167697"/>
              <a:gd name="connsiteX14" fmla="*/ 509226 w 1525394"/>
              <a:gd name="connsiteY14" fmla="*/ 63217 h 1167697"/>
              <a:gd name="connsiteX15" fmla="*/ 0 w 1525394"/>
              <a:gd name="connsiteY15" fmla="*/ 0 h 1167697"/>
              <a:gd name="connsiteX16" fmla="*/ 397170 w 1525394"/>
              <a:gd name="connsiteY16" fmla="*/ 8047 h 1167697"/>
              <a:gd name="connsiteX17" fmla="*/ 703947 w 1525394"/>
              <a:gd name="connsiteY17" fmla="*/ 12813 h 1167697"/>
              <a:gd name="connsiteX18" fmla="*/ 1287046 w 1525394"/>
              <a:gd name="connsiteY18" fmla="*/ 545669 h 1167697"/>
              <a:gd name="connsiteX19" fmla="*/ 1384906 w 1525394"/>
              <a:gd name="connsiteY19" fmla="*/ 886721 h 1167697"/>
              <a:gd name="connsiteX20" fmla="*/ 1525394 w 1525394"/>
              <a:gd name="connsiteY20" fmla="*/ 886721 h 1167697"/>
              <a:gd name="connsiteX21" fmla="*/ 1267393 w 1525394"/>
              <a:gd name="connsiteY21" fmla="*/ 1167697 h 1167697"/>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53729 w 1525394"/>
              <a:gd name="connsiteY10" fmla="*/ 193815 h 1176332"/>
              <a:gd name="connsiteX11" fmla="*/ 727248 w 1525394"/>
              <a:gd name="connsiteY11" fmla="*/ 173873 h 1176332"/>
              <a:gd name="connsiteX12" fmla="*/ 663193 w 1525394"/>
              <a:gd name="connsiteY12" fmla="*/ 136119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21448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53729 w 1525394"/>
              <a:gd name="connsiteY10" fmla="*/ 193815 h 1176332"/>
              <a:gd name="connsiteX11" fmla="*/ 727248 w 1525394"/>
              <a:gd name="connsiteY11" fmla="*/ 173873 h 1176332"/>
              <a:gd name="connsiteX12" fmla="*/ 663193 w 1525394"/>
              <a:gd name="connsiteY12" fmla="*/ 136119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53729 w 1525394"/>
              <a:gd name="connsiteY10" fmla="*/ 193815 h 1176332"/>
              <a:gd name="connsiteX11" fmla="*/ 727248 w 1525394"/>
              <a:gd name="connsiteY11" fmla="*/ 173873 h 1176332"/>
              <a:gd name="connsiteX12" fmla="*/ 663193 w 1525394"/>
              <a:gd name="connsiteY12" fmla="*/ 136119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53729 w 1525394"/>
              <a:gd name="connsiteY10" fmla="*/ 193815 h 1176332"/>
              <a:gd name="connsiteX11" fmla="*/ 727248 w 1525394"/>
              <a:gd name="connsiteY11" fmla="*/ 173873 h 1176332"/>
              <a:gd name="connsiteX12" fmla="*/ 663193 w 1525394"/>
              <a:gd name="connsiteY12" fmla="*/ 136119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64917 w 1525394"/>
              <a:gd name="connsiteY10" fmla="*/ 198581 h 1176332"/>
              <a:gd name="connsiteX11" fmla="*/ 727248 w 1525394"/>
              <a:gd name="connsiteY11" fmla="*/ 173873 h 1176332"/>
              <a:gd name="connsiteX12" fmla="*/ 663193 w 1525394"/>
              <a:gd name="connsiteY12" fmla="*/ 136119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64917 w 1525394"/>
              <a:gd name="connsiteY10" fmla="*/ 198581 h 1176332"/>
              <a:gd name="connsiteX11" fmla="*/ 727248 w 1525394"/>
              <a:gd name="connsiteY11" fmla="*/ 169107 h 1176332"/>
              <a:gd name="connsiteX12" fmla="*/ 663193 w 1525394"/>
              <a:gd name="connsiteY12" fmla="*/ 136119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64917 w 1525394"/>
              <a:gd name="connsiteY10" fmla="*/ 198581 h 1176332"/>
              <a:gd name="connsiteX11" fmla="*/ 727248 w 1525394"/>
              <a:gd name="connsiteY11" fmla="*/ 169107 h 1176332"/>
              <a:gd name="connsiteX12" fmla="*/ 663193 w 1525394"/>
              <a:gd name="connsiteY12" fmla="*/ 126587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64917 w 1525394"/>
              <a:gd name="connsiteY10" fmla="*/ 198581 h 1176332"/>
              <a:gd name="connsiteX11" fmla="*/ 727248 w 1525394"/>
              <a:gd name="connsiteY11" fmla="*/ 169107 h 1176332"/>
              <a:gd name="connsiteX12" fmla="*/ 663193 w 1525394"/>
              <a:gd name="connsiteY12" fmla="*/ 126587 h 1176332"/>
              <a:gd name="connsiteX13" fmla="*/ 589080 w 1525394"/>
              <a:gd name="connsiteY13" fmla="*/ 99611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64917 w 1525394"/>
              <a:gd name="connsiteY10" fmla="*/ 198581 h 1176332"/>
              <a:gd name="connsiteX11" fmla="*/ 727248 w 1525394"/>
              <a:gd name="connsiteY11" fmla="*/ 169107 h 1176332"/>
              <a:gd name="connsiteX12" fmla="*/ 663193 w 1525394"/>
              <a:gd name="connsiteY12" fmla="*/ 126587 h 1176332"/>
              <a:gd name="connsiteX13" fmla="*/ 591877 w 1525394"/>
              <a:gd name="connsiteY13" fmla="*/ 90078 h 1176332"/>
              <a:gd name="connsiteX14" fmla="*/ 509226 w 1525394"/>
              <a:gd name="connsiteY14" fmla="*/ 71852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76332 h 1176332"/>
              <a:gd name="connsiteX1" fmla="*/ 963443 w 1525394"/>
              <a:gd name="connsiteY1" fmla="*/ 895356 h 1176332"/>
              <a:gd name="connsiteX2" fmla="*/ 1103931 w 1525394"/>
              <a:gd name="connsiteY2" fmla="*/ 895356 h 1176332"/>
              <a:gd name="connsiteX3" fmla="*/ 1066909 w 1525394"/>
              <a:gd name="connsiteY3" fmla="*/ 731000 h 1176332"/>
              <a:gd name="connsiteX4" fmla="*/ 1051508 w 1525394"/>
              <a:gd name="connsiteY4" fmla="*/ 682359 h 1176332"/>
              <a:gd name="connsiteX5" fmla="*/ 1014869 w 1525394"/>
              <a:gd name="connsiteY5" fmla="*/ 579101 h 1176332"/>
              <a:gd name="connsiteX6" fmla="*/ 993148 w 1525394"/>
              <a:gd name="connsiteY6" fmla="*/ 528879 h 1176332"/>
              <a:gd name="connsiteX7" fmla="*/ 947870 w 1525394"/>
              <a:gd name="connsiteY7" fmla="*/ 439796 h 1176332"/>
              <a:gd name="connsiteX8" fmla="*/ 859411 w 1525394"/>
              <a:gd name="connsiteY8" fmla="*/ 306187 h 1176332"/>
              <a:gd name="connsiteX9" fmla="*/ 843719 w 1525394"/>
              <a:gd name="connsiteY9" fmla="*/ 285038 h 1176332"/>
              <a:gd name="connsiteX10" fmla="*/ 764917 w 1525394"/>
              <a:gd name="connsiteY10" fmla="*/ 198581 h 1176332"/>
              <a:gd name="connsiteX11" fmla="*/ 727248 w 1525394"/>
              <a:gd name="connsiteY11" fmla="*/ 169107 h 1176332"/>
              <a:gd name="connsiteX12" fmla="*/ 663193 w 1525394"/>
              <a:gd name="connsiteY12" fmla="*/ 126587 h 1176332"/>
              <a:gd name="connsiteX13" fmla="*/ 591877 w 1525394"/>
              <a:gd name="connsiteY13" fmla="*/ 90078 h 1176332"/>
              <a:gd name="connsiteX14" fmla="*/ 486850 w 1525394"/>
              <a:gd name="connsiteY14" fmla="*/ 57553 h 1176332"/>
              <a:gd name="connsiteX15" fmla="*/ 0 w 1525394"/>
              <a:gd name="connsiteY15" fmla="*/ 8635 h 1176332"/>
              <a:gd name="connsiteX16" fmla="*/ 394373 w 1525394"/>
              <a:gd name="connsiteY16" fmla="*/ 0 h 1176332"/>
              <a:gd name="connsiteX17" fmla="*/ 703947 w 1525394"/>
              <a:gd name="connsiteY17" fmla="*/ 7149 h 1176332"/>
              <a:gd name="connsiteX18" fmla="*/ 1287046 w 1525394"/>
              <a:gd name="connsiteY18" fmla="*/ 554304 h 1176332"/>
              <a:gd name="connsiteX19" fmla="*/ 1384906 w 1525394"/>
              <a:gd name="connsiteY19" fmla="*/ 895356 h 1176332"/>
              <a:gd name="connsiteX20" fmla="*/ 1525394 w 1525394"/>
              <a:gd name="connsiteY20" fmla="*/ 895356 h 1176332"/>
              <a:gd name="connsiteX21" fmla="*/ 1267393 w 1525394"/>
              <a:gd name="connsiteY21" fmla="*/ 1176332 h 1176332"/>
              <a:gd name="connsiteX0" fmla="*/ 1267393 w 1525394"/>
              <a:gd name="connsiteY0" fmla="*/ 1190631 h 1190631"/>
              <a:gd name="connsiteX1" fmla="*/ 963443 w 1525394"/>
              <a:gd name="connsiteY1" fmla="*/ 909655 h 1190631"/>
              <a:gd name="connsiteX2" fmla="*/ 1103931 w 1525394"/>
              <a:gd name="connsiteY2" fmla="*/ 909655 h 1190631"/>
              <a:gd name="connsiteX3" fmla="*/ 1066909 w 1525394"/>
              <a:gd name="connsiteY3" fmla="*/ 745299 h 1190631"/>
              <a:gd name="connsiteX4" fmla="*/ 1051508 w 1525394"/>
              <a:gd name="connsiteY4" fmla="*/ 696658 h 1190631"/>
              <a:gd name="connsiteX5" fmla="*/ 1014869 w 1525394"/>
              <a:gd name="connsiteY5" fmla="*/ 593400 h 1190631"/>
              <a:gd name="connsiteX6" fmla="*/ 993148 w 1525394"/>
              <a:gd name="connsiteY6" fmla="*/ 543178 h 1190631"/>
              <a:gd name="connsiteX7" fmla="*/ 947870 w 1525394"/>
              <a:gd name="connsiteY7" fmla="*/ 454095 h 1190631"/>
              <a:gd name="connsiteX8" fmla="*/ 859411 w 1525394"/>
              <a:gd name="connsiteY8" fmla="*/ 320486 h 1190631"/>
              <a:gd name="connsiteX9" fmla="*/ 843719 w 1525394"/>
              <a:gd name="connsiteY9" fmla="*/ 299337 h 1190631"/>
              <a:gd name="connsiteX10" fmla="*/ 764917 w 1525394"/>
              <a:gd name="connsiteY10" fmla="*/ 212880 h 1190631"/>
              <a:gd name="connsiteX11" fmla="*/ 727248 w 1525394"/>
              <a:gd name="connsiteY11" fmla="*/ 183406 h 1190631"/>
              <a:gd name="connsiteX12" fmla="*/ 663193 w 1525394"/>
              <a:gd name="connsiteY12" fmla="*/ 140886 h 1190631"/>
              <a:gd name="connsiteX13" fmla="*/ 591877 w 1525394"/>
              <a:gd name="connsiteY13" fmla="*/ 104377 h 1190631"/>
              <a:gd name="connsiteX14" fmla="*/ 486850 w 1525394"/>
              <a:gd name="connsiteY14" fmla="*/ 71852 h 1190631"/>
              <a:gd name="connsiteX15" fmla="*/ 0 w 1525394"/>
              <a:gd name="connsiteY15" fmla="*/ 22934 h 1190631"/>
              <a:gd name="connsiteX16" fmla="*/ 402764 w 1525394"/>
              <a:gd name="connsiteY16" fmla="*/ 0 h 1190631"/>
              <a:gd name="connsiteX17" fmla="*/ 703947 w 1525394"/>
              <a:gd name="connsiteY17" fmla="*/ 21448 h 1190631"/>
              <a:gd name="connsiteX18" fmla="*/ 1287046 w 1525394"/>
              <a:gd name="connsiteY18" fmla="*/ 568603 h 1190631"/>
              <a:gd name="connsiteX19" fmla="*/ 1384906 w 1525394"/>
              <a:gd name="connsiteY19" fmla="*/ 909655 h 1190631"/>
              <a:gd name="connsiteX20" fmla="*/ 1525394 w 1525394"/>
              <a:gd name="connsiteY20" fmla="*/ 909655 h 1190631"/>
              <a:gd name="connsiteX21" fmla="*/ 1267393 w 1525394"/>
              <a:gd name="connsiteY21" fmla="*/ 1190631 h 119063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68787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08358 w 1530988"/>
              <a:gd name="connsiteY16" fmla="*/ 10430 h 1201061"/>
              <a:gd name="connsiteX17" fmla="*/ 709541 w 1530988"/>
              <a:gd name="connsiteY17" fmla="*/ 31878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68787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44719 w 1530988"/>
              <a:gd name="connsiteY16" fmla="*/ 8047 h 1201061"/>
              <a:gd name="connsiteX17" fmla="*/ 709541 w 1530988"/>
              <a:gd name="connsiteY17" fmla="*/ 31878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68787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44719 w 1530988"/>
              <a:gd name="connsiteY16" fmla="*/ 8047 h 1201061"/>
              <a:gd name="connsiteX17" fmla="*/ 709541 w 1530988"/>
              <a:gd name="connsiteY17" fmla="*/ 31878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68787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44719 w 1530988"/>
              <a:gd name="connsiteY16" fmla="*/ 8047 h 1201061"/>
              <a:gd name="connsiteX17" fmla="*/ 709541 w 1530988"/>
              <a:gd name="connsiteY17" fmla="*/ 31878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68787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44719 w 1530988"/>
              <a:gd name="connsiteY16" fmla="*/ 8047 h 1201061"/>
              <a:gd name="connsiteX17" fmla="*/ 709541 w 1530988"/>
              <a:gd name="connsiteY17" fmla="*/ 31878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68787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44719 w 1530988"/>
              <a:gd name="connsiteY16" fmla="*/ 8047 h 1201061"/>
              <a:gd name="connsiteX17" fmla="*/ 706744 w 1530988"/>
              <a:gd name="connsiteY17" fmla="*/ 29495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7471 w 1530988"/>
              <a:gd name="connsiteY13" fmla="*/ 114807 h 1201061"/>
              <a:gd name="connsiteX14" fmla="*/ 492444 w 1530988"/>
              <a:gd name="connsiteY14" fmla="*/ 82282 h 1201061"/>
              <a:gd name="connsiteX15" fmla="*/ 0 w 1530988"/>
              <a:gd name="connsiteY15" fmla="*/ 0 h 1201061"/>
              <a:gd name="connsiteX16" fmla="*/ 444719 w 1530988"/>
              <a:gd name="connsiteY16" fmla="*/ 8047 h 1201061"/>
              <a:gd name="connsiteX17" fmla="*/ 706744 w 1530988"/>
              <a:gd name="connsiteY17" fmla="*/ 29495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1877 w 1530988"/>
              <a:gd name="connsiteY13" fmla="*/ 107658 h 1201061"/>
              <a:gd name="connsiteX14" fmla="*/ 492444 w 1530988"/>
              <a:gd name="connsiteY14" fmla="*/ 82282 h 1201061"/>
              <a:gd name="connsiteX15" fmla="*/ 0 w 1530988"/>
              <a:gd name="connsiteY15" fmla="*/ 0 h 1201061"/>
              <a:gd name="connsiteX16" fmla="*/ 444719 w 1530988"/>
              <a:gd name="connsiteY16" fmla="*/ 8047 h 1201061"/>
              <a:gd name="connsiteX17" fmla="*/ 706744 w 1530988"/>
              <a:gd name="connsiteY17" fmla="*/ 29495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1877 w 1530988"/>
              <a:gd name="connsiteY13" fmla="*/ 107658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292640 w 1530988"/>
              <a:gd name="connsiteY18" fmla="*/ 579033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288400 w 1530988"/>
              <a:gd name="connsiteY18" fmla="*/ 514011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288400 w 1530988"/>
              <a:gd name="connsiteY18" fmla="*/ 514011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237525 w 1530988"/>
              <a:gd name="connsiteY18" fmla="*/ 373131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706744 w 1530988"/>
              <a:gd name="connsiteY17" fmla="*/ 29495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846651 w 1530988"/>
              <a:gd name="connsiteY17" fmla="*/ 80067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846651 w 1530988"/>
              <a:gd name="connsiteY17" fmla="*/ 80067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859370 w 1530988"/>
              <a:gd name="connsiteY17" fmla="*/ 65618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859370 w 1530988"/>
              <a:gd name="connsiteY17" fmla="*/ 65618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 name="connsiteX0" fmla="*/ 1272987 w 1530988"/>
              <a:gd name="connsiteY0" fmla="*/ 1201061 h 1201061"/>
              <a:gd name="connsiteX1" fmla="*/ 969037 w 1530988"/>
              <a:gd name="connsiteY1" fmla="*/ 920085 h 1201061"/>
              <a:gd name="connsiteX2" fmla="*/ 1109525 w 1530988"/>
              <a:gd name="connsiteY2" fmla="*/ 920085 h 1201061"/>
              <a:gd name="connsiteX3" fmla="*/ 1072503 w 1530988"/>
              <a:gd name="connsiteY3" fmla="*/ 755729 h 1201061"/>
              <a:gd name="connsiteX4" fmla="*/ 1057102 w 1530988"/>
              <a:gd name="connsiteY4" fmla="*/ 707088 h 1201061"/>
              <a:gd name="connsiteX5" fmla="*/ 1020463 w 1530988"/>
              <a:gd name="connsiteY5" fmla="*/ 603830 h 1201061"/>
              <a:gd name="connsiteX6" fmla="*/ 998742 w 1530988"/>
              <a:gd name="connsiteY6" fmla="*/ 553608 h 1201061"/>
              <a:gd name="connsiteX7" fmla="*/ 953464 w 1530988"/>
              <a:gd name="connsiteY7" fmla="*/ 464525 h 1201061"/>
              <a:gd name="connsiteX8" fmla="*/ 865005 w 1530988"/>
              <a:gd name="connsiteY8" fmla="*/ 330916 h 1201061"/>
              <a:gd name="connsiteX9" fmla="*/ 849313 w 1530988"/>
              <a:gd name="connsiteY9" fmla="*/ 309767 h 1201061"/>
              <a:gd name="connsiteX10" fmla="*/ 770511 w 1530988"/>
              <a:gd name="connsiteY10" fmla="*/ 223310 h 1201061"/>
              <a:gd name="connsiteX11" fmla="*/ 732842 w 1530988"/>
              <a:gd name="connsiteY11" fmla="*/ 193836 h 1201061"/>
              <a:gd name="connsiteX12" fmla="*/ 677178 w 1530988"/>
              <a:gd name="connsiteY12" fmla="*/ 151316 h 1201061"/>
              <a:gd name="connsiteX13" fmla="*/ 594674 w 1530988"/>
              <a:gd name="connsiteY13" fmla="*/ 112424 h 1201061"/>
              <a:gd name="connsiteX14" fmla="*/ 495241 w 1530988"/>
              <a:gd name="connsiteY14" fmla="*/ 75133 h 1201061"/>
              <a:gd name="connsiteX15" fmla="*/ 0 w 1530988"/>
              <a:gd name="connsiteY15" fmla="*/ 0 h 1201061"/>
              <a:gd name="connsiteX16" fmla="*/ 444719 w 1530988"/>
              <a:gd name="connsiteY16" fmla="*/ 8047 h 1201061"/>
              <a:gd name="connsiteX17" fmla="*/ 859370 w 1530988"/>
              <a:gd name="connsiteY17" fmla="*/ 65618 h 1201061"/>
              <a:gd name="connsiteX18" fmla="*/ 1169691 w 1530988"/>
              <a:gd name="connsiteY18" fmla="*/ 344232 h 1201061"/>
              <a:gd name="connsiteX19" fmla="*/ 1390500 w 1530988"/>
              <a:gd name="connsiteY19" fmla="*/ 920085 h 1201061"/>
              <a:gd name="connsiteX20" fmla="*/ 1530988 w 1530988"/>
              <a:gd name="connsiteY20" fmla="*/ 920085 h 1201061"/>
              <a:gd name="connsiteX21" fmla="*/ 1272987 w 1530988"/>
              <a:gd name="connsiteY21" fmla="*/ 1201061 h 120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0988" h="1201061">
                <a:moveTo>
                  <a:pt x="1272987" y="1201061"/>
                </a:moveTo>
                <a:lnTo>
                  <a:pt x="969037" y="920085"/>
                </a:lnTo>
                <a:lnTo>
                  <a:pt x="1109525" y="920085"/>
                </a:lnTo>
                <a:lnTo>
                  <a:pt x="1072503" y="755729"/>
                </a:lnTo>
                <a:lnTo>
                  <a:pt x="1057102" y="707088"/>
                </a:lnTo>
                <a:lnTo>
                  <a:pt x="1020463" y="603830"/>
                </a:lnTo>
                <a:lnTo>
                  <a:pt x="998742" y="553608"/>
                </a:lnTo>
                <a:lnTo>
                  <a:pt x="953464" y="464525"/>
                </a:lnTo>
                <a:lnTo>
                  <a:pt x="865005" y="330916"/>
                </a:lnTo>
                <a:lnTo>
                  <a:pt x="849313" y="309767"/>
                </a:lnTo>
                <a:lnTo>
                  <a:pt x="770511" y="223310"/>
                </a:lnTo>
                <a:lnTo>
                  <a:pt x="732842" y="193836"/>
                </a:lnTo>
                <a:lnTo>
                  <a:pt x="677178" y="151316"/>
                </a:lnTo>
                <a:lnTo>
                  <a:pt x="594674" y="112424"/>
                </a:lnTo>
                <a:lnTo>
                  <a:pt x="495241" y="75133"/>
                </a:lnTo>
                <a:lnTo>
                  <a:pt x="0" y="0"/>
                </a:lnTo>
                <a:lnTo>
                  <a:pt x="444719" y="8047"/>
                </a:lnTo>
                <a:cubicBezTo>
                  <a:pt x="547910" y="10430"/>
                  <a:pt x="746345" y="23650"/>
                  <a:pt x="859370" y="65618"/>
                </a:cubicBezTo>
                <a:cubicBezTo>
                  <a:pt x="1033118" y="137337"/>
                  <a:pt x="1081169" y="201821"/>
                  <a:pt x="1169691" y="344232"/>
                </a:cubicBezTo>
                <a:cubicBezTo>
                  <a:pt x="1258213" y="486643"/>
                  <a:pt x="1369880" y="796029"/>
                  <a:pt x="1390500" y="920085"/>
                </a:cubicBezTo>
                <a:lnTo>
                  <a:pt x="1530988" y="920085"/>
                </a:lnTo>
                <a:lnTo>
                  <a:pt x="1272987" y="1201061"/>
                </a:lnTo>
                <a:close/>
              </a:path>
            </a:pathLst>
          </a:custGeom>
          <a:gradFill>
            <a:gsLst>
              <a:gs pos="0">
                <a:srgbClr val="D75F0B">
                  <a:alpha val="0"/>
                </a:srgbClr>
              </a:gs>
              <a:gs pos="99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36" name="组合 135">
            <a:extLst>
              <a:ext uri="{FF2B5EF4-FFF2-40B4-BE49-F238E27FC236}">
                <a16:creationId xmlns="" xmlns:a16="http://schemas.microsoft.com/office/drawing/2014/main" id="{69E817B3-CDB0-40FE-B003-B153238DA5D8}"/>
              </a:ext>
            </a:extLst>
          </p:cNvPr>
          <p:cNvGrpSpPr/>
          <p:nvPr/>
        </p:nvGrpSpPr>
        <p:grpSpPr>
          <a:xfrm>
            <a:off x="6760075" y="2818064"/>
            <a:ext cx="779669" cy="779669"/>
            <a:chOff x="7541979" y="3039783"/>
            <a:chExt cx="989198" cy="989198"/>
          </a:xfrm>
        </p:grpSpPr>
        <p:sp>
          <p:nvSpPr>
            <p:cNvPr id="67" name="椭圆 66">
              <a:extLst>
                <a:ext uri="{FF2B5EF4-FFF2-40B4-BE49-F238E27FC236}">
                  <a16:creationId xmlns="" xmlns:a16="http://schemas.microsoft.com/office/drawing/2014/main" id="{B3198D93-A759-4F8F-A5F8-6E8C33A3EBC6}"/>
                </a:ext>
              </a:extLst>
            </p:cNvPr>
            <p:cNvSpPr/>
            <p:nvPr/>
          </p:nvSpPr>
          <p:spPr>
            <a:xfrm>
              <a:off x="7541979" y="3039783"/>
              <a:ext cx="989198" cy="989198"/>
            </a:xfrm>
            <a:prstGeom prst="ellipse">
              <a:avLst/>
            </a:prstGeom>
            <a:noFill/>
            <a:ln>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68" name="文本框 67">
              <a:extLst>
                <a:ext uri="{FF2B5EF4-FFF2-40B4-BE49-F238E27FC236}">
                  <a16:creationId xmlns="" xmlns:a16="http://schemas.microsoft.com/office/drawing/2014/main" id="{25E8D936-9420-4BF0-8E02-2D14ABB8BDDB}"/>
                </a:ext>
              </a:extLst>
            </p:cNvPr>
            <p:cNvSpPr txBox="1"/>
            <p:nvPr/>
          </p:nvSpPr>
          <p:spPr>
            <a:xfrm>
              <a:off x="7541979" y="3312936"/>
              <a:ext cx="989198" cy="589072"/>
            </a:xfrm>
            <a:prstGeom prst="rect">
              <a:avLst/>
            </a:prstGeom>
            <a:noFill/>
          </p:spPr>
          <p:txBody>
            <a:bodyPr wrap="square" rtlCol="0">
              <a:spAutoFit/>
            </a:bodyPr>
            <a:lstStyle/>
            <a:p>
              <a:pPr algn="ctr">
                <a:lnSpc>
                  <a:spcPct val="150000"/>
                </a:lnSpc>
              </a:pPr>
              <a:r>
                <a:rPr lang="en-US" altLang="zh-CN" sz="1900" dirty="0">
                  <a:solidFill>
                    <a:schemeClr val="tx1">
                      <a:lumMod val="85000"/>
                      <a:lumOff val="15000"/>
                    </a:schemeClr>
                  </a:solidFill>
                </a:rPr>
                <a:t>6.5%</a:t>
              </a:r>
              <a:endParaRPr lang="zh-CN" altLang="en-US" sz="1900" dirty="0">
                <a:solidFill>
                  <a:schemeClr val="tx1">
                    <a:lumMod val="85000"/>
                    <a:lumOff val="15000"/>
                  </a:schemeClr>
                </a:solidFill>
              </a:endParaRPr>
            </a:p>
          </p:txBody>
        </p:sp>
        <p:sp>
          <p:nvSpPr>
            <p:cNvPr id="69" name="文本框 68">
              <a:extLst>
                <a:ext uri="{FF2B5EF4-FFF2-40B4-BE49-F238E27FC236}">
                  <a16:creationId xmlns="" xmlns:a16="http://schemas.microsoft.com/office/drawing/2014/main" id="{A04F89ED-A505-41EE-904E-A5B9F87DF682}"/>
                </a:ext>
              </a:extLst>
            </p:cNvPr>
            <p:cNvSpPr txBox="1"/>
            <p:nvPr/>
          </p:nvSpPr>
          <p:spPr>
            <a:xfrm>
              <a:off x="7569643" y="3135359"/>
              <a:ext cx="952673" cy="383336"/>
            </a:xfrm>
            <a:prstGeom prst="rect">
              <a:avLst/>
            </a:prstGeom>
            <a:noFill/>
          </p:spPr>
          <p:txBody>
            <a:bodyPr wrap="square" rtlCol="0">
              <a:spAutoFit/>
            </a:bodyPr>
            <a:lstStyle/>
            <a:p>
              <a:pPr algn="ctr">
                <a:lnSpc>
                  <a:spcPct val="150000"/>
                </a:lnSpc>
              </a:pPr>
              <a:r>
                <a:rPr lang="zh-CN" altLang="en-US" sz="1000" dirty="0">
                  <a:solidFill>
                    <a:schemeClr val="tx1">
                      <a:lumMod val="85000"/>
                      <a:lumOff val="15000"/>
                    </a:schemeClr>
                  </a:solidFill>
                </a:rPr>
                <a:t>年增长率</a:t>
              </a:r>
            </a:p>
          </p:txBody>
        </p:sp>
      </p:grpSp>
      <p:sp>
        <p:nvSpPr>
          <p:cNvPr id="70" name="文本框 69">
            <a:extLst>
              <a:ext uri="{FF2B5EF4-FFF2-40B4-BE49-F238E27FC236}">
                <a16:creationId xmlns="" xmlns:a16="http://schemas.microsoft.com/office/drawing/2014/main" id="{29238ED9-CDB5-4330-A5A6-A1D5FDF10B0D}"/>
              </a:ext>
            </a:extLst>
          </p:cNvPr>
          <p:cNvSpPr txBox="1"/>
          <p:nvPr/>
        </p:nvSpPr>
        <p:spPr>
          <a:xfrm>
            <a:off x="6283842" y="4754156"/>
            <a:ext cx="1156280" cy="339837"/>
          </a:xfrm>
          <a:prstGeom prst="rect">
            <a:avLst/>
          </a:prstGeom>
          <a:noFill/>
        </p:spPr>
        <p:txBody>
          <a:bodyPr wrap="square" rtlCol="0">
            <a:spAutoFit/>
          </a:bodyPr>
          <a:lstStyle/>
          <a:p>
            <a:pPr algn="ctr">
              <a:lnSpc>
                <a:spcPct val="150000"/>
              </a:lnSpc>
            </a:pPr>
            <a:r>
              <a:rPr lang="en-US" altLang="zh-CN" sz="1200" dirty="0">
                <a:solidFill>
                  <a:schemeClr val="tx1">
                    <a:lumMod val="85000"/>
                    <a:lumOff val="15000"/>
                  </a:schemeClr>
                </a:solidFill>
              </a:rPr>
              <a:t>2017 </a:t>
            </a:r>
            <a:r>
              <a:rPr lang="zh-CN" altLang="en-US" sz="1200" dirty="0">
                <a:solidFill>
                  <a:schemeClr val="tx1">
                    <a:lumMod val="85000"/>
                    <a:lumOff val="15000"/>
                  </a:schemeClr>
                </a:solidFill>
              </a:rPr>
              <a:t>年</a:t>
            </a:r>
          </a:p>
        </p:txBody>
      </p:sp>
      <p:sp>
        <p:nvSpPr>
          <p:cNvPr id="71" name="文本框 70">
            <a:extLst>
              <a:ext uri="{FF2B5EF4-FFF2-40B4-BE49-F238E27FC236}">
                <a16:creationId xmlns="" xmlns:a16="http://schemas.microsoft.com/office/drawing/2014/main" id="{A835CB5F-1622-4361-A8CB-889A0B2AF102}"/>
              </a:ext>
            </a:extLst>
          </p:cNvPr>
          <p:cNvSpPr txBox="1"/>
          <p:nvPr/>
        </p:nvSpPr>
        <p:spPr>
          <a:xfrm>
            <a:off x="9266907" y="4754156"/>
            <a:ext cx="1156280" cy="339837"/>
          </a:xfrm>
          <a:prstGeom prst="rect">
            <a:avLst/>
          </a:prstGeom>
          <a:noFill/>
        </p:spPr>
        <p:txBody>
          <a:bodyPr wrap="square" rtlCol="0">
            <a:spAutoFit/>
          </a:bodyPr>
          <a:lstStyle/>
          <a:p>
            <a:pPr algn="ctr">
              <a:lnSpc>
                <a:spcPct val="150000"/>
              </a:lnSpc>
            </a:pPr>
            <a:r>
              <a:rPr lang="en-US" altLang="zh-CN" sz="1200" dirty="0">
                <a:solidFill>
                  <a:schemeClr val="tx1">
                    <a:lumMod val="85000"/>
                    <a:lumOff val="15000"/>
                  </a:schemeClr>
                </a:solidFill>
              </a:rPr>
              <a:t>2035 </a:t>
            </a:r>
            <a:r>
              <a:rPr lang="zh-CN" altLang="en-US" sz="1200" dirty="0">
                <a:solidFill>
                  <a:schemeClr val="tx1">
                    <a:lumMod val="85000"/>
                    <a:lumOff val="15000"/>
                  </a:schemeClr>
                </a:solidFill>
              </a:rPr>
              <a:t>年</a:t>
            </a:r>
          </a:p>
        </p:txBody>
      </p:sp>
      <p:grpSp>
        <p:nvGrpSpPr>
          <p:cNvPr id="135" name="组合 134">
            <a:extLst>
              <a:ext uri="{FF2B5EF4-FFF2-40B4-BE49-F238E27FC236}">
                <a16:creationId xmlns="" xmlns:a16="http://schemas.microsoft.com/office/drawing/2014/main" id="{13D7B954-94F5-48DE-A0CA-F719FA0C5C2D}"/>
              </a:ext>
            </a:extLst>
          </p:cNvPr>
          <p:cNvGrpSpPr/>
          <p:nvPr/>
        </p:nvGrpSpPr>
        <p:grpSpPr>
          <a:xfrm>
            <a:off x="9578892" y="2328271"/>
            <a:ext cx="1379902" cy="809863"/>
            <a:chOff x="9791326" y="2912113"/>
            <a:chExt cx="1379902" cy="809863"/>
          </a:xfrm>
        </p:grpSpPr>
        <p:grpSp>
          <p:nvGrpSpPr>
            <p:cNvPr id="78" name="组合 77">
              <a:extLst>
                <a:ext uri="{FF2B5EF4-FFF2-40B4-BE49-F238E27FC236}">
                  <a16:creationId xmlns="" xmlns:a16="http://schemas.microsoft.com/office/drawing/2014/main" id="{3C84F361-29DC-4B11-8FE1-96EC1BBC11E6}"/>
                </a:ext>
              </a:extLst>
            </p:cNvPr>
            <p:cNvGrpSpPr/>
            <p:nvPr/>
          </p:nvGrpSpPr>
          <p:grpSpPr>
            <a:xfrm flipV="1">
              <a:off x="9791326" y="2912113"/>
              <a:ext cx="1379902" cy="739558"/>
              <a:chOff x="6807673" y="4332929"/>
              <a:chExt cx="1379902" cy="739558"/>
            </a:xfrm>
          </p:grpSpPr>
          <p:sp>
            <p:nvSpPr>
              <p:cNvPr id="79" name="矩形: 圆角 78">
                <a:extLst>
                  <a:ext uri="{FF2B5EF4-FFF2-40B4-BE49-F238E27FC236}">
                    <a16:creationId xmlns="" xmlns:a16="http://schemas.microsoft.com/office/drawing/2014/main" id="{7FD94CB3-3093-42C7-BEDC-47CE956B09DF}"/>
                  </a:ext>
                </a:extLst>
              </p:cNvPr>
              <p:cNvSpPr/>
              <p:nvPr/>
            </p:nvSpPr>
            <p:spPr>
              <a:xfrm>
                <a:off x="6807673" y="4332929"/>
                <a:ext cx="1379902" cy="42523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直角三角形 79">
                <a:extLst>
                  <a:ext uri="{FF2B5EF4-FFF2-40B4-BE49-F238E27FC236}">
                    <a16:creationId xmlns="" xmlns:a16="http://schemas.microsoft.com/office/drawing/2014/main" id="{D695010E-30DD-4CEA-9123-2AEC32CF4C2B}"/>
                  </a:ext>
                </a:extLst>
              </p:cNvPr>
              <p:cNvSpPr/>
              <p:nvPr/>
            </p:nvSpPr>
            <p:spPr>
              <a:xfrm flipV="1">
                <a:off x="7083660" y="4736428"/>
                <a:ext cx="162753" cy="16275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 xmlns:a16="http://schemas.microsoft.com/office/drawing/2014/main" id="{E28F4CC7-57BC-41FE-9683-1A1A1E5AC85D}"/>
                  </a:ext>
                </a:extLst>
              </p:cNvPr>
              <p:cNvSpPr/>
              <p:nvPr/>
            </p:nvSpPr>
            <p:spPr>
              <a:xfrm>
                <a:off x="6998780" y="4954599"/>
                <a:ext cx="117888" cy="11788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文本框 81">
              <a:extLst>
                <a:ext uri="{FF2B5EF4-FFF2-40B4-BE49-F238E27FC236}">
                  <a16:creationId xmlns="" xmlns:a16="http://schemas.microsoft.com/office/drawing/2014/main" id="{6DAFF2FC-6C06-4D47-A6B5-E60CA1FD57E2}"/>
                </a:ext>
              </a:extLst>
            </p:cNvPr>
            <p:cNvSpPr txBox="1"/>
            <p:nvPr/>
          </p:nvSpPr>
          <p:spPr>
            <a:xfrm>
              <a:off x="9801984" y="3186445"/>
              <a:ext cx="1330986" cy="535531"/>
            </a:xfrm>
            <a:prstGeom prst="rect">
              <a:avLst/>
            </a:prstGeom>
            <a:noFill/>
          </p:spPr>
          <p:txBody>
            <a:bodyPr wrap="square" rtlCol="0">
              <a:spAutoFit/>
            </a:bodyPr>
            <a:lstStyle/>
            <a:p>
              <a:pPr algn="ctr">
                <a:lnSpc>
                  <a:spcPct val="120000"/>
                </a:lnSpc>
              </a:pPr>
              <a:r>
                <a:rPr lang="zh-CN" altLang="en-US" sz="1200" b="1" dirty="0">
                  <a:solidFill>
                    <a:schemeClr val="bg1"/>
                  </a:solidFill>
                  <a:latin typeface="+mj-ea"/>
                  <a:ea typeface="+mj-ea"/>
                </a:rPr>
                <a:t>总值 </a:t>
              </a:r>
              <a:r>
                <a:rPr lang="en-US" altLang="zh-CN" sz="1200" b="1" dirty="0">
                  <a:solidFill>
                    <a:schemeClr val="bg1"/>
                  </a:solidFill>
                  <a:latin typeface="+mj-ea"/>
                  <a:ea typeface="+mj-ea"/>
                </a:rPr>
                <a:t>290 </a:t>
              </a:r>
              <a:r>
                <a:rPr lang="zh-CN" altLang="en-US" sz="1200" b="1" dirty="0">
                  <a:solidFill>
                    <a:schemeClr val="bg1"/>
                  </a:solidFill>
                  <a:latin typeface="+mj-ea"/>
                  <a:ea typeface="+mj-ea"/>
                </a:rPr>
                <a:t>万亿元人均 </a:t>
              </a:r>
              <a:r>
                <a:rPr lang="en-US" altLang="zh-CN" sz="1200" b="1" dirty="0">
                  <a:solidFill>
                    <a:schemeClr val="bg1"/>
                  </a:solidFill>
                  <a:latin typeface="+mj-ea"/>
                  <a:ea typeface="+mj-ea"/>
                </a:rPr>
                <a:t>20.6</a:t>
              </a:r>
              <a:r>
                <a:rPr lang="zh-CN" altLang="en-US" sz="1200" b="1" dirty="0">
                  <a:solidFill>
                    <a:schemeClr val="bg1"/>
                  </a:solidFill>
                  <a:latin typeface="+mj-ea"/>
                  <a:ea typeface="+mj-ea"/>
                </a:rPr>
                <a:t>万元</a:t>
              </a:r>
            </a:p>
          </p:txBody>
        </p:sp>
      </p:grpSp>
      <p:grpSp>
        <p:nvGrpSpPr>
          <p:cNvPr id="134" name="组合 133">
            <a:extLst>
              <a:ext uri="{FF2B5EF4-FFF2-40B4-BE49-F238E27FC236}">
                <a16:creationId xmlns="" xmlns:a16="http://schemas.microsoft.com/office/drawing/2014/main" id="{3849CB69-DD23-4207-943B-66E56F149CD1}"/>
              </a:ext>
            </a:extLst>
          </p:cNvPr>
          <p:cNvGrpSpPr/>
          <p:nvPr/>
        </p:nvGrpSpPr>
        <p:grpSpPr>
          <a:xfrm>
            <a:off x="6584806" y="3631590"/>
            <a:ext cx="1406655" cy="857055"/>
            <a:chOff x="6797240" y="4215432"/>
            <a:chExt cx="1406655" cy="857055"/>
          </a:xfrm>
        </p:grpSpPr>
        <p:grpSp>
          <p:nvGrpSpPr>
            <p:cNvPr id="77" name="组合 76">
              <a:extLst>
                <a:ext uri="{FF2B5EF4-FFF2-40B4-BE49-F238E27FC236}">
                  <a16:creationId xmlns="" xmlns:a16="http://schemas.microsoft.com/office/drawing/2014/main" id="{587CC224-97EB-4931-B80F-FBC96216C761}"/>
                </a:ext>
              </a:extLst>
            </p:cNvPr>
            <p:cNvGrpSpPr/>
            <p:nvPr/>
          </p:nvGrpSpPr>
          <p:grpSpPr>
            <a:xfrm>
              <a:off x="6797240" y="4270841"/>
              <a:ext cx="1375696" cy="801646"/>
              <a:chOff x="6821259" y="4270841"/>
              <a:chExt cx="1375696" cy="801646"/>
            </a:xfrm>
          </p:grpSpPr>
          <p:sp>
            <p:nvSpPr>
              <p:cNvPr id="72" name="矩形: 圆角 71">
                <a:extLst>
                  <a:ext uri="{FF2B5EF4-FFF2-40B4-BE49-F238E27FC236}">
                    <a16:creationId xmlns="" xmlns:a16="http://schemas.microsoft.com/office/drawing/2014/main" id="{F1D2A655-00DC-4329-B0A6-DEAB51A7EF82}"/>
                  </a:ext>
                </a:extLst>
              </p:cNvPr>
              <p:cNvSpPr/>
              <p:nvPr/>
            </p:nvSpPr>
            <p:spPr>
              <a:xfrm>
                <a:off x="6821259" y="4270841"/>
                <a:ext cx="1375696" cy="42523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直角三角形 72">
                <a:extLst>
                  <a:ext uri="{FF2B5EF4-FFF2-40B4-BE49-F238E27FC236}">
                    <a16:creationId xmlns="" xmlns:a16="http://schemas.microsoft.com/office/drawing/2014/main" id="{34F3C63D-4822-400C-8ABA-ACB4D9DBC1BB}"/>
                  </a:ext>
                </a:extLst>
              </p:cNvPr>
              <p:cNvSpPr/>
              <p:nvPr/>
            </p:nvSpPr>
            <p:spPr>
              <a:xfrm flipV="1">
                <a:off x="7035292" y="4674340"/>
                <a:ext cx="162753" cy="16275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 xmlns:a16="http://schemas.microsoft.com/office/drawing/2014/main" id="{AF349A95-D421-4C48-A61A-CAEF621F81B0}"/>
                  </a:ext>
                </a:extLst>
              </p:cNvPr>
              <p:cNvSpPr/>
              <p:nvPr/>
            </p:nvSpPr>
            <p:spPr>
              <a:xfrm>
                <a:off x="6998780" y="4954599"/>
                <a:ext cx="117888" cy="11788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文本框 82">
              <a:extLst>
                <a:ext uri="{FF2B5EF4-FFF2-40B4-BE49-F238E27FC236}">
                  <a16:creationId xmlns="" xmlns:a16="http://schemas.microsoft.com/office/drawing/2014/main" id="{78E05CB4-58B2-443F-A2E8-EAD9BDD6EF7D}"/>
                </a:ext>
              </a:extLst>
            </p:cNvPr>
            <p:cNvSpPr txBox="1"/>
            <p:nvPr/>
          </p:nvSpPr>
          <p:spPr>
            <a:xfrm>
              <a:off x="6828200" y="4215432"/>
              <a:ext cx="1375695" cy="535531"/>
            </a:xfrm>
            <a:prstGeom prst="rect">
              <a:avLst/>
            </a:prstGeom>
            <a:noFill/>
          </p:spPr>
          <p:txBody>
            <a:bodyPr wrap="square" rtlCol="0">
              <a:spAutoFit/>
            </a:bodyPr>
            <a:lstStyle>
              <a:defPPr>
                <a:defRPr lang="zh-CN"/>
              </a:defPPr>
              <a:lvl1pPr algn="ctr">
                <a:lnSpc>
                  <a:spcPct val="120000"/>
                </a:lnSpc>
                <a:defRPr sz="1200" b="1">
                  <a:solidFill>
                    <a:schemeClr val="bg1"/>
                  </a:solidFill>
                  <a:latin typeface="+mj-ea"/>
                  <a:ea typeface="+mj-ea"/>
                </a:defRPr>
              </a:lvl1pPr>
            </a:lstStyle>
            <a:p>
              <a:r>
                <a:rPr lang="zh-CN" altLang="en-US" dirty="0"/>
                <a:t>总值 </a:t>
              </a:r>
              <a:r>
                <a:rPr lang="en-US" altLang="zh-CN" dirty="0"/>
                <a:t>82 </a:t>
              </a:r>
              <a:r>
                <a:rPr lang="zh-CN" altLang="en-US" dirty="0"/>
                <a:t>万亿元</a:t>
              </a:r>
              <a:endParaRPr lang="en-US" altLang="zh-CN" dirty="0"/>
            </a:p>
            <a:p>
              <a:r>
                <a:rPr lang="zh-CN" altLang="en-US" dirty="0"/>
                <a:t>人均 </a:t>
              </a:r>
              <a:r>
                <a:rPr lang="en-US" altLang="zh-CN" dirty="0"/>
                <a:t>5.9 </a:t>
              </a:r>
              <a:r>
                <a:rPr lang="zh-CN" altLang="en-US" dirty="0"/>
                <a:t>万元</a:t>
              </a:r>
            </a:p>
          </p:txBody>
        </p:sp>
      </p:grpSp>
      <p:grpSp>
        <p:nvGrpSpPr>
          <p:cNvPr id="137" name="组合 136">
            <a:extLst>
              <a:ext uri="{FF2B5EF4-FFF2-40B4-BE49-F238E27FC236}">
                <a16:creationId xmlns="" xmlns:a16="http://schemas.microsoft.com/office/drawing/2014/main" id="{CEAB3A64-23C3-4A1F-9478-5D66B204AF3C}"/>
              </a:ext>
            </a:extLst>
          </p:cNvPr>
          <p:cNvGrpSpPr/>
          <p:nvPr/>
        </p:nvGrpSpPr>
        <p:grpSpPr>
          <a:xfrm>
            <a:off x="1372218" y="1849131"/>
            <a:ext cx="3172148" cy="1101161"/>
            <a:chOff x="1630832" y="1847917"/>
            <a:chExt cx="3172148" cy="1101161"/>
          </a:xfrm>
        </p:grpSpPr>
        <p:grpSp>
          <p:nvGrpSpPr>
            <p:cNvPr id="120" name="组合 119">
              <a:extLst>
                <a:ext uri="{FF2B5EF4-FFF2-40B4-BE49-F238E27FC236}">
                  <a16:creationId xmlns="" xmlns:a16="http://schemas.microsoft.com/office/drawing/2014/main" id="{A65A9B31-D4FD-4413-9C8D-D11751E867D8}"/>
                </a:ext>
              </a:extLst>
            </p:cNvPr>
            <p:cNvGrpSpPr/>
            <p:nvPr/>
          </p:nvGrpSpPr>
          <p:grpSpPr>
            <a:xfrm>
              <a:off x="1630832" y="1847917"/>
              <a:ext cx="1895491" cy="1101161"/>
              <a:chOff x="506041" y="3491314"/>
              <a:chExt cx="1895491" cy="1101161"/>
            </a:xfrm>
          </p:grpSpPr>
          <p:sp>
            <p:nvSpPr>
              <p:cNvPr id="121" name="文本框 120">
                <a:extLst>
                  <a:ext uri="{FF2B5EF4-FFF2-40B4-BE49-F238E27FC236}">
                    <a16:creationId xmlns="" xmlns:a16="http://schemas.microsoft.com/office/drawing/2014/main" id="{C22EE297-AE09-4D54-B93F-9B2A7C39BC9B}"/>
                  </a:ext>
                </a:extLst>
              </p:cNvPr>
              <p:cNvSpPr txBox="1"/>
              <p:nvPr/>
            </p:nvSpPr>
            <p:spPr>
              <a:xfrm>
                <a:off x="506041" y="3491314"/>
                <a:ext cx="1895491" cy="463973"/>
              </a:xfrm>
              <a:prstGeom prst="rect">
                <a:avLst/>
              </a:prstGeom>
              <a:noFill/>
            </p:spPr>
            <p:txBody>
              <a:bodyPr wrap="square" rtlCol="0">
                <a:spAutoFit/>
              </a:bodyPr>
              <a:lstStyle/>
              <a:p>
                <a:pPr algn="ctr">
                  <a:lnSpc>
                    <a:spcPct val="150000"/>
                  </a:lnSpc>
                </a:pPr>
                <a:r>
                  <a:rPr lang="zh-CN" altLang="en-US" dirty="0">
                    <a:solidFill>
                      <a:schemeClr val="tx1">
                        <a:lumMod val="85000"/>
                        <a:lumOff val="15000"/>
                      </a:schemeClr>
                    </a:solidFill>
                  </a:rPr>
                  <a:t>第一步</a:t>
                </a:r>
              </a:p>
            </p:txBody>
          </p:sp>
          <p:grpSp>
            <p:nvGrpSpPr>
              <p:cNvPr id="122" name="组合 121">
                <a:extLst>
                  <a:ext uri="{FF2B5EF4-FFF2-40B4-BE49-F238E27FC236}">
                    <a16:creationId xmlns="" xmlns:a16="http://schemas.microsoft.com/office/drawing/2014/main" id="{8C86842F-A086-4CFF-B9DB-E099B6F01190}"/>
                  </a:ext>
                </a:extLst>
              </p:cNvPr>
              <p:cNvGrpSpPr/>
              <p:nvPr/>
            </p:nvGrpSpPr>
            <p:grpSpPr>
              <a:xfrm>
                <a:off x="1121329" y="3971068"/>
                <a:ext cx="621406" cy="621407"/>
                <a:chOff x="2061501" y="3138165"/>
                <a:chExt cx="809069" cy="809069"/>
              </a:xfrm>
            </p:grpSpPr>
            <p:sp>
              <p:nvSpPr>
                <p:cNvPr id="123" name="circular-clock-tool_55344">
                  <a:extLst>
                    <a:ext uri="{FF2B5EF4-FFF2-40B4-BE49-F238E27FC236}">
                      <a16:creationId xmlns="" xmlns:a16="http://schemas.microsoft.com/office/drawing/2014/main" id="{D279B47A-D991-4359-8DAD-34AA3C2D578D}"/>
                    </a:ext>
                  </a:extLst>
                </p:cNvPr>
                <p:cNvSpPr>
                  <a:spLocks noChangeAspect="1"/>
                </p:cNvSpPr>
                <p:nvPr/>
              </p:nvSpPr>
              <p:spPr bwMode="auto">
                <a:xfrm>
                  <a:off x="2161193" y="3238316"/>
                  <a:ext cx="609685" cy="608764"/>
                </a:xfrm>
                <a:custGeom>
                  <a:avLst/>
                  <a:gdLst>
                    <a:gd name="connsiteX0" fmla="*/ 294399 w 607639"/>
                    <a:gd name="connsiteY0" fmla="*/ 197019 h 606722"/>
                    <a:gd name="connsiteX1" fmla="*/ 313179 w 607639"/>
                    <a:gd name="connsiteY1" fmla="*/ 197019 h 606722"/>
                    <a:gd name="connsiteX2" fmla="*/ 313179 w 607639"/>
                    <a:gd name="connsiteY2" fmla="*/ 299515 h 606722"/>
                    <a:gd name="connsiteX3" fmla="*/ 373079 w 607639"/>
                    <a:gd name="connsiteY3" fmla="*/ 359252 h 606722"/>
                    <a:gd name="connsiteX4" fmla="*/ 359728 w 607639"/>
                    <a:gd name="connsiteY4" fmla="*/ 372586 h 606722"/>
                    <a:gd name="connsiteX5" fmla="*/ 294399 w 607639"/>
                    <a:gd name="connsiteY5" fmla="*/ 307248 h 606722"/>
                    <a:gd name="connsiteX6" fmla="*/ 303775 w 607639"/>
                    <a:gd name="connsiteY6" fmla="*/ 150093 h 606722"/>
                    <a:gd name="connsiteX7" fmla="*/ 303775 w 607639"/>
                    <a:gd name="connsiteY7" fmla="*/ 168846 h 606722"/>
                    <a:gd name="connsiteX8" fmla="*/ 169087 w 607639"/>
                    <a:gd name="connsiteY8" fmla="*/ 303317 h 606722"/>
                    <a:gd name="connsiteX9" fmla="*/ 303775 w 607639"/>
                    <a:gd name="connsiteY9" fmla="*/ 437787 h 606722"/>
                    <a:gd name="connsiteX10" fmla="*/ 438462 w 607639"/>
                    <a:gd name="connsiteY10" fmla="*/ 303317 h 606722"/>
                    <a:gd name="connsiteX11" fmla="*/ 375881 w 607639"/>
                    <a:gd name="connsiteY11" fmla="*/ 189732 h 606722"/>
                    <a:gd name="connsiteX12" fmla="*/ 375881 w 607639"/>
                    <a:gd name="connsiteY12" fmla="*/ 228305 h 606722"/>
                    <a:gd name="connsiteX13" fmla="*/ 357098 w 607639"/>
                    <a:gd name="connsiteY13" fmla="*/ 228305 h 606722"/>
                    <a:gd name="connsiteX14" fmla="*/ 357098 w 607639"/>
                    <a:gd name="connsiteY14" fmla="*/ 162625 h 606722"/>
                    <a:gd name="connsiteX15" fmla="*/ 422883 w 607639"/>
                    <a:gd name="connsiteY15" fmla="*/ 162625 h 606722"/>
                    <a:gd name="connsiteX16" fmla="*/ 422883 w 607639"/>
                    <a:gd name="connsiteY16" fmla="*/ 181378 h 606722"/>
                    <a:gd name="connsiteX17" fmla="*/ 396712 w 607639"/>
                    <a:gd name="connsiteY17" fmla="*/ 181378 h 606722"/>
                    <a:gd name="connsiteX18" fmla="*/ 457334 w 607639"/>
                    <a:gd name="connsiteY18" fmla="*/ 303317 h 606722"/>
                    <a:gd name="connsiteX19" fmla="*/ 303775 w 607639"/>
                    <a:gd name="connsiteY19" fmla="*/ 456629 h 606722"/>
                    <a:gd name="connsiteX20" fmla="*/ 150304 w 607639"/>
                    <a:gd name="connsiteY20" fmla="*/ 303317 h 606722"/>
                    <a:gd name="connsiteX21" fmla="*/ 303775 w 607639"/>
                    <a:gd name="connsiteY21" fmla="*/ 150093 h 606722"/>
                    <a:gd name="connsiteX22" fmla="*/ 294429 w 607639"/>
                    <a:gd name="connsiteY22" fmla="*/ 68961 h 606722"/>
                    <a:gd name="connsiteX23" fmla="*/ 135015 w 607639"/>
                    <a:gd name="connsiteY23" fmla="*/ 140325 h 606722"/>
                    <a:gd name="connsiteX24" fmla="*/ 172665 w 607639"/>
                    <a:gd name="connsiteY24" fmla="*/ 177918 h 606722"/>
                    <a:gd name="connsiteX25" fmla="*/ 159314 w 607639"/>
                    <a:gd name="connsiteY25" fmla="*/ 191160 h 606722"/>
                    <a:gd name="connsiteX26" fmla="*/ 122465 w 607639"/>
                    <a:gd name="connsiteY26" fmla="*/ 154367 h 606722"/>
                    <a:gd name="connsiteX27" fmla="*/ 69060 w 607639"/>
                    <a:gd name="connsiteY27" fmla="*/ 293985 h 606722"/>
                    <a:gd name="connsiteX28" fmla="*/ 122109 w 607639"/>
                    <a:gd name="connsiteY28" fmla="*/ 293985 h 606722"/>
                    <a:gd name="connsiteX29" fmla="*/ 122109 w 607639"/>
                    <a:gd name="connsiteY29" fmla="*/ 312737 h 606722"/>
                    <a:gd name="connsiteX30" fmla="*/ 69060 w 607639"/>
                    <a:gd name="connsiteY30" fmla="*/ 312737 h 606722"/>
                    <a:gd name="connsiteX31" fmla="*/ 122465 w 607639"/>
                    <a:gd name="connsiteY31" fmla="*/ 452355 h 606722"/>
                    <a:gd name="connsiteX32" fmla="*/ 159314 w 607639"/>
                    <a:gd name="connsiteY32" fmla="*/ 415562 h 606722"/>
                    <a:gd name="connsiteX33" fmla="*/ 172665 w 607639"/>
                    <a:gd name="connsiteY33" fmla="*/ 428804 h 606722"/>
                    <a:gd name="connsiteX34" fmla="*/ 135015 w 607639"/>
                    <a:gd name="connsiteY34" fmla="*/ 466308 h 606722"/>
                    <a:gd name="connsiteX35" fmla="*/ 294429 w 607639"/>
                    <a:gd name="connsiteY35" fmla="*/ 537672 h 606722"/>
                    <a:gd name="connsiteX36" fmla="*/ 294429 w 607639"/>
                    <a:gd name="connsiteY36" fmla="*/ 484705 h 606722"/>
                    <a:gd name="connsiteX37" fmla="*/ 313210 w 607639"/>
                    <a:gd name="connsiteY37" fmla="*/ 484705 h 606722"/>
                    <a:gd name="connsiteX38" fmla="*/ 313210 w 607639"/>
                    <a:gd name="connsiteY38" fmla="*/ 537672 h 606722"/>
                    <a:gd name="connsiteX39" fmla="*/ 472534 w 607639"/>
                    <a:gd name="connsiteY39" fmla="*/ 466308 h 606722"/>
                    <a:gd name="connsiteX40" fmla="*/ 434973 w 607639"/>
                    <a:gd name="connsiteY40" fmla="*/ 428804 h 606722"/>
                    <a:gd name="connsiteX41" fmla="*/ 448235 w 607639"/>
                    <a:gd name="connsiteY41" fmla="*/ 415562 h 606722"/>
                    <a:gd name="connsiteX42" fmla="*/ 485084 w 607639"/>
                    <a:gd name="connsiteY42" fmla="*/ 452355 h 606722"/>
                    <a:gd name="connsiteX43" fmla="*/ 538489 w 607639"/>
                    <a:gd name="connsiteY43" fmla="*/ 312737 h 606722"/>
                    <a:gd name="connsiteX44" fmla="*/ 485440 w 607639"/>
                    <a:gd name="connsiteY44" fmla="*/ 312737 h 606722"/>
                    <a:gd name="connsiteX45" fmla="*/ 485440 w 607639"/>
                    <a:gd name="connsiteY45" fmla="*/ 293985 h 606722"/>
                    <a:gd name="connsiteX46" fmla="*/ 538489 w 607639"/>
                    <a:gd name="connsiteY46" fmla="*/ 293985 h 606722"/>
                    <a:gd name="connsiteX47" fmla="*/ 485173 w 607639"/>
                    <a:gd name="connsiteY47" fmla="*/ 154278 h 606722"/>
                    <a:gd name="connsiteX48" fmla="*/ 448235 w 607639"/>
                    <a:gd name="connsiteY48" fmla="*/ 191160 h 606722"/>
                    <a:gd name="connsiteX49" fmla="*/ 434973 w 607639"/>
                    <a:gd name="connsiteY49" fmla="*/ 177918 h 606722"/>
                    <a:gd name="connsiteX50" fmla="*/ 472623 w 607639"/>
                    <a:gd name="connsiteY50" fmla="*/ 140236 h 606722"/>
                    <a:gd name="connsiteX51" fmla="*/ 313210 w 607639"/>
                    <a:gd name="connsiteY51" fmla="*/ 69050 h 606722"/>
                    <a:gd name="connsiteX52" fmla="*/ 313210 w 607639"/>
                    <a:gd name="connsiteY52" fmla="*/ 121929 h 606722"/>
                    <a:gd name="connsiteX53" fmla="*/ 294429 w 607639"/>
                    <a:gd name="connsiteY53" fmla="*/ 121929 h 606722"/>
                    <a:gd name="connsiteX54" fmla="*/ 303775 w 607639"/>
                    <a:gd name="connsiteY54" fmla="*/ 50031 h 606722"/>
                    <a:gd name="connsiteX55" fmla="*/ 492739 w 607639"/>
                    <a:gd name="connsiteY55" fmla="*/ 134193 h 606722"/>
                    <a:gd name="connsiteX56" fmla="*/ 557537 w 607639"/>
                    <a:gd name="connsiteY56" fmla="*/ 303317 h 606722"/>
                    <a:gd name="connsiteX57" fmla="*/ 303775 w 607639"/>
                    <a:gd name="connsiteY57" fmla="*/ 556691 h 606722"/>
                    <a:gd name="connsiteX58" fmla="*/ 50101 w 607639"/>
                    <a:gd name="connsiteY58" fmla="*/ 303317 h 606722"/>
                    <a:gd name="connsiteX59" fmla="*/ 303775 w 607639"/>
                    <a:gd name="connsiteY59" fmla="*/ 50031 h 606722"/>
                    <a:gd name="connsiteX60" fmla="*/ 303775 w 607639"/>
                    <a:gd name="connsiteY60" fmla="*/ 18752 h 606722"/>
                    <a:gd name="connsiteX61" fmla="*/ 102267 w 607639"/>
                    <a:gd name="connsiteY61" fmla="*/ 102113 h 606722"/>
                    <a:gd name="connsiteX62" fmla="*/ 18780 w 607639"/>
                    <a:gd name="connsiteY62" fmla="*/ 303317 h 606722"/>
                    <a:gd name="connsiteX63" fmla="*/ 102267 w 607639"/>
                    <a:gd name="connsiteY63" fmla="*/ 504609 h 606722"/>
                    <a:gd name="connsiteX64" fmla="*/ 303775 w 607639"/>
                    <a:gd name="connsiteY64" fmla="*/ 587970 h 606722"/>
                    <a:gd name="connsiteX65" fmla="*/ 505372 w 607639"/>
                    <a:gd name="connsiteY65" fmla="*/ 504609 h 606722"/>
                    <a:gd name="connsiteX66" fmla="*/ 588859 w 607639"/>
                    <a:gd name="connsiteY66" fmla="*/ 303317 h 606722"/>
                    <a:gd name="connsiteX67" fmla="*/ 505372 w 607639"/>
                    <a:gd name="connsiteY67" fmla="*/ 102113 h 606722"/>
                    <a:gd name="connsiteX68" fmla="*/ 303775 w 607639"/>
                    <a:gd name="connsiteY68" fmla="*/ 18752 h 606722"/>
                    <a:gd name="connsiteX69" fmla="*/ 303775 w 607639"/>
                    <a:gd name="connsiteY69" fmla="*/ 0 h 606722"/>
                    <a:gd name="connsiteX70" fmla="*/ 518634 w 607639"/>
                    <a:gd name="connsiteY70" fmla="*/ 88871 h 606722"/>
                    <a:gd name="connsiteX71" fmla="*/ 607639 w 607639"/>
                    <a:gd name="connsiteY71" fmla="*/ 303317 h 606722"/>
                    <a:gd name="connsiteX72" fmla="*/ 518634 w 607639"/>
                    <a:gd name="connsiteY72" fmla="*/ 517851 h 606722"/>
                    <a:gd name="connsiteX73" fmla="*/ 303775 w 607639"/>
                    <a:gd name="connsiteY73" fmla="*/ 606722 h 606722"/>
                    <a:gd name="connsiteX74" fmla="*/ 89005 w 607639"/>
                    <a:gd name="connsiteY74" fmla="*/ 517851 h 606722"/>
                    <a:gd name="connsiteX75" fmla="*/ 0 w 607639"/>
                    <a:gd name="connsiteY75" fmla="*/ 303317 h 606722"/>
                    <a:gd name="connsiteX76" fmla="*/ 89005 w 607639"/>
                    <a:gd name="connsiteY76" fmla="*/ 88871 h 606722"/>
                    <a:gd name="connsiteX77" fmla="*/ 303775 w 607639"/>
                    <a:gd name="connsiteY7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606722">
                      <a:moveTo>
                        <a:pt x="294399" y="197019"/>
                      </a:moveTo>
                      <a:lnTo>
                        <a:pt x="313179" y="197019"/>
                      </a:lnTo>
                      <a:lnTo>
                        <a:pt x="313179" y="299515"/>
                      </a:lnTo>
                      <a:lnTo>
                        <a:pt x="373079" y="359252"/>
                      </a:lnTo>
                      <a:lnTo>
                        <a:pt x="359728" y="372586"/>
                      </a:lnTo>
                      <a:lnTo>
                        <a:pt x="294399" y="307248"/>
                      </a:lnTo>
                      <a:close/>
                      <a:moveTo>
                        <a:pt x="303775" y="150093"/>
                      </a:moveTo>
                      <a:lnTo>
                        <a:pt x="303775" y="168846"/>
                      </a:lnTo>
                      <a:cubicBezTo>
                        <a:pt x="229532" y="168846"/>
                        <a:pt x="169087" y="229193"/>
                        <a:pt x="169087" y="303317"/>
                      </a:cubicBezTo>
                      <a:cubicBezTo>
                        <a:pt x="169087" y="377529"/>
                        <a:pt x="229532" y="437787"/>
                        <a:pt x="303775" y="437787"/>
                      </a:cubicBezTo>
                      <a:cubicBezTo>
                        <a:pt x="378106" y="437787"/>
                        <a:pt x="438462" y="377529"/>
                        <a:pt x="438462" y="303317"/>
                      </a:cubicBezTo>
                      <a:cubicBezTo>
                        <a:pt x="438462" y="257278"/>
                        <a:pt x="414605" y="214351"/>
                        <a:pt x="375881" y="189732"/>
                      </a:cubicBezTo>
                      <a:lnTo>
                        <a:pt x="375881" y="228305"/>
                      </a:lnTo>
                      <a:lnTo>
                        <a:pt x="357098" y="228305"/>
                      </a:lnTo>
                      <a:lnTo>
                        <a:pt x="357098" y="162625"/>
                      </a:lnTo>
                      <a:lnTo>
                        <a:pt x="422883" y="162625"/>
                      </a:lnTo>
                      <a:lnTo>
                        <a:pt x="422883" y="181378"/>
                      </a:lnTo>
                      <a:lnTo>
                        <a:pt x="396712" y="181378"/>
                      </a:lnTo>
                      <a:cubicBezTo>
                        <a:pt x="434545" y="210174"/>
                        <a:pt x="457334" y="255234"/>
                        <a:pt x="457334" y="303317"/>
                      </a:cubicBezTo>
                      <a:cubicBezTo>
                        <a:pt x="457334" y="387838"/>
                        <a:pt x="388433" y="456629"/>
                        <a:pt x="303775" y="456629"/>
                      </a:cubicBezTo>
                      <a:cubicBezTo>
                        <a:pt x="219205" y="456629"/>
                        <a:pt x="150304" y="387838"/>
                        <a:pt x="150304" y="303317"/>
                      </a:cubicBezTo>
                      <a:cubicBezTo>
                        <a:pt x="150304" y="218884"/>
                        <a:pt x="219205" y="150093"/>
                        <a:pt x="303775" y="150093"/>
                      </a:cubicBezTo>
                      <a:close/>
                      <a:moveTo>
                        <a:pt x="294429" y="68961"/>
                      </a:moveTo>
                      <a:cubicBezTo>
                        <a:pt x="231945" y="71449"/>
                        <a:pt x="175781" y="98377"/>
                        <a:pt x="135015" y="140325"/>
                      </a:cubicBezTo>
                      <a:lnTo>
                        <a:pt x="172665" y="177918"/>
                      </a:lnTo>
                      <a:lnTo>
                        <a:pt x="159314" y="191160"/>
                      </a:lnTo>
                      <a:lnTo>
                        <a:pt x="122465" y="154367"/>
                      </a:lnTo>
                      <a:cubicBezTo>
                        <a:pt x="90867" y="192671"/>
                        <a:pt x="71196" y="241106"/>
                        <a:pt x="69060" y="293985"/>
                      </a:cubicBezTo>
                      <a:lnTo>
                        <a:pt x="122109" y="293985"/>
                      </a:lnTo>
                      <a:lnTo>
                        <a:pt x="122109" y="312737"/>
                      </a:lnTo>
                      <a:lnTo>
                        <a:pt x="69060" y="312737"/>
                      </a:lnTo>
                      <a:cubicBezTo>
                        <a:pt x="71196" y="365616"/>
                        <a:pt x="90867" y="414051"/>
                        <a:pt x="122465" y="452355"/>
                      </a:cubicBezTo>
                      <a:lnTo>
                        <a:pt x="159314" y="415562"/>
                      </a:lnTo>
                      <a:lnTo>
                        <a:pt x="172665" y="428804"/>
                      </a:lnTo>
                      <a:lnTo>
                        <a:pt x="135015" y="466308"/>
                      </a:lnTo>
                      <a:cubicBezTo>
                        <a:pt x="175781" y="508345"/>
                        <a:pt x="231945" y="535184"/>
                        <a:pt x="294429" y="537672"/>
                      </a:cubicBezTo>
                      <a:lnTo>
                        <a:pt x="294429" y="484705"/>
                      </a:lnTo>
                      <a:lnTo>
                        <a:pt x="313210" y="484705"/>
                      </a:lnTo>
                      <a:lnTo>
                        <a:pt x="313210" y="537672"/>
                      </a:lnTo>
                      <a:cubicBezTo>
                        <a:pt x="375604" y="535184"/>
                        <a:pt x="431857" y="508345"/>
                        <a:pt x="472534" y="466308"/>
                      </a:cubicBezTo>
                      <a:lnTo>
                        <a:pt x="434973" y="428804"/>
                      </a:lnTo>
                      <a:lnTo>
                        <a:pt x="448235" y="415562"/>
                      </a:lnTo>
                      <a:lnTo>
                        <a:pt x="485084" y="452355"/>
                      </a:lnTo>
                      <a:cubicBezTo>
                        <a:pt x="516682" y="414051"/>
                        <a:pt x="536442" y="365616"/>
                        <a:pt x="538489" y="312737"/>
                      </a:cubicBezTo>
                      <a:lnTo>
                        <a:pt x="485440" y="312737"/>
                      </a:lnTo>
                      <a:lnTo>
                        <a:pt x="485440" y="293985"/>
                      </a:lnTo>
                      <a:lnTo>
                        <a:pt x="538489" y="293985"/>
                      </a:lnTo>
                      <a:cubicBezTo>
                        <a:pt x="536442" y="242706"/>
                        <a:pt x="517750" y="193737"/>
                        <a:pt x="485173" y="154278"/>
                      </a:cubicBezTo>
                      <a:lnTo>
                        <a:pt x="448235" y="191160"/>
                      </a:lnTo>
                      <a:lnTo>
                        <a:pt x="434973" y="177918"/>
                      </a:lnTo>
                      <a:lnTo>
                        <a:pt x="472623" y="140236"/>
                      </a:lnTo>
                      <a:cubicBezTo>
                        <a:pt x="430611" y="96955"/>
                        <a:pt x="373379" y="71449"/>
                        <a:pt x="313210" y="69050"/>
                      </a:cubicBezTo>
                      <a:lnTo>
                        <a:pt x="313210" y="121929"/>
                      </a:lnTo>
                      <a:lnTo>
                        <a:pt x="294429" y="121929"/>
                      </a:lnTo>
                      <a:close/>
                      <a:moveTo>
                        <a:pt x="303775" y="50031"/>
                      </a:moveTo>
                      <a:cubicBezTo>
                        <a:pt x="375693" y="50031"/>
                        <a:pt x="444497" y="80692"/>
                        <a:pt x="492739" y="134193"/>
                      </a:cubicBezTo>
                      <a:cubicBezTo>
                        <a:pt x="534484" y="180673"/>
                        <a:pt x="557537" y="240662"/>
                        <a:pt x="557537" y="303317"/>
                      </a:cubicBezTo>
                      <a:cubicBezTo>
                        <a:pt x="557537" y="443024"/>
                        <a:pt x="443696" y="556691"/>
                        <a:pt x="303775" y="556691"/>
                      </a:cubicBezTo>
                      <a:cubicBezTo>
                        <a:pt x="163942" y="556691"/>
                        <a:pt x="50101" y="443024"/>
                        <a:pt x="50101" y="303317"/>
                      </a:cubicBezTo>
                      <a:cubicBezTo>
                        <a:pt x="50101" y="163698"/>
                        <a:pt x="163942" y="50031"/>
                        <a:pt x="303775" y="50031"/>
                      </a:cubicBezTo>
                      <a:close/>
                      <a:moveTo>
                        <a:pt x="303775" y="18752"/>
                      </a:moveTo>
                      <a:cubicBezTo>
                        <a:pt x="227675" y="18752"/>
                        <a:pt x="156115" y="48346"/>
                        <a:pt x="102267" y="102113"/>
                      </a:cubicBezTo>
                      <a:cubicBezTo>
                        <a:pt x="48419" y="155880"/>
                        <a:pt x="18780" y="227332"/>
                        <a:pt x="18780" y="303317"/>
                      </a:cubicBezTo>
                      <a:cubicBezTo>
                        <a:pt x="18780" y="379390"/>
                        <a:pt x="48419" y="450842"/>
                        <a:pt x="102267" y="504609"/>
                      </a:cubicBezTo>
                      <a:cubicBezTo>
                        <a:pt x="156115" y="558287"/>
                        <a:pt x="227675" y="587970"/>
                        <a:pt x="303775" y="587970"/>
                      </a:cubicBezTo>
                      <a:cubicBezTo>
                        <a:pt x="379964" y="587970"/>
                        <a:pt x="451524" y="558287"/>
                        <a:pt x="505372" y="504609"/>
                      </a:cubicBezTo>
                      <a:cubicBezTo>
                        <a:pt x="559131" y="450842"/>
                        <a:pt x="588859" y="379390"/>
                        <a:pt x="588859" y="303317"/>
                      </a:cubicBezTo>
                      <a:cubicBezTo>
                        <a:pt x="588859" y="227332"/>
                        <a:pt x="559131" y="155880"/>
                        <a:pt x="505372" y="102113"/>
                      </a:cubicBezTo>
                      <a:cubicBezTo>
                        <a:pt x="451524" y="48346"/>
                        <a:pt x="379964" y="18752"/>
                        <a:pt x="303775" y="18752"/>
                      </a:cubicBezTo>
                      <a:close/>
                      <a:moveTo>
                        <a:pt x="303775" y="0"/>
                      </a:moveTo>
                      <a:cubicBezTo>
                        <a:pt x="384948" y="0"/>
                        <a:pt x="461225" y="31549"/>
                        <a:pt x="518634" y="88871"/>
                      </a:cubicBezTo>
                      <a:cubicBezTo>
                        <a:pt x="576042" y="146104"/>
                        <a:pt x="607639" y="222355"/>
                        <a:pt x="607639" y="303317"/>
                      </a:cubicBezTo>
                      <a:cubicBezTo>
                        <a:pt x="607639" y="384367"/>
                        <a:pt x="576042" y="460529"/>
                        <a:pt x="518634" y="517851"/>
                      </a:cubicBezTo>
                      <a:cubicBezTo>
                        <a:pt x="461225" y="575173"/>
                        <a:pt x="384948" y="606722"/>
                        <a:pt x="303775" y="606722"/>
                      </a:cubicBezTo>
                      <a:cubicBezTo>
                        <a:pt x="222691" y="606722"/>
                        <a:pt x="146325" y="575173"/>
                        <a:pt x="89005" y="517851"/>
                      </a:cubicBezTo>
                      <a:cubicBezTo>
                        <a:pt x="31597" y="460529"/>
                        <a:pt x="0" y="384367"/>
                        <a:pt x="0" y="303317"/>
                      </a:cubicBezTo>
                      <a:cubicBezTo>
                        <a:pt x="0" y="222355"/>
                        <a:pt x="31597" y="146104"/>
                        <a:pt x="89005" y="88871"/>
                      </a:cubicBezTo>
                      <a:cubicBezTo>
                        <a:pt x="146325" y="31549"/>
                        <a:pt x="222691" y="0"/>
                        <a:pt x="303775" y="0"/>
                      </a:cubicBezTo>
                      <a:close/>
                    </a:path>
                  </a:pathLst>
                </a:custGeom>
                <a:solidFill>
                  <a:srgbClr val="C0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85000"/>
                        <a:lumOff val="15000"/>
                      </a:schemeClr>
                    </a:solidFill>
                  </a:endParaRPr>
                </a:p>
              </p:txBody>
            </p:sp>
            <p:sp>
              <p:nvSpPr>
                <p:cNvPr id="124" name="弧形 123">
                  <a:extLst>
                    <a:ext uri="{FF2B5EF4-FFF2-40B4-BE49-F238E27FC236}">
                      <a16:creationId xmlns="" xmlns:a16="http://schemas.microsoft.com/office/drawing/2014/main" id="{ED83E6A6-ABC8-4471-8ED2-F7D31DDA2693}"/>
                    </a:ext>
                  </a:extLst>
                </p:cNvPr>
                <p:cNvSpPr/>
                <p:nvPr/>
              </p:nvSpPr>
              <p:spPr>
                <a:xfrm>
                  <a:off x="2061501" y="3138165"/>
                  <a:ext cx="809069" cy="809069"/>
                </a:xfrm>
                <a:prstGeom prst="arc">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lumMod val="85000"/>
                        <a:lumOff val="15000"/>
                      </a:schemeClr>
                    </a:solidFill>
                  </a:endParaRPr>
                </a:p>
              </p:txBody>
            </p:sp>
          </p:grpSp>
        </p:grpSp>
        <p:sp>
          <p:nvSpPr>
            <p:cNvPr id="130" name="文本框 129">
              <a:extLst>
                <a:ext uri="{FF2B5EF4-FFF2-40B4-BE49-F238E27FC236}">
                  <a16:creationId xmlns="" xmlns:a16="http://schemas.microsoft.com/office/drawing/2014/main" id="{9CB7D438-DBAA-4E07-8B84-E6DB563B2E85}"/>
                </a:ext>
              </a:extLst>
            </p:cNvPr>
            <p:cNvSpPr txBox="1"/>
            <p:nvPr/>
          </p:nvSpPr>
          <p:spPr>
            <a:xfrm>
              <a:off x="2907492" y="2301066"/>
              <a:ext cx="1895488" cy="581057"/>
            </a:xfrm>
            <a:prstGeom prst="rect">
              <a:avLst/>
            </a:prstGeom>
            <a:noFill/>
          </p:spPr>
          <p:txBody>
            <a:bodyPr wrap="square" rtlCol="0">
              <a:spAutoFit/>
            </a:bodyPr>
            <a:lstStyle/>
            <a:p>
              <a:pPr algn="ctr">
                <a:lnSpc>
                  <a:spcPct val="150000"/>
                </a:lnSpc>
              </a:pPr>
              <a:r>
                <a:rPr lang="zh-CN" altLang="en-US" sz="2400" dirty="0">
                  <a:solidFill>
                    <a:schemeClr val="tx1">
                      <a:lumMod val="85000"/>
                      <a:lumOff val="15000"/>
                    </a:schemeClr>
                  </a:solidFill>
                  <a:latin typeface="+mj-ea"/>
                  <a:ea typeface="+mj-ea"/>
                </a:rPr>
                <a:t>提前 </a:t>
              </a:r>
              <a:r>
                <a:rPr lang="en-US" altLang="zh-CN" sz="2400" b="1" dirty="0">
                  <a:solidFill>
                    <a:schemeClr val="tx1">
                      <a:lumMod val="85000"/>
                      <a:lumOff val="15000"/>
                    </a:schemeClr>
                  </a:solidFill>
                  <a:latin typeface="+mj-ea"/>
                  <a:ea typeface="+mj-ea"/>
                </a:rPr>
                <a:t>3 </a:t>
              </a:r>
              <a:r>
                <a:rPr lang="zh-CN" altLang="en-US" sz="2400" b="1" dirty="0">
                  <a:solidFill>
                    <a:schemeClr val="tx1">
                      <a:lumMod val="85000"/>
                      <a:lumOff val="15000"/>
                    </a:schemeClr>
                  </a:solidFill>
                  <a:latin typeface="+mj-ea"/>
                  <a:ea typeface="+mj-ea"/>
                </a:rPr>
                <a:t>年</a:t>
              </a:r>
            </a:p>
          </p:txBody>
        </p:sp>
      </p:grpSp>
      <p:grpSp>
        <p:nvGrpSpPr>
          <p:cNvPr id="138" name="组合 137">
            <a:extLst>
              <a:ext uri="{FF2B5EF4-FFF2-40B4-BE49-F238E27FC236}">
                <a16:creationId xmlns="" xmlns:a16="http://schemas.microsoft.com/office/drawing/2014/main" id="{66D2DAFE-4D30-4BE0-841A-797C9D609DEC}"/>
              </a:ext>
            </a:extLst>
          </p:cNvPr>
          <p:cNvGrpSpPr/>
          <p:nvPr/>
        </p:nvGrpSpPr>
        <p:grpSpPr>
          <a:xfrm>
            <a:off x="1372218" y="3031215"/>
            <a:ext cx="3172148" cy="1101161"/>
            <a:chOff x="1630832" y="3030001"/>
            <a:chExt cx="3172148" cy="1101161"/>
          </a:xfrm>
        </p:grpSpPr>
        <p:grpSp>
          <p:nvGrpSpPr>
            <p:cNvPr id="119" name="组合 118">
              <a:extLst>
                <a:ext uri="{FF2B5EF4-FFF2-40B4-BE49-F238E27FC236}">
                  <a16:creationId xmlns="" xmlns:a16="http://schemas.microsoft.com/office/drawing/2014/main" id="{61426A8F-E76E-4AEB-BB6B-FD6E24EF1ACC}"/>
                </a:ext>
              </a:extLst>
            </p:cNvPr>
            <p:cNvGrpSpPr/>
            <p:nvPr/>
          </p:nvGrpSpPr>
          <p:grpSpPr>
            <a:xfrm>
              <a:off x="1630832" y="3030001"/>
              <a:ext cx="1895491" cy="1101161"/>
              <a:chOff x="506041" y="3491314"/>
              <a:chExt cx="1895491" cy="1101161"/>
            </a:xfrm>
          </p:grpSpPr>
          <p:sp>
            <p:nvSpPr>
              <p:cNvPr id="95" name="文本框 94">
                <a:extLst>
                  <a:ext uri="{FF2B5EF4-FFF2-40B4-BE49-F238E27FC236}">
                    <a16:creationId xmlns="" xmlns:a16="http://schemas.microsoft.com/office/drawing/2014/main" id="{0D8B4CBE-A8E4-4904-B51C-4CAE855904DF}"/>
                  </a:ext>
                </a:extLst>
              </p:cNvPr>
              <p:cNvSpPr txBox="1"/>
              <p:nvPr/>
            </p:nvSpPr>
            <p:spPr>
              <a:xfrm>
                <a:off x="506041" y="3491314"/>
                <a:ext cx="1895491" cy="463973"/>
              </a:xfrm>
              <a:prstGeom prst="rect">
                <a:avLst/>
              </a:prstGeom>
              <a:noFill/>
            </p:spPr>
            <p:txBody>
              <a:bodyPr wrap="square" rtlCol="0">
                <a:spAutoFit/>
              </a:bodyPr>
              <a:lstStyle/>
              <a:p>
                <a:pPr algn="ctr">
                  <a:lnSpc>
                    <a:spcPct val="150000"/>
                  </a:lnSpc>
                </a:pPr>
                <a:r>
                  <a:rPr lang="zh-CN" altLang="en-US" dirty="0">
                    <a:solidFill>
                      <a:schemeClr val="tx1">
                        <a:lumMod val="85000"/>
                        <a:lumOff val="15000"/>
                      </a:schemeClr>
                    </a:solidFill>
                  </a:rPr>
                  <a:t>第二步</a:t>
                </a:r>
              </a:p>
            </p:txBody>
          </p:sp>
          <p:grpSp>
            <p:nvGrpSpPr>
              <p:cNvPr id="113" name="组合 112">
                <a:extLst>
                  <a:ext uri="{FF2B5EF4-FFF2-40B4-BE49-F238E27FC236}">
                    <a16:creationId xmlns="" xmlns:a16="http://schemas.microsoft.com/office/drawing/2014/main" id="{189D63D3-FED0-4B11-9FCA-B9B9E5DEDEED}"/>
                  </a:ext>
                </a:extLst>
              </p:cNvPr>
              <p:cNvGrpSpPr/>
              <p:nvPr/>
            </p:nvGrpSpPr>
            <p:grpSpPr>
              <a:xfrm>
                <a:off x="1121329" y="3971068"/>
                <a:ext cx="621406" cy="621407"/>
                <a:chOff x="2061501" y="3138165"/>
                <a:chExt cx="809069" cy="809069"/>
              </a:xfrm>
            </p:grpSpPr>
            <p:sp>
              <p:nvSpPr>
                <p:cNvPr id="114" name="circular-clock-tool_55344">
                  <a:extLst>
                    <a:ext uri="{FF2B5EF4-FFF2-40B4-BE49-F238E27FC236}">
                      <a16:creationId xmlns="" xmlns:a16="http://schemas.microsoft.com/office/drawing/2014/main" id="{D44CB4EC-D852-4674-A1A1-F4E21DAF7104}"/>
                    </a:ext>
                  </a:extLst>
                </p:cNvPr>
                <p:cNvSpPr>
                  <a:spLocks noChangeAspect="1"/>
                </p:cNvSpPr>
                <p:nvPr/>
              </p:nvSpPr>
              <p:spPr bwMode="auto">
                <a:xfrm>
                  <a:off x="2161193" y="3238316"/>
                  <a:ext cx="609685" cy="608764"/>
                </a:xfrm>
                <a:custGeom>
                  <a:avLst/>
                  <a:gdLst>
                    <a:gd name="connsiteX0" fmla="*/ 294399 w 607639"/>
                    <a:gd name="connsiteY0" fmla="*/ 197019 h 606722"/>
                    <a:gd name="connsiteX1" fmla="*/ 313179 w 607639"/>
                    <a:gd name="connsiteY1" fmla="*/ 197019 h 606722"/>
                    <a:gd name="connsiteX2" fmla="*/ 313179 w 607639"/>
                    <a:gd name="connsiteY2" fmla="*/ 299515 h 606722"/>
                    <a:gd name="connsiteX3" fmla="*/ 373079 w 607639"/>
                    <a:gd name="connsiteY3" fmla="*/ 359252 h 606722"/>
                    <a:gd name="connsiteX4" fmla="*/ 359728 w 607639"/>
                    <a:gd name="connsiteY4" fmla="*/ 372586 h 606722"/>
                    <a:gd name="connsiteX5" fmla="*/ 294399 w 607639"/>
                    <a:gd name="connsiteY5" fmla="*/ 307248 h 606722"/>
                    <a:gd name="connsiteX6" fmla="*/ 303775 w 607639"/>
                    <a:gd name="connsiteY6" fmla="*/ 150093 h 606722"/>
                    <a:gd name="connsiteX7" fmla="*/ 303775 w 607639"/>
                    <a:gd name="connsiteY7" fmla="*/ 168846 h 606722"/>
                    <a:gd name="connsiteX8" fmla="*/ 169087 w 607639"/>
                    <a:gd name="connsiteY8" fmla="*/ 303317 h 606722"/>
                    <a:gd name="connsiteX9" fmla="*/ 303775 w 607639"/>
                    <a:gd name="connsiteY9" fmla="*/ 437787 h 606722"/>
                    <a:gd name="connsiteX10" fmla="*/ 438462 w 607639"/>
                    <a:gd name="connsiteY10" fmla="*/ 303317 h 606722"/>
                    <a:gd name="connsiteX11" fmla="*/ 375881 w 607639"/>
                    <a:gd name="connsiteY11" fmla="*/ 189732 h 606722"/>
                    <a:gd name="connsiteX12" fmla="*/ 375881 w 607639"/>
                    <a:gd name="connsiteY12" fmla="*/ 228305 h 606722"/>
                    <a:gd name="connsiteX13" fmla="*/ 357098 w 607639"/>
                    <a:gd name="connsiteY13" fmla="*/ 228305 h 606722"/>
                    <a:gd name="connsiteX14" fmla="*/ 357098 w 607639"/>
                    <a:gd name="connsiteY14" fmla="*/ 162625 h 606722"/>
                    <a:gd name="connsiteX15" fmla="*/ 422883 w 607639"/>
                    <a:gd name="connsiteY15" fmla="*/ 162625 h 606722"/>
                    <a:gd name="connsiteX16" fmla="*/ 422883 w 607639"/>
                    <a:gd name="connsiteY16" fmla="*/ 181378 h 606722"/>
                    <a:gd name="connsiteX17" fmla="*/ 396712 w 607639"/>
                    <a:gd name="connsiteY17" fmla="*/ 181378 h 606722"/>
                    <a:gd name="connsiteX18" fmla="*/ 457334 w 607639"/>
                    <a:gd name="connsiteY18" fmla="*/ 303317 h 606722"/>
                    <a:gd name="connsiteX19" fmla="*/ 303775 w 607639"/>
                    <a:gd name="connsiteY19" fmla="*/ 456629 h 606722"/>
                    <a:gd name="connsiteX20" fmla="*/ 150304 w 607639"/>
                    <a:gd name="connsiteY20" fmla="*/ 303317 h 606722"/>
                    <a:gd name="connsiteX21" fmla="*/ 303775 w 607639"/>
                    <a:gd name="connsiteY21" fmla="*/ 150093 h 606722"/>
                    <a:gd name="connsiteX22" fmla="*/ 294429 w 607639"/>
                    <a:gd name="connsiteY22" fmla="*/ 68961 h 606722"/>
                    <a:gd name="connsiteX23" fmla="*/ 135015 w 607639"/>
                    <a:gd name="connsiteY23" fmla="*/ 140325 h 606722"/>
                    <a:gd name="connsiteX24" fmla="*/ 172665 w 607639"/>
                    <a:gd name="connsiteY24" fmla="*/ 177918 h 606722"/>
                    <a:gd name="connsiteX25" fmla="*/ 159314 w 607639"/>
                    <a:gd name="connsiteY25" fmla="*/ 191160 h 606722"/>
                    <a:gd name="connsiteX26" fmla="*/ 122465 w 607639"/>
                    <a:gd name="connsiteY26" fmla="*/ 154367 h 606722"/>
                    <a:gd name="connsiteX27" fmla="*/ 69060 w 607639"/>
                    <a:gd name="connsiteY27" fmla="*/ 293985 h 606722"/>
                    <a:gd name="connsiteX28" fmla="*/ 122109 w 607639"/>
                    <a:gd name="connsiteY28" fmla="*/ 293985 h 606722"/>
                    <a:gd name="connsiteX29" fmla="*/ 122109 w 607639"/>
                    <a:gd name="connsiteY29" fmla="*/ 312737 h 606722"/>
                    <a:gd name="connsiteX30" fmla="*/ 69060 w 607639"/>
                    <a:gd name="connsiteY30" fmla="*/ 312737 h 606722"/>
                    <a:gd name="connsiteX31" fmla="*/ 122465 w 607639"/>
                    <a:gd name="connsiteY31" fmla="*/ 452355 h 606722"/>
                    <a:gd name="connsiteX32" fmla="*/ 159314 w 607639"/>
                    <a:gd name="connsiteY32" fmla="*/ 415562 h 606722"/>
                    <a:gd name="connsiteX33" fmla="*/ 172665 w 607639"/>
                    <a:gd name="connsiteY33" fmla="*/ 428804 h 606722"/>
                    <a:gd name="connsiteX34" fmla="*/ 135015 w 607639"/>
                    <a:gd name="connsiteY34" fmla="*/ 466308 h 606722"/>
                    <a:gd name="connsiteX35" fmla="*/ 294429 w 607639"/>
                    <a:gd name="connsiteY35" fmla="*/ 537672 h 606722"/>
                    <a:gd name="connsiteX36" fmla="*/ 294429 w 607639"/>
                    <a:gd name="connsiteY36" fmla="*/ 484705 h 606722"/>
                    <a:gd name="connsiteX37" fmla="*/ 313210 w 607639"/>
                    <a:gd name="connsiteY37" fmla="*/ 484705 h 606722"/>
                    <a:gd name="connsiteX38" fmla="*/ 313210 w 607639"/>
                    <a:gd name="connsiteY38" fmla="*/ 537672 h 606722"/>
                    <a:gd name="connsiteX39" fmla="*/ 472534 w 607639"/>
                    <a:gd name="connsiteY39" fmla="*/ 466308 h 606722"/>
                    <a:gd name="connsiteX40" fmla="*/ 434973 w 607639"/>
                    <a:gd name="connsiteY40" fmla="*/ 428804 h 606722"/>
                    <a:gd name="connsiteX41" fmla="*/ 448235 w 607639"/>
                    <a:gd name="connsiteY41" fmla="*/ 415562 h 606722"/>
                    <a:gd name="connsiteX42" fmla="*/ 485084 w 607639"/>
                    <a:gd name="connsiteY42" fmla="*/ 452355 h 606722"/>
                    <a:gd name="connsiteX43" fmla="*/ 538489 w 607639"/>
                    <a:gd name="connsiteY43" fmla="*/ 312737 h 606722"/>
                    <a:gd name="connsiteX44" fmla="*/ 485440 w 607639"/>
                    <a:gd name="connsiteY44" fmla="*/ 312737 h 606722"/>
                    <a:gd name="connsiteX45" fmla="*/ 485440 w 607639"/>
                    <a:gd name="connsiteY45" fmla="*/ 293985 h 606722"/>
                    <a:gd name="connsiteX46" fmla="*/ 538489 w 607639"/>
                    <a:gd name="connsiteY46" fmla="*/ 293985 h 606722"/>
                    <a:gd name="connsiteX47" fmla="*/ 485173 w 607639"/>
                    <a:gd name="connsiteY47" fmla="*/ 154278 h 606722"/>
                    <a:gd name="connsiteX48" fmla="*/ 448235 w 607639"/>
                    <a:gd name="connsiteY48" fmla="*/ 191160 h 606722"/>
                    <a:gd name="connsiteX49" fmla="*/ 434973 w 607639"/>
                    <a:gd name="connsiteY49" fmla="*/ 177918 h 606722"/>
                    <a:gd name="connsiteX50" fmla="*/ 472623 w 607639"/>
                    <a:gd name="connsiteY50" fmla="*/ 140236 h 606722"/>
                    <a:gd name="connsiteX51" fmla="*/ 313210 w 607639"/>
                    <a:gd name="connsiteY51" fmla="*/ 69050 h 606722"/>
                    <a:gd name="connsiteX52" fmla="*/ 313210 w 607639"/>
                    <a:gd name="connsiteY52" fmla="*/ 121929 h 606722"/>
                    <a:gd name="connsiteX53" fmla="*/ 294429 w 607639"/>
                    <a:gd name="connsiteY53" fmla="*/ 121929 h 606722"/>
                    <a:gd name="connsiteX54" fmla="*/ 303775 w 607639"/>
                    <a:gd name="connsiteY54" fmla="*/ 50031 h 606722"/>
                    <a:gd name="connsiteX55" fmla="*/ 492739 w 607639"/>
                    <a:gd name="connsiteY55" fmla="*/ 134193 h 606722"/>
                    <a:gd name="connsiteX56" fmla="*/ 557537 w 607639"/>
                    <a:gd name="connsiteY56" fmla="*/ 303317 h 606722"/>
                    <a:gd name="connsiteX57" fmla="*/ 303775 w 607639"/>
                    <a:gd name="connsiteY57" fmla="*/ 556691 h 606722"/>
                    <a:gd name="connsiteX58" fmla="*/ 50101 w 607639"/>
                    <a:gd name="connsiteY58" fmla="*/ 303317 h 606722"/>
                    <a:gd name="connsiteX59" fmla="*/ 303775 w 607639"/>
                    <a:gd name="connsiteY59" fmla="*/ 50031 h 606722"/>
                    <a:gd name="connsiteX60" fmla="*/ 303775 w 607639"/>
                    <a:gd name="connsiteY60" fmla="*/ 18752 h 606722"/>
                    <a:gd name="connsiteX61" fmla="*/ 102267 w 607639"/>
                    <a:gd name="connsiteY61" fmla="*/ 102113 h 606722"/>
                    <a:gd name="connsiteX62" fmla="*/ 18780 w 607639"/>
                    <a:gd name="connsiteY62" fmla="*/ 303317 h 606722"/>
                    <a:gd name="connsiteX63" fmla="*/ 102267 w 607639"/>
                    <a:gd name="connsiteY63" fmla="*/ 504609 h 606722"/>
                    <a:gd name="connsiteX64" fmla="*/ 303775 w 607639"/>
                    <a:gd name="connsiteY64" fmla="*/ 587970 h 606722"/>
                    <a:gd name="connsiteX65" fmla="*/ 505372 w 607639"/>
                    <a:gd name="connsiteY65" fmla="*/ 504609 h 606722"/>
                    <a:gd name="connsiteX66" fmla="*/ 588859 w 607639"/>
                    <a:gd name="connsiteY66" fmla="*/ 303317 h 606722"/>
                    <a:gd name="connsiteX67" fmla="*/ 505372 w 607639"/>
                    <a:gd name="connsiteY67" fmla="*/ 102113 h 606722"/>
                    <a:gd name="connsiteX68" fmla="*/ 303775 w 607639"/>
                    <a:gd name="connsiteY68" fmla="*/ 18752 h 606722"/>
                    <a:gd name="connsiteX69" fmla="*/ 303775 w 607639"/>
                    <a:gd name="connsiteY69" fmla="*/ 0 h 606722"/>
                    <a:gd name="connsiteX70" fmla="*/ 518634 w 607639"/>
                    <a:gd name="connsiteY70" fmla="*/ 88871 h 606722"/>
                    <a:gd name="connsiteX71" fmla="*/ 607639 w 607639"/>
                    <a:gd name="connsiteY71" fmla="*/ 303317 h 606722"/>
                    <a:gd name="connsiteX72" fmla="*/ 518634 w 607639"/>
                    <a:gd name="connsiteY72" fmla="*/ 517851 h 606722"/>
                    <a:gd name="connsiteX73" fmla="*/ 303775 w 607639"/>
                    <a:gd name="connsiteY73" fmla="*/ 606722 h 606722"/>
                    <a:gd name="connsiteX74" fmla="*/ 89005 w 607639"/>
                    <a:gd name="connsiteY74" fmla="*/ 517851 h 606722"/>
                    <a:gd name="connsiteX75" fmla="*/ 0 w 607639"/>
                    <a:gd name="connsiteY75" fmla="*/ 303317 h 606722"/>
                    <a:gd name="connsiteX76" fmla="*/ 89005 w 607639"/>
                    <a:gd name="connsiteY76" fmla="*/ 88871 h 606722"/>
                    <a:gd name="connsiteX77" fmla="*/ 303775 w 607639"/>
                    <a:gd name="connsiteY7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606722">
                      <a:moveTo>
                        <a:pt x="294399" y="197019"/>
                      </a:moveTo>
                      <a:lnTo>
                        <a:pt x="313179" y="197019"/>
                      </a:lnTo>
                      <a:lnTo>
                        <a:pt x="313179" y="299515"/>
                      </a:lnTo>
                      <a:lnTo>
                        <a:pt x="373079" y="359252"/>
                      </a:lnTo>
                      <a:lnTo>
                        <a:pt x="359728" y="372586"/>
                      </a:lnTo>
                      <a:lnTo>
                        <a:pt x="294399" y="307248"/>
                      </a:lnTo>
                      <a:close/>
                      <a:moveTo>
                        <a:pt x="303775" y="150093"/>
                      </a:moveTo>
                      <a:lnTo>
                        <a:pt x="303775" y="168846"/>
                      </a:lnTo>
                      <a:cubicBezTo>
                        <a:pt x="229532" y="168846"/>
                        <a:pt x="169087" y="229193"/>
                        <a:pt x="169087" y="303317"/>
                      </a:cubicBezTo>
                      <a:cubicBezTo>
                        <a:pt x="169087" y="377529"/>
                        <a:pt x="229532" y="437787"/>
                        <a:pt x="303775" y="437787"/>
                      </a:cubicBezTo>
                      <a:cubicBezTo>
                        <a:pt x="378106" y="437787"/>
                        <a:pt x="438462" y="377529"/>
                        <a:pt x="438462" y="303317"/>
                      </a:cubicBezTo>
                      <a:cubicBezTo>
                        <a:pt x="438462" y="257278"/>
                        <a:pt x="414605" y="214351"/>
                        <a:pt x="375881" y="189732"/>
                      </a:cubicBezTo>
                      <a:lnTo>
                        <a:pt x="375881" y="228305"/>
                      </a:lnTo>
                      <a:lnTo>
                        <a:pt x="357098" y="228305"/>
                      </a:lnTo>
                      <a:lnTo>
                        <a:pt x="357098" y="162625"/>
                      </a:lnTo>
                      <a:lnTo>
                        <a:pt x="422883" y="162625"/>
                      </a:lnTo>
                      <a:lnTo>
                        <a:pt x="422883" y="181378"/>
                      </a:lnTo>
                      <a:lnTo>
                        <a:pt x="396712" y="181378"/>
                      </a:lnTo>
                      <a:cubicBezTo>
                        <a:pt x="434545" y="210174"/>
                        <a:pt x="457334" y="255234"/>
                        <a:pt x="457334" y="303317"/>
                      </a:cubicBezTo>
                      <a:cubicBezTo>
                        <a:pt x="457334" y="387838"/>
                        <a:pt x="388433" y="456629"/>
                        <a:pt x="303775" y="456629"/>
                      </a:cubicBezTo>
                      <a:cubicBezTo>
                        <a:pt x="219205" y="456629"/>
                        <a:pt x="150304" y="387838"/>
                        <a:pt x="150304" y="303317"/>
                      </a:cubicBezTo>
                      <a:cubicBezTo>
                        <a:pt x="150304" y="218884"/>
                        <a:pt x="219205" y="150093"/>
                        <a:pt x="303775" y="150093"/>
                      </a:cubicBezTo>
                      <a:close/>
                      <a:moveTo>
                        <a:pt x="294429" y="68961"/>
                      </a:moveTo>
                      <a:cubicBezTo>
                        <a:pt x="231945" y="71449"/>
                        <a:pt x="175781" y="98377"/>
                        <a:pt x="135015" y="140325"/>
                      </a:cubicBezTo>
                      <a:lnTo>
                        <a:pt x="172665" y="177918"/>
                      </a:lnTo>
                      <a:lnTo>
                        <a:pt x="159314" y="191160"/>
                      </a:lnTo>
                      <a:lnTo>
                        <a:pt x="122465" y="154367"/>
                      </a:lnTo>
                      <a:cubicBezTo>
                        <a:pt x="90867" y="192671"/>
                        <a:pt x="71196" y="241106"/>
                        <a:pt x="69060" y="293985"/>
                      </a:cubicBezTo>
                      <a:lnTo>
                        <a:pt x="122109" y="293985"/>
                      </a:lnTo>
                      <a:lnTo>
                        <a:pt x="122109" y="312737"/>
                      </a:lnTo>
                      <a:lnTo>
                        <a:pt x="69060" y="312737"/>
                      </a:lnTo>
                      <a:cubicBezTo>
                        <a:pt x="71196" y="365616"/>
                        <a:pt x="90867" y="414051"/>
                        <a:pt x="122465" y="452355"/>
                      </a:cubicBezTo>
                      <a:lnTo>
                        <a:pt x="159314" y="415562"/>
                      </a:lnTo>
                      <a:lnTo>
                        <a:pt x="172665" y="428804"/>
                      </a:lnTo>
                      <a:lnTo>
                        <a:pt x="135015" y="466308"/>
                      </a:lnTo>
                      <a:cubicBezTo>
                        <a:pt x="175781" y="508345"/>
                        <a:pt x="231945" y="535184"/>
                        <a:pt x="294429" y="537672"/>
                      </a:cubicBezTo>
                      <a:lnTo>
                        <a:pt x="294429" y="484705"/>
                      </a:lnTo>
                      <a:lnTo>
                        <a:pt x="313210" y="484705"/>
                      </a:lnTo>
                      <a:lnTo>
                        <a:pt x="313210" y="537672"/>
                      </a:lnTo>
                      <a:cubicBezTo>
                        <a:pt x="375604" y="535184"/>
                        <a:pt x="431857" y="508345"/>
                        <a:pt x="472534" y="466308"/>
                      </a:cubicBezTo>
                      <a:lnTo>
                        <a:pt x="434973" y="428804"/>
                      </a:lnTo>
                      <a:lnTo>
                        <a:pt x="448235" y="415562"/>
                      </a:lnTo>
                      <a:lnTo>
                        <a:pt x="485084" y="452355"/>
                      </a:lnTo>
                      <a:cubicBezTo>
                        <a:pt x="516682" y="414051"/>
                        <a:pt x="536442" y="365616"/>
                        <a:pt x="538489" y="312737"/>
                      </a:cubicBezTo>
                      <a:lnTo>
                        <a:pt x="485440" y="312737"/>
                      </a:lnTo>
                      <a:lnTo>
                        <a:pt x="485440" y="293985"/>
                      </a:lnTo>
                      <a:lnTo>
                        <a:pt x="538489" y="293985"/>
                      </a:lnTo>
                      <a:cubicBezTo>
                        <a:pt x="536442" y="242706"/>
                        <a:pt x="517750" y="193737"/>
                        <a:pt x="485173" y="154278"/>
                      </a:cubicBezTo>
                      <a:lnTo>
                        <a:pt x="448235" y="191160"/>
                      </a:lnTo>
                      <a:lnTo>
                        <a:pt x="434973" y="177918"/>
                      </a:lnTo>
                      <a:lnTo>
                        <a:pt x="472623" y="140236"/>
                      </a:lnTo>
                      <a:cubicBezTo>
                        <a:pt x="430611" y="96955"/>
                        <a:pt x="373379" y="71449"/>
                        <a:pt x="313210" y="69050"/>
                      </a:cubicBezTo>
                      <a:lnTo>
                        <a:pt x="313210" y="121929"/>
                      </a:lnTo>
                      <a:lnTo>
                        <a:pt x="294429" y="121929"/>
                      </a:lnTo>
                      <a:close/>
                      <a:moveTo>
                        <a:pt x="303775" y="50031"/>
                      </a:moveTo>
                      <a:cubicBezTo>
                        <a:pt x="375693" y="50031"/>
                        <a:pt x="444497" y="80692"/>
                        <a:pt x="492739" y="134193"/>
                      </a:cubicBezTo>
                      <a:cubicBezTo>
                        <a:pt x="534484" y="180673"/>
                        <a:pt x="557537" y="240662"/>
                        <a:pt x="557537" y="303317"/>
                      </a:cubicBezTo>
                      <a:cubicBezTo>
                        <a:pt x="557537" y="443024"/>
                        <a:pt x="443696" y="556691"/>
                        <a:pt x="303775" y="556691"/>
                      </a:cubicBezTo>
                      <a:cubicBezTo>
                        <a:pt x="163942" y="556691"/>
                        <a:pt x="50101" y="443024"/>
                        <a:pt x="50101" y="303317"/>
                      </a:cubicBezTo>
                      <a:cubicBezTo>
                        <a:pt x="50101" y="163698"/>
                        <a:pt x="163942" y="50031"/>
                        <a:pt x="303775" y="50031"/>
                      </a:cubicBezTo>
                      <a:close/>
                      <a:moveTo>
                        <a:pt x="303775" y="18752"/>
                      </a:moveTo>
                      <a:cubicBezTo>
                        <a:pt x="227675" y="18752"/>
                        <a:pt x="156115" y="48346"/>
                        <a:pt x="102267" y="102113"/>
                      </a:cubicBezTo>
                      <a:cubicBezTo>
                        <a:pt x="48419" y="155880"/>
                        <a:pt x="18780" y="227332"/>
                        <a:pt x="18780" y="303317"/>
                      </a:cubicBezTo>
                      <a:cubicBezTo>
                        <a:pt x="18780" y="379390"/>
                        <a:pt x="48419" y="450842"/>
                        <a:pt x="102267" y="504609"/>
                      </a:cubicBezTo>
                      <a:cubicBezTo>
                        <a:pt x="156115" y="558287"/>
                        <a:pt x="227675" y="587970"/>
                        <a:pt x="303775" y="587970"/>
                      </a:cubicBezTo>
                      <a:cubicBezTo>
                        <a:pt x="379964" y="587970"/>
                        <a:pt x="451524" y="558287"/>
                        <a:pt x="505372" y="504609"/>
                      </a:cubicBezTo>
                      <a:cubicBezTo>
                        <a:pt x="559131" y="450842"/>
                        <a:pt x="588859" y="379390"/>
                        <a:pt x="588859" y="303317"/>
                      </a:cubicBezTo>
                      <a:cubicBezTo>
                        <a:pt x="588859" y="227332"/>
                        <a:pt x="559131" y="155880"/>
                        <a:pt x="505372" y="102113"/>
                      </a:cubicBezTo>
                      <a:cubicBezTo>
                        <a:pt x="451524" y="48346"/>
                        <a:pt x="379964" y="18752"/>
                        <a:pt x="303775" y="18752"/>
                      </a:cubicBezTo>
                      <a:close/>
                      <a:moveTo>
                        <a:pt x="303775" y="0"/>
                      </a:moveTo>
                      <a:cubicBezTo>
                        <a:pt x="384948" y="0"/>
                        <a:pt x="461225" y="31549"/>
                        <a:pt x="518634" y="88871"/>
                      </a:cubicBezTo>
                      <a:cubicBezTo>
                        <a:pt x="576042" y="146104"/>
                        <a:pt x="607639" y="222355"/>
                        <a:pt x="607639" y="303317"/>
                      </a:cubicBezTo>
                      <a:cubicBezTo>
                        <a:pt x="607639" y="384367"/>
                        <a:pt x="576042" y="460529"/>
                        <a:pt x="518634" y="517851"/>
                      </a:cubicBezTo>
                      <a:cubicBezTo>
                        <a:pt x="461225" y="575173"/>
                        <a:pt x="384948" y="606722"/>
                        <a:pt x="303775" y="606722"/>
                      </a:cubicBezTo>
                      <a:cubicBezTo>
                        <a:pt x="222691" y="606722"/>
                        <a:pt x="146325" y="575173"/>
                        <a:pt x="89005" y="517851"/>
                      </a:cubicBezTo>
                      <a:cubicBezTo>
                        <a:pt x="31597" y="460529"/>
                        <a:pt x="0" y="384367"/>
                        <a:pt x="0" y="303317"/>
                      </a:cubicBezTo>
                      <a:cubicBezTo>
                        <a:pt x="0" y="222355"/>
                        <a:pt x="31597" y="146104"/>
                        <a:pt x="89005" y="88871"/>
                      </a:cubicBezTo>
                      <a:cubicBezTo>
                        <a:pt x="146325" y="31549"/>
                        <a:pt x="222691" y="0"/>
                        <a:pt x="303775" y="0"/>
                      </a:cubicBezTo>
                      <a:close/>
                    </a:path>
                  </a:pathLst>
                </a:custGeom>
                <a:solidFill>
                  <a:srgbClr val="C0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85000"/>
                        <a:lumOff val="15000"/>
                      </a:schemeClr>
                    </a:solidFill>
                  </a:endParaRPr>
                </a:p>
              </p:txBody>
            </p:sp>
            <p:sp>
              <p:nvSpPr>
                <p:cNvPr id="115" name="弧形 114">
                  <a:extLst>
                    <a:ext uri="{FF2B5EF4-FFF2-40B4-BE49-F238E27FC236}">
                      <a16:creationId xmlns="" xmlns:a16="http://schemas.microsoft.com/office/drawing/2014/main" id="{0C4703BE-3EBB-420C-BC45-C16241C2503D}"/>
                    </a:ext>
                  </a:extLst>
                </p:cNvPr>
                <p:cNvSpPr/>
                <p:nvPr/>
              </p:nvSpPr>
              <p:spPr>
                <a:xfrm>
                  <a:off x="2061501" y="3138165"/>
                  <a:ext cx="809069" cy="809069"/>
                </a:xfrm>
                <a:prstGeom prst="arc">
                  <a:avLst>
                    <a:gd name="adj1" fmla="val 13801047"/>
                    <a:gd name="adj2" fmla="val 0"/>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lumMod val="85000"/>
                        <a:lumOff val="15000"/>
                      </a:schemeClr>
                    </a:solidFill>
                  </a:endParaRPr>
                </a:p>
              </p:txBody>
            </p:sp>
          </p:grpSp>
        </p:grpSp>
        <p:sp>
          <p:nvSpPr>
            <p:cNvPr id="131" name="文本框 130">
              <a:extLst>
                <a:ext uri="{FF2B5EF4-FFF2-40B4-BE49-F238E27FC236}">
                  <a16:creationId xmlns="" xmlns:a16="http://schemas.microsoft.com/office/drawing/2014/main" id="{6E70614B-0298-43BC-AD60-439F31CE4C3C}"/>
                </a:ext>
              </a:extLst>
            </p:cNvPr>
            <p:cNvSpPr txBox="1"/>
            <p:nvPr/>
          </p:nvSpPr>
          <p:spPr>
            <a:xfrm>
              <a:off x="2907492" y="3498032"/>
              <a:ext cx="1895488" cy="581057"/>
            </a:xfrm>
            <a:prstGeom prst="rect">
              <a:avLst/>
            </a:prstGeom>
            <a:noFill/>
          </p:spPr>
          <p:txBody>
            <a:bodyPr wrap="square" rtlCol="0">
              <a:spAutoFit/>
            </a:bodyPr>
            <a:lstStyle/>
            <a:p>
              <a:pPr algn="ctr">
                <a:lnSpc>
                  <a:spcPct val="150000"/>
                </a:lnSpc>
              </a:pPr>
              <a:r>
                <a:rPr lang="zh-CN" altLang="en-US" sz="2400" dirty="0">
                  <a:solidFill>
                    <a:schemeClr val="tx1">
                      <a:lumMod val="85000"/>
                      <a:lumOff val="15000"/>
                    </a:schemeClr>
                  </a:solidFill>
                  <a:latin typeface="+mj-ea"/>
                  <a:ea typeface="+mj-ea"/>
                </a:rPr>
                <a:t>提前 </a:t>
              </a:r>
              <a:r>
                <a:rPr lang="en-US" altLang="zh-CN" sz="2400" b="1" dirty="0">
                  <a:solidFill>
                    <a:schemeClr val="tx1">
                      <a:lumMod val="85000"/>
                      <a:lumOff val="15000"/>
                    </a:schemeClr>
                  </a:solidFill>
                  <a:latin typeface="+mj-ea"/>
                  <a:ea typeface="+mj-ea"/>
                </a:rPr>
                <a:t>5 </a:t>
              </a:r>
              <a:r>
                <a:rPr lang="zh-CN" altLang="en-US" sz="2400" b="1" dirty="0">
                  <a:solidFill>
                    <a:schemeClr val="tx1">
                      <a:lumMod val="85000"/>
                      <a:lumOff val="15000"/>
                    </a:schemeClr>
                  </a:solidFill>
                  <a:latin typeface="+mj-ea"/>
                  <a:ea typeface="+mj-ea"/>
                </a:rPr>
                <a:t>年</a:t>
              </a:r>
            </a:p>
          </p:txBody>
        </p:sp>
      </p:grpSp>
      <p:grpSp>
        <p:nvGrpSpPr>
          <p:cNvPr id="139" name="组合 138">
            <a:extLst>
              <a:ext uri="{FF2B5EF4-FFF2-40B4-BE49-F238E27FC236}">
                <a16:creationId xmlns="" xmlns:a16="http://schemas.microsoft.com/office/drawing/2014/main" id="{CC9B051C-FCD6-4BFF-B0FD-FB931B474949}"/>
              </a:ext>
            </a:extLst>
          </p:cNvPr>
          <p:cNvGrpSpPr/>
          <p:nvPr/>
        </p:nvGrpSpPr>
        <p:grpSpPr>
          <a:xfrm>
            <a:off x="1372218" y="4272055"/>
            <a:ext cx="3244570" cy="1101161"/>
            <a:chOff x="1630832" y="4270841"/>
            <a:chExt cx="3244570" cy="1101161"/>
          </a:xfrm>
        </p:grpSpPr>
        <p:grpSp>
          <p:nvGrpSpPr>
            <p:cNvPr id="125" name="组合 124">
              <a:extLst>
                <a:ext uri="{FF2B5EF4-FFF2-40B4-BE49-F238E27FC236}">
                  <a16:creationId xmlns="" xmlns:a16="http://schemas.microsoft.com/office/drawing/2014/main" id="{37F374DA-6647-43D4-B3FE-1267DA750B8C}"/>
                </a:ext>
              </a:extLst>
            </p:cNvPr>
            <p:cNvGrpSpPr/>
            <p:nvPr/>
          </p:nvGrpSpPr>
          <p:grpSpPr>
            <a:xfrm>
              <a:off x="1630832" y="4270841"/>
              <a:ext cx="1895491" cy="1101161"/>
              <a:chOff x="506041" y="3491314"/>
              <a:chExt cx="1895491" cy="1101161"/>
            </a:xfrm>
          </p:grpSpPr>
          <p:sp>
            <p:nvSpPr>
              <p:cNvPr id="126" name="文本框 125">
                <a:extLst>
                  <a:ext uri="{FF2B5EF4-FFF2-40B4-BE49-F238E27FC236}">
                    <a16:creationId xmlns="" xmlns:a16="http://schemas.microsoft.com/office/drawing/2014/main" id="{F8E24A8A-3ABC-433B-B18E-526C132F6066}"/>
                  </a:ext>
                </a:extLst>
              </p:cNvPr>
              <p:cNvSpPr txBox="1"/>
              <p:nvPr/>
            </p:nvSpPr>
            <p:spPr>
              <a:xfrm>
                <a:off x="506041" y="3491314"/>
                <a:ext cx="1895491" cy="463973"/>
              </a:xfrm>
              <a:prstGeom prst="rect">
                <a:avLst/>
              </a:prstGeom>
              <a:noFill/>
            </p:spPr>
            <p:txBody>
              <a:bodyPr wrap="square" rtlCol="0">
                <a:spAutoFit/>
              </a:bodyPr>
              <a:lstStyle/>
              <a:p>
                <a:pPr algn="ctr">
                  <a:lnSpc>
                    <a:spcPct val="150000"/>
                  </a:lnSpc>
                </a:pPr>
                <a:r>
                  <a:rPr lang="zh-CN" altLang="en-US" dirty="0">
                    <a:solidFill>
                      <a:schemeClr val="tx1">
                        <a:lumMod val="85000"/>
                        <a:lumOff val="15000"/>
                      </a:schemeClr>
                    </a:solidFill>
                  </a:rPr>
                  <a:t>第三步</a:t>
                </a:r>
              </a:p>
            </p:txBody>
          </p:sp>
          <p:grpSp>
            <p:nvGrpSpPr>
              <p:cNvPr id="127" name="组合 126">
                <a:extLst>
                  <a:ext uri="{FF2B5EF4-FFF2-40B4-BE49-F238E27FC236}">
                    <a16:creationId xmlns="" xmlns:a16="http://schemas.microsoft.com/office/drawing/2014/main" id="{21ACFDA9-E84B-4A87-8026-AADEB4DD57C5}"/>
                  </a:ext>
                </a:extLst>
              </p:cNvPr>
              <p:cNvGrpSpPr/>
              <p:nvPr/>
            </p:nvGrpSpPr>
            <p:grpSpPr>
              <a:xfrm>
                <a:off x="1121329" y="3971068"/>
                <a:ext cx="621406" cy="621407"/>
                <a:chOff x="2061501" y="3138165"/>
                <a:chExt cx="809069" cy="809069"/>
              </a:xfrm>
            </p:grpSpPr>
            <p:sp>
              <p:nvSpPr>
                <p:cNvPr id="128" name="circular-clock-tool_55344">
                  <a:extLst>
                    <a:ext uri="{FF2B5EF4-FFF2-40B4-BE49-F238E27FC236}">
                      <a16:creationId xmlns="" xmlns:a16="http://schemas.microsoft.com/office/drawing/2014/main" id="{021B48E8-A958-414A-B05A-4FC3DC4A303C}"/>
                    </a:ext>
                  </a:extLst>
                </p:cNvPr>
                <p:cNvSpPr>
                  <a:spLocks noChangeAspect="1"/>
                </p:cNvSpPr>
                <p:nvPr/>
              </p:nvSpPr>
              <p:spPr bwMode="auto">
                <a:xfrm>
                  <a:off x="2161193" y="3238316"/>
                  <a:ext cx="609685" cy="608764"/>
                </a:xfrm>
                <a:custGeom>
                  <a:avLst/>
                  <a:gdLst>
                    <a:gd name="connsiteX0" fmla="*/ 294399 w 607639"/>
                    <a:gd name="connsiteY0" fmla="*/ 197019 h 606722"/>
                    <a:gd name="connsiteX1" fmla="*/ 313179 w 607639"/>
                    <a:gd name="connsiteY1" fmla="*/ 197019 h 606722"/>
                    <a:gd name="connsiteX2" fmla="*/ 313179 w 607639"/>
                    <a:gd name="connsiteY2" fmla="*/ 299515 h 606722"/>
                    <a:gd name="connsiteX3" fmla="*/ 373079 w 607639"/>
                    <a:gd name="connsiteY3" fmla="*/ 359252 h 606722"/>
                    <a:gd name="connsiteX4" fmla="*/ 359728 w 607639"/>
                    <a:gd name="connsiteY4" fmla="*/ 372586 h 606722"/>
                    <a:gd name="connsiteX5" fmla="*/ 294399 w 607639"/>
                    <a:gd name="connsiteY5" fmla="*/ 307248 h 606722"/>
                    <a:gd name="connsiteX6" fmla="*/ 303775 w 607639"/>
                    <a:gd name="connsiteY6" fmla="*/ 150093 h 606722"/>
                    <a:gd name="connsiteX7" fmla="*/ 303775 w 607639"/>
                    <a:gd name="connsiteY7" fmla="*/ 168846 h 606722"/>
                    <a:gd name="connsiteX8" fmla="*/ 169087 w 607639"/>
                    <a:gd name="connsiteY8" fmla="*/ 303317 h 606722"/>
                    <a:gd name="connsiteX9" fmla="*/ 303775 w 607639"/>
                    <a:gd name="connsiteY9" fmla="*/ 437787 h 606722"/>
                    <a:gd name="connsiteX10" fmla="*/ 438462 w 607639"/>
                    <a:gd name="connsiteY10" fmla="*/ 303317 h 606722"/>
                    <a:gd name="connsiteX11" fmla="*/ 375881 w 607639"/>
                    <a:gd name="connsiteY11" fmla="*/ 189732 h 606722"/>
                    <a:gd name="connsiteX12" fmla="*/ 375881 w 607639"/>
                    <a:gd name="connsiteY12" fmla="*/ 228305 h 606722"/>
                    <a:gd name="connsiteX13" fmla="*/ 357098 w 607639"/>
                    <a:gd name="connsiteY13" fmla="*/ 228305 h 606722"/>
                    <a:gd name="connsiteX14" fmla="*/ 357098 w 607639"/>
                    <a:gd name="connsiteY14" fmla="*/ 162625 h 606722"/>
                    <a:gd name="connsiteX15" fmla="*/ 422883 w 607639"/>
                    <a:gd name="connsiteY15" fmla="*/ 162625 h 606722"/>
                    <a:gd name="connsiteX16" fmla="*/ 422883 w 607639"/>
                    <a:gd name="connsiteY16" fmla="*/ 181378 h 606722"/>
                    <a:gd name="connsiteX17" fmla="*/ 396712 w 607639"/>
                    <a:gd name="connsiteY17" fmla="*/ 181378 h 606722"/>
                    <a:gd name="connsiteX18" fmla="*/ 457334 w 607639"/>
                    <a:gd name="connsiteY18" fmla="*/ 303317 h 606722"/>
                    <a:gd name="connsiteX19" fmla="*/ 303775 w 607639"/>
                    <a:gd name="connsiteY19" fmla="*/ 456629 h 606722"/>
                    <a:gd name="connsiteX20" fmla="*/ 150304 w 607639"/>
                    <a:gd name="connsiteY20" fmla="*/ 303317 h 606722"/>
                    <a:gd name="connsiteX21" fmla="*/ 303775 w 607639"/>
                    <a:gd name="connsiteY21" fmla="*/ 150093 h 606722"/>
                    <a:gd name="connsiteX22" fmla="*/ 294429 w 607639"/>
                    <a:gd name="connsiteY22" fmla="*/ 68961 h 606722"/>
                    <a:gd name="connsiteX23" fmla="*/ 135015 w 607639"/>
                    <a:gd name="connsiteY23" fmla="*/ 140325 h 606722"/>
                    <a:gd name="connsiteX24" fmla="*/ 172665 w 607639"/>
                    <a:gd name="connsiteY24" fmla="*/ 177918 h 606722"/>
                    <a:gd name="connsiteX25" fmla="*/ 159314 w 607639"/>
                    <a:gd name="connsiteY25" fmla="*/ 191160 h 606722"/>
                    <a:gd name="connsiteX26" fmla="*/ 122465 w 607639"/>
                    <a:gd name="connsiteY26" fmla="*/ 154367 h 606722"/>
                    <a:gd name="connsiteX27" fmla="*/ 69060 w 607639"/>
                    <a:gd name="connsiteY27" fmla="*/ 293985 h 606722"/>
                    <a:gd name="connsiteX28" fmla="*/ 122109 w 607639"/>
                    <a:gd name="connsiteY28" fmla="*/ 293985 h 606722"/>
                    <a:gd name="connsiteX29" fmla="*/ 122109 w 607639"/>
                    <a:gd name="connsiteY29" fmla="*/ 312737 h 606722"/>
                    <a:gd name="connsiteX30" fmla="*/ 69060 w 607639"/>
                    <a:gd name="connsiteY30" fmla="*/ 312737 h 606722"/>
                    <a:gd name="connsiteX31" fmla="*/ 122465 w 607639"/>
                    <a:gd name="connsiteY31" fmla="*/ 452355 h 606722"/>
                    <a:gd name="connsiteX32" fmla="*/ 159314 w 607639"/>
                    <a:gd name="connsiteY32" fmla="*/ 415562 h 606722"/>
                    <a:gd name="connsiteX33" fmla="*/ 172665 w 607639"/>
                    <a:gd name="connsiteY33" fmla="*/ 428804 h 606722"/>
                    <a:gd name="connsiteX34" fmla="*/ 135015 w 607639"/>
                    <a:gd name="connsiteY34" fmla="*/ 466308 h 606722"/>
                    <a:gd name="connsiteX35" fmla="*/ 294429 w 607639"/>
                    <a:gd name="connsiteY35" fmla="*/ 537672 h 606722"/>
                    <a:gd name="connsiteX36" fmla="*/ 294429 w 607639"/>
                    <a:gd name="connsiteY36" fmla="*/ 484705 h 606722"/>
                    <a:gd name="connsiteX37" fmla="*/ 313210 w 607639"/>
                    <a:gd name="connsiteY37" fmla="*/ 484705 h 606722"/>
                    <a:gd name="connsiteX38" fmla="*/ 313210 w 607639"/>
                    <a:gd name="connsiteY38" fmla="*/ 537672 h 606722"/>
                    <a:gd name="connsiteX39" fmla="*/ 472534 w 607639"/>
                    <a:gd name="connsiteY39" fmla="*/ 466308 h 606722"/>
                    <a:gd name="connsiteX40" fmla="*/ 434973 w 607639"/>
                    <a:gd name="connsiteY40" fmla="*/ 428804 h 606722"/>
                    <a:gd name="connsiteX41" fmla="*/ 448235 w 607639"/>
                    <a:gd name="connsiteY41" fmla="*/ 415562 h 606722"/>
                    <a:gd name="connsiteX42" fmla="*/ 485084 w 607639"/>
                    <a:gd name="connsiteY42" fmla="*/ 452355 h 606722"/>
                    <a:gd name="connsiteX43" fmla="*/ 538489 w 607639"/>
                    <a:gd name="connsiteY43" fmla="*/ 312737 h 606722"/>
                    <a:gd name="connsiteX44" fmla="*/ 485440 w 607639"/>
                    <a:gd name="connsiteY44" fmla="*/ 312737 h 606722"/>
                    <a:gd name="connsiteX45" fmla="*/ 485440 w 607639"/>
                    <a:gd name="connsiteY45" fmla="*/ 293985 h 606722"/>
                    <a:gd name="connsiteX46" fmla="*/ 538489 w 607639"/>
                    <a:gd name="connsiteY46" fmla="*/ 293985 h 606722"/>
                    <a:gd name="connsiteX47" fmla="*/ 485173 w 607639"/>
                    <a:gd name="connsiteY47" fmla="*/ 154278 h 606722"/>
                    <a:gd name="connsiteX48" fmla="*/ 448235 w 607639"/>
                    <a:gd name="connsiteY48" fmla="*/ 191160 h 606722"/>
                    <a:gd name="connsiteX49" fmla="*/ 434973 w 607639"/>
                    <a:gd name="connsiteY49" fmla="*/ 177918 h 606722"/>
                    <a:gd name="connsiteX50" fmla="*/ 472623 w 607639"/>
                    <a:gd name="connsiteY50" fmla="*/ 140236 h 606722"/>
                    <a:gd name="connsiteX51" fmla="*/ 313210 w 607639"/>
                    <a:gd name="connsiteY51" fmla="*/ 69050 h 606722"/>
                    <a:gd name="connsiteX52" fmla="*/ 313210 w 607639"/>
                    <a:gd name="connsiteY52" fmla="*/ 121929 h 606722"/>
                    <a:gd name="connsiteX53" fmla="*/ 294429 w 607639"/>
                    <a:gd name="connsiteY53" fmla="*/ 121929 h 606722"/>
                    <a:gd name="connsiteX54" fmla="*/ 303775 w 607639"/>
                    <a:gd name="connsiteY54" fmla="*/ 50031 h 606722"/>
                    <a:gd name="connsiteX55" fmla="*/ 492739 w 607639"/>
                    <a:gd name="connsiteY55" fmla="*/ 134193 h 606722"/>
                    <a:gd name="connsiteX56" fmla="*/ 557537 w 607639"/>
                    <a:gd name="connsiteY56" fmla="*/ 303317 h 606722"/>
                    <a:gd name="connsiteX57" fmla="*/ 303775 w 607639"/>
                    <a:gd name="connsiteY57" fmla="*/ 556691 h 606722"/>
                    <a:gd name="connsiteX58" fmla="*/ 50101 w 607639"/>
                    <a:gd name="connsiteY58" fmla="*/ 303317 h 606722"/>
                    <a:gd name="connsiteX59" fmla="*/ 303775 w 607639"/>
                    <a:gd name="connsiteY59" fmla="*/ 50031 h 606722"/>
                    <a:gd name="connsiteX60" fmla="*/ 303775 w 607639"/>
                    <a:gd name="connsiteY60" fmla="*/ 18752 h 606722"/>
                    <a:gd name="connsiteX61" fmla="*/ 102267 w 607639"/>
                    <a:gd name="connsiteY61" fmla="*/ 102113 h 606722"/>
                    <a:gd name="connsiteX62" fmla="*/ 18780 w 607639"/>
                    <a:gd name="connsiteY62" fmla="*/ 303317 h 606722"/>
                    <a:gd name="connsiteX63" fmla="*/ 102267 w 607639"/>
                    <a:gd name="connsiteY63" fmla="*/ 504609 h 606722"/>
                    <a:gd name="connsiteX64" fmla="*/ 303775 w 607639"/>
                    <a:gd name="connsiteY64" fmla="*/ 587970 h 606722"/>
                    <a:gd name="connsiteX65" fmla="*/ 505372 w 607639"/>
                    <a:gd name="connsiteY65" fmla="*/ 504609 h 606722"/>
                    <a:gd name="connsiteX66" fmla="*/ 588859 w 607639"/>
                    <a:gd name="connsiteY66" fmla="*/ 303317 h 606722"/>
                    <a:gd name="connsiteX67" fmla="*/ 505372 w 607639"/>
                    <a:gd name="connsiteY67" fmla="*/ 102113 h 606722"/>
                    <a:gd name="connsiteX68" fmla="*/ 303775 w 607639"/>
                    <a:gd name="connsiteY68" fmla="*/ 18752 h 606722"/>
                    <a:gd name="connsiteX69" fmla="*/ 303775 w 607639"/>
                    <a:gd name="connsiteY69" fmla="*/ 0 h 606722"/>
                    <a:gd name="connsiteX70" fmla="*/ 518634 w 607639"/>
                    <a:gd name="connsiteY70" fmla="*/ 88871 h 606722"/>
                    <a:gd name="connsiteX71" fmla="*/ 607639 w 607639"/>
                    <a:gd name="connsiteY71" fmla="*/ 303317 h 606722"/>
                    <a:gd name="connsiteX72" fmla="*/ 518634 w 607639"/>
                    <a:gd name="connsiteY72" fmla="*/ 517851 h 606722"/>
                    <a:gd name="connsiteX73" fmla="*/ 303775 w 607639"/>
                    <a:gd name="connsiteY73" fmla="*/ 606722 h 606722"/>
                    <a:gd name="connsiteX74" fmla="*/ 89005 w 607639"/>
                    <a:gd name="connsiteY74" fmla="*/ 517851 h 606722"/>
                    <a:gd name="connsiteX75" fmla="*/ 0 w 607639"/>
                    <a:gd name="connsiteY75" fmla="*/ 303317 h 606722"/>
                    <a:gd name="connsiteX76" fmla="*/ 89005 w 607639"/>
                    <a:gd name="connsiteY76" fmla="*/ 88871 h 606722"/>
                    <a:gd name="connsiteX77" fmla="*/ 303775 w 607639"/>
                    <a:gd name="connsiteY7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606722">
                      <a:moveTo>
                        <a:pt x="294399" y="197019"/>
                      </a:moveTo>
                      <a:lnTo>
                        <a:pt x="313179" y="197019"/>
                      </a:lnTo>
                      <a:lnTo>
                        <a:pt x="313179" y="299515"/>
                      </a:lnTo>
                      <a:lnTo>
                        <a:pt x="373079" y="359252"/>
                      </a:lnTo>
                      <a:lnTo>
                        <a:pt x="359728" y="372586"/>
                      </a:lnTo>
                      <a:lnTo>
                        <a:pt x="294399" y="307248"/>
                      </a:lnTo>
                      <a:close/>
                      <a:moveTo>
                        <a:pt x="303775" y="150093"/>
                      </a:moveTo>
                      <a:lnTo>
                        <a:pt x="303775" y="168846"/>
                      </a:lnTo>
                      <a:cubicBezTo>
                        <a:pt x="229532" y="168846"/>
                        <a:pt x="169087" y="229193"/>
                        <a:pt x="169087" y="303317"/>
                      </a:cubicBezTo>
                      <a:cubicBezTo>
                        <a:pt x="169087" y="377529"/>
                        <a:pt x="229532" y="437787"/>
                        <a:pt x="303775" y="437787"/>
                      </a:cubicBezTo>
                      <a:cubicBezTo>
                        <a:pt x="378106" y="437787"/>
                        <a:pt x="438462" y="377529"/>
                        <a:pt x="438462" y="303317"/>
                      </a:cubicBezTo>
                      <a:cubicBezTo>
                        <a:pt x="438462" y="257278"/>
                        <a:pt x="414605" y="214351"/>
                        <a:pt x="375881" y="189732"/>
                      </a:cubicBezTo>
                      <a:lnTo>
                        <a:pt x="375881" y="228305"/>
                      </a:lnTo>
                      <a:lnTo>
                        <a:pt x="357098" y="228305"/>
                      </a:lnTo>
                      <a:lnTo>
                        <a:pt x="357098" y="162625"/>
                      </a:lnTo>
                      <a:lnTo>
                        <a:pt x="422883" y="162625"/>
                      </a:lnTo>
                      <a:lnTo>
                        <a:pt x="422883" y="181378"/>
                      </a:lnTo>
                      <a:lnTo>
                        <a:pt x="396712" y="181378"/>
                      </a:lnTo>
                      <a:cubicBezTo>
                        <a:pt x="434545" y="210174"/>
                        <a:pt x="457334" y="255234"/>
                        <a:pt x="457334" y="303317"/>
                      </a:cubicBezTo>
                      <a:cubicBezTo>
                        <a:pt x="457334" y="387838"/>
                        <a:pt x="388433" y="456629"/>
                        <a:pt x="303775" y="456629"/>
                      </a:cubicBezTo>
                      <a:cubicBezTo>
                        <a:pt x="219205" y="456629"/>
                        <a:pt x="150304" y="387838"/>
                        <a:pt x="150304" y="303317"/>
                      </a:cubicBezTo>
                      <a:cubicBezTo>
                        <a:pt x="150304" y="218884"/>
                        <a:pt x="219205" y="150093"/>
                        <a:pt x="303775" y="150093"/>
                      </a:cubicBezTo>
                      <a:close/>
                      <a:moveTo>
                        <a:pt x="294429" y="68961"/>
                      </a:moveTo>
                      <a:cubicBezTo>
                        <a:pt x="231945" y="71449"/>
                        <a:pt x="175781" y="98377"/>
                        <a:pt x="135015" y="140325"/>
                      </a:cubicBezTo>
                      <a:lnTo>
                        <a:pt x="172665" y="177918"/>
                      </a:lnTo>
                      <a:lnTo>
                        <a:pt x="159314" y="191160"/>
                      </a:lnTo>
                      <a:lnTo>
                        <a:pt x="122465" y="154367"/>
                      </a:lnTo>
                      <a:cubicBezTo>
                        <a:pt x="90867" y="192671"/>
                        <a:pt x="71196" y="241106"/>
                        <a:pt x="69060" y="293985"/>
                      </a:cubicBezTo>
                      <a:lnTo>
                        <a:pt x="122109" y="293985"/>
                      </a:lnTo>
                      <a:lnTo>
                        <a:pt x="122109" y="312737"/>
                      </a:lnTo>
                      <a:lnTo>
                        <a:pt x="69060" y="312737"/>
                      </a:lnTo>
                      <a:cubicBezTo>
                        <a:pt x="71196" y="365616"/>
                        <a:pt x="90867" y="414051"/>
                        <a:pt x="122465" y="452355"/>
                      </a:cubicBezTo>
                      <a:lnTo>
                        <a:pt x="159314" y="415562"/>
                      </a:lnTo>
                      <a:lnTo>
                        <a:pt x="172665" y="428804"/>
                      </a:lnTo>
                      <a:lnTo>
                        <a:pt x="135015" y="466308"/>
                      </a:lnTo>
                      <a:cubicBezTo>
                        <a:pt x="175781" y="508345"/>
                        <a:pt x="231945" y="535184"/>
                        <a:pt x="294429" y="537672"/>
                      </a:cubicBezTo>
                      <a:lnTo>
                        <a:pt x="294429" y="484705"/>
                      </a:lnTo>
                      <a:lnTo>
                        <a:pt x="313210" y="484705"/>
                      </a:lnTo>
                      <a:lnTo>
                        <a:pt x="313210" y="537672"/>
                      </a:lnTo>
                      <a:cubicBezTo>
                        <a:pt x="375604" y="535184"/>
                        <a:pt x="431857" y="508345"/>
                        <a:pt x="472534" y="466308"/>
                      </a:cubicBezTo>
                      <a:lnTo>
                        <a:pt x="434973" y="428804"/>
                      </a:lnTo>
                      <a:lnTo>
                        <a:pt x="448235" y="415562"/>
                      </a:lnTo>
                      <a:lnTo>
                        <a:pt x="485084" y="452355"/>
                      </a:lnTo>
                      <a:cubicBezTo>
                        <a:pt x="516682" y="414051"/>
                        <a:pt x="536442" y="365616"/>
                        <a:pt x="538489" y="312737"/>
                      </a:cubicBezTo>
                      <a:lnTo>
                        <a:pt x="485440" y="312737"/>
                      </a:lnTo>
                      <a:lnTo>
                        <a:pt x="485440" y="293985"/>
                      </a:lnTo>
                      <a:lnTo>
                        <a:pt x="538489" y="293985"/>
                      </a:lnTo>
                      <a:cubicBezTo>
                        <a:pt x="536442" y="242706"/>
                        <a:pt x="517750" y="193737"/>
                        <a:pt x="485173" y="154278"/>
                      </a:cubicBezTo>
                      <a:lnTo>
                        <a:pt x="448235" y="191160"/>
                      </a:lnTo>
                      <a:lnTo>
                        <a:pt x="434973" y="177918"/>
                      </a:lnTo>
                      <a:lnTo>
                        <a:pt x="472623" y="140236"/>
                      </a:lnTo>
                      <a:cubicBezTo>
                        <a:pt x="430611" y="96955"/>
                        <a:pt x="373379" y="71449"/>
                        <a:pt x="313210" y="69050"/>
                      </a:cubicBezTo>
                      <a:lnTo>
                        <a:pt x="313210" y="121929"/>
                      </a:lnTo>
                      <a:lnTo>
                        <a:pt x="294429" y="121929"/>
                      </a:lnTo>
                      <a:close/>
                      <a:moveTo>
                        <a:pt x="303775" y="50031"/>
                      </a:moveTo>
                      <a:cubicBezTo>
                        <a:pt x="375693" y="50031"/>
                        <a:pt x="444497" y="80692"/>
                        <a:pt x="492739" y="134193"/>
                      </a:cubicBezTo>
                      <a:cubicBezTo>
                        <a:pt x="534484" y="180673"/>
                        <a:pt x="557537" y="240662"/>
                        <a:pt x="557537" y="303317"/>
                      </a:cubicBezTo>
                      <a:cubicBezTo>
                        <a:pt x="557537" y="443024"/>
                        <a:pt x="443696" y="556691"/>
                        <a:pt x="303775" y="556691"/>
                      </a:cubicBezTo>
                      <a:cubicBezTo>
                        <a:pt x="163942" y="556691"/>
                        <a:pt x="50101" y="443024"/>
                        <a:pt x="50101" y="303317"/>
                      </a:cubicBezTo>
                      <a:cubicBezTo>
                        <a:pt x="50101" y="163698"/>
                        <a:pt x="163942" y="50031"/>
                        <a:pt x="303775" y="50031"/>
                      </a:cubicBezTo>
                      <a:close/>
                      <a:moveTo>
                        <a:pt x="303775" y="18752"/>
                      </a:moveTo>
                      <a:cubicBezTo>
                        <a:pt x="227675" y="18752"/>
                        <a:pt x="156115" y="48346"/>
                        <a:pt x="102267" y="102113"/>
                      </a:cubicBezTo>
                      <a:cubicBezTo>
                        <a:pt x="48419" y="155880"/>
                        <a:pt x="18780" y="227332"/>
                        <a:pt x="18780" y="303317"/>
                      </a:cubicBezTo>
                      <a:cubicBezTo>
                        <a:pt x="18780" y="379390"/>
                        <a:pt x="48419" y="450842"/>
                        <a:pt x="102267" y="504609"/>
                      </a:cubicBezTo>
                      <a:cubicBezTo>
                        <a:pt x="156115" y="558287"/>
                        <a:pt x="227675" y="587970"/>
                        <a:pt x="303775" y="587970"/>
                      </a:cubicBezTo>
                      <a:cubicBezTo>
                        <a:pt x="379964" y="587970"/>
                        <a:pt x="451524" y="558287"/>
                        <a:pt x="505372" y="504609"/>
                      </a:cubicBezTo>
                      <a:cubicBezTo>
                        <a:pt x="559131" y="450842"/>
                        <a:pt x="588859" y="379390"/>
                        <a:pt x="588859" y="303317"/>
                      </a:cubicBezTo>
                      <a:cubicBezTo>
                        <a:pt x="588859" y="227332"/>
                        <a:pt x="559131" y="155880"/>
                        <a:pt x="505372" y="102113"/>
                      </a:cubicBezTo>
                      <a:cubicBezTo>
                        <a:pt x="451524" y="48346"/>
                        <a:pt x="379964" y="18752"/>
                        <a:pt x="303775" y="18752"/>
                      </a:cubicBezTo>
                      <a:close/>
                      <a:moveTo>
                        <a:pt x="303775" y="0"/>
                      </a:moveTo>
                      <a:cubicBezTo>
                        <a:pt x="384948" y="0"/>
                        <a:pt x="461225" y="31549"/>
                        <a:pt x="518634" y="88871"/>
                      </a:cubicBezTo>
                      <a:cubicBezTo>
                        <a:pt x="576042" y="146104"/>
                        <a:pt x="607639" y="222355"/>
                        <a:pt x="607639" y="303317"/>
                      </a:cubicBezTo>
                      <a:cubicBezTo>
                        <a:pt x="607639" y="384367"/>
                        <a:pt x="576042" y="460529"/>
                        <a:pt x="518634" y="517851"/>
                      </a:cubicBezTo>
                      <a:cubicBezTo>
                        <a:pt x="461225" y="575173"/>
                        <a:pt x="384948" y="606722"/>
                        <a:pt x="303775" y="606722"/>
                      </a:cubicBezTo>
                      <a:cubicBezTo>
                        <a:pt x="222691" y="606722"/>
                        <a:pt x="146325" y="575173"/>
                        <a:pt x="89005" y="517851"/>
                      </a:cubicBezTo>
                      <a:cubicBezTo>
                        <a:pt x="31597" y="460529"/>
                        <a:pt x="0" y="384367"/>
                        <a:pt x="0" y="303317"/>
                      </a:cubicBezTo>
                      <a:cubicBezTo>
                        <a:pt x="0" y="222355"/>
                        <a:pt x="31597" y="146104"/>
                        <a:pt x="89005" y="88871"/>
                      </a:cubicBezTo>
                      <a:cubicBezTo>
                        <a:pt x="146325" y="31549"/>
                        <a:pt x="222691" y="0"/>
                        <a:pt x="303775" y="0"/>
                      </a:cubicBezTo>
                      <a:close/>
                    </a:path>
                  </a:pathLst>
                </a:custGeom>
                <a:solidFill>
                  <a:srgbClr val="C0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85000"/>
                        <a:lumOff val="15000"/>
                      </a:schemeClr>
                    </a:solidFill>
                  </a:endParaRPr>
                </a:p>
              </p:txBody>
            </p:sp>
            <p:sp>
              <p:nvSpPr>
                <p:cNvPr id="129" name="弧形 128">
                  <a:extLst>
                    <a:ext uri="{FF2B5EF4-FFF2-40B4-BE49-F238E27FC236}">
                      <a16:creationId xmlns="" xmlns:a16="http://schemas.microsoft.com/office/drawing/2014/main" id="{ED9DAAC1-0C30-4F2E-8885-752533BA8746}"/>
                    </a:ext>
                  </a:extLst>
                </p:cNvPr>
                <p:cNvSpPr/>
                <p:nvPr/>
              </p:nvSpPr>
              <p:spPr>
                <a:xfrm>
                  <a:off x="2061501" y="3138165"/>
                  <a:ext cx="809069" cy="809069"/>
                </a:xfrm>
                <a:prstGeom prst="arc">
                  <a:avLst>
                    <a:gd name="adj1" fmla="val 10951691"/>
                    <a:gd name="adj2" fmla="val 0"/>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lumMod val="85000"/>
                        <a:lumOff val="15000"/>
                      </a:schemeClr>
                    </a:solidFill>
                  </a:endParaRPr>
                </a:p>
              </p:txBody>
            </p:sp>
          </p:grpSp>
        </p:grpSp>
        <p:sp>
          <p:nvSpPr>
            <p:cNvPr id="132" name="文本框 131">
              <a:extLst>
                <a:ext uri="{FF2B5EF4-FFF2-40B4-BE49-F238E27FC236}">
                  <a16:creationId xmlns="" xmlns:a16="http://schemas.microsoft.com/office/drawing/2014/main" id="{A8B3B58A-C1F1-49BD-8D14-493A5C561D77}"/>
                </a:ext>
              </a:extLst>
            </p:cNvPr>
            <p:cNvSpPr txBox="1"/>
            <p:nvPr/>
          </p:nvSpPr>
          <p:spPr>
            <a:xfrm>
              <a:off x="2979914" y="4726689"/>
              <a:ext cx="1895488" cy="581057"/>
            </a:xfrm>
            <a:prstGeom prst="rect">
              <a:avLst/>
            </a:prstGeom>
            <a:noFill/>
          </p:spPr>
          <p:txBody>
            <a:bodyPr wrap="square" rtlCol="0">
              <a:spAutoFit/>
            </a:bodyPr>
            <a:lstStyle/>
            <a:p>
              <a:pPr algn="ctr">
                <a:lnSpc>
                  <a:spcPct val="150000"/>
                </a:lnSpc>
              </a:pPr>
              <a:r>
                <a:rPr lang="zh-CN" altLang="en-US" sz="2400" dirty="0">
                  <a:solidFill>
                    <a:schemeClr val="tx1">
                      <a:lumMod val="85000"/>
                      <a:lumOff val="15000"/>
                    </a:schemeClr>
                  </a:solidFill>
                  <a:latin typeface="+mj-ea"/>
                  <a:ea typeface="+mj-ea"/>
                </a:rPr>
                <a:t>提前 </a:t>
              </a:r>
              <a:r>
                <a:rPr lang="en-US" altLang="zh-CN" sz="2400" b="1" dirty="0">
                  <a:solidFill>
                    <a:schemeClr val="tx1">
                      <a:lumMod val="85000"/>
                      <a:lumOff val="15000"/>
                    </a:schemeClr>
                  </a:solidFill>
                  <a:latin typeface="+mj-ea"/>
                  <a:ea typeface="+mj-ea"/>
                </a:rPr>
                <a:t>15 </a:t>
              </a:r>
              <a:r>
                <a:rPr lang="zh-CN" altLang="en-US" sz="2400" b="1" dirty="0">
                  <a:solidFill>
                    <a:schemeClr val="tx1">
                      <a:lumMod val="85000"/>
                      <a:lumOff val="15000"/>
                    </a:schemeClr>
                  </a:solidFill>
                  <a:latin typeface="+mj-ea"/>
                  <a:ea typeface="+mj-ea"/>
                </a:rPr>
                <a:t>年</a:t>
              </a:r>
            </a:p>
          </p:txBody>
        </p:sp>
      </p:grpSp>
      <p:sp>
        <p:nvSpPr>
          <p:cNvPr id="106" name="文本框 105">
            <a:extLst>
              <a:ext uri="{FF2B5EF4-FFF2-40B4-BE49-F238E27FC236}">
                <a16:creationId xmlns="" xmlns:a16="http://schemas.microsoft.com/office/drawing/2014/main" id="{29238ED9-CDB5-4330-A5A6-A1D5FDF10B0D}"/>
              </a:ext>
            </a:extLst>
          </p:cNvPr>
          <p:cNvSpPr txBox="1"/>
          <p:nvPr/>
        </p:nvSpPr>
        <p:spPr>
          <a:xfrm>
            <a:off x="7608168" y="4760539"/>
            <a:ext cx="1156280" cy="369332"/>
          </a:xfrm>
          <a:prstGeom prst="rect">
            <a:avLst/>
          </a:prstGeom>
          <a:noFill/>
        </p:spPr>
        <p:txBody>
          <a:bodyPr wrap="square" rtlCol="0">
            <a:spAutoFit/>
          </a:bodyPr>
          <a:lstStyle/>
          <a:p>
            <a:pPr algn="ctr">
              <a:lnSpc>
                <a:spcPct val="150000"/>
              </a:lnSpc>
            </a:pPr>
            <a:r>
              <a:rPr lang="en-US" altLang="zh-CN" sz="1200" dirty="0">
                <a:solidFill>
                  <a:schemeClr val="tx1">
                    <a:lumMod val="85000"/>
                    <a:lumOff val="15000"/>
                  </a:schemeClr>
                </a:solidFill>
              </a:rPr>
              <a:t>2020 </a:t>
            </a:r>
            <a:r>
              <a:rPr lang="zh-CN" altLang="en-US" sz="1200" dirty="0">
                <a:solidFill>
                  <a:schemeClr val="tx1">
                    <a:lumMod val="85000"/>
                    <a:lumOff val="15000"/>
                  </a:schemeClr>
                </a:solidFill>
              </a:rPr>
              <a:t>年</a:t>
            </a:r>
          </a:p>
        </p:txBody>
      </p:sp>
      <p:grpSp>
        <p:nvGrpSpPr>
          <p:cNvPr id="107" name="组合 106">
            <a:extLst>
              <a:ext uri="{FF2B5EF4-FFF2-40B4-BE49-F238E27FC236}">
                <a16:creationId xmlns="" xmlns:a16="http://schemas.microsoft.com/office/drawing/2014/main" id="{3849CB69-DD23-4207-943B-66E56F149CD1}"/>
              </a:ext>
            </a:extLst>
          </p:cNvPr>
          <p:cNvGrpSpPr/>
          <p:nvPr/>
        </p:nvGrpSpPr>
        <p:grpSpPr>
          <a:xfrm>
            <a:off x="7915044" y="2902343"/>
            <a:ext cx="1406655" cy="814580"/>
            <a:chOff x="6857911" y="4257907"/>
            <a:chExt cx="1406655" cy="814580"/>
          </a:xfrm>
        </p:grpSpPr>
        <p:grpSp>
          <p:nvGrpSpPr>
            <p:cNvPr id="108" name="组合 107">
              <a:extLst>
                <a:ext uri="{FF2B5EF4-FFF2-40B4-BE49-F238E27FC236}">
                  <a16:creationId xmlns="" xmlns:a16="http://schemas.microsoft.com/office/drawing/2014/main" id="{587CC224-97EB-4931-B80F-FBC96216C761}"/>
                </a:ext>
              </a:extLst>
            </p:cNvPr>
            <p:cNvGrpSpPr/>
            <p:nvPr/>
          </p:nvGrpSpPr>
          <p:grpSpPr>
            <a:xfrm>
              <a:off x="6857911" y="4313316"/>
              <a:ext cx="1375696" cy="759171"/>
              <a:chOff x="6881930" y="4313316"/>
              <a:chExt cx="1375696" cy="759171"/>
            </a:xfrm>
          </p:grpSpPr>
          <p:sp>
            <p:nvSpPr>
              <p:cNvPr id="110" name="矩形: 圆角 71">
                <a:extLst>
                  <a:ext uri="{FF2B5EF4-FFF2-40B4-BE49-F238E27FC236}">
                    <a16:creationId xmlns="" xmlns:a16="http://schemas.microsoft.com/office/drawing/2014/main" id="{F1D2A655-00DC-4329-B0A6-DEAB51A7EF82}"/>
                  </a:ext>
                </a:extLst>
              </p:cNvPr>
              <p:cNvSpPr/>
              <p:nvPr/>
            </p:nvSpPr>
            <p:spPr>
              <a:xfrm flipH="1">
                <a:off x="6881930" y="4313316"/>
                <a:ext cx="1375696" cy="42523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直角三角形 110">
                <a:extLst>
                  <a:ext uri="{FF2B5EF4-FFF2-40B4-BE49-F238E27FC236}">
                    <a16:creationId xmlns="" xmlns:a16="http://schemas.microsoft.com/office/drawing/2014/main" id="{34F3C63D-4822-400C-8ABA-ACB4D9DBC1BB}"/>
                  </a:ext>
                </a:extLst>
              </p:cNvPr>
              <p:cNvSpPr/>
              <p:nvPr/>
            </p:nvSpPr>
            <p:spPr>
              <a:xfrm rot="10800000" flipH="1">
                <a:off x="7062798" y="4727683"/>
                <a:ext cx="162753" cy="162753"/>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 xmlns:a16="http://schemas.microsoft.com/office/drawing/2014/main" id="{AF349A95-D421-4C48-A61A-CAEF621F81B0}"/>
                  </a:ext>
                </a:extLst>
              </p:cNvPr>
              <p:cNvSpPr/>
              <p:nvPr/>
            </p:nvSpPr>
            <p:spPr>
              <a:xfrm>
                <a:off x="6998780" y="4954599"/>
                <a:ext cx="117888" cy="11788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文本框 108">
              <a:extLst>
                <a:ext uri="{FF2B5EF4-FFF2-40B4-BE49-F238E27FC236}">
                  <a16:creationId xmlns="" xmlns:a16="http://schemas.microsoft.com/office/drawing/2014/main" id="{78E05CB4-58B2-443F-A2E8-EAD9BDD6EF7D}"/>
                </a:ext>
              </a:extLst>
            </p:cNvPr>
            <p:cNvSpPr txBox="1"/>
            <p:nvPr/>
          </p:nvSpPr>
          <p:spPr>
            <a:xfrm>
              <a:off x="6888871" y="4257907"/>
              <a:ext cx="1375695" cy="535531"/>
            </a:xfrm>
            <a:prstGeom prst="rect">
              <a:avLst/>
            </a:prstGeom>
            <a:noFill/>
          </p:spPr>
          <p:txBody>
            <a:bodyPr wrap="square" rtlCol="0">
              <a:spAutoFit/>
            </a:bodyPr>
            <a:lstStyle>
              <a:defPPr>
                <a:defRPr lang="zh-CN"/>
              </a:defPPr>
              <a:lvl1pPr algn="ctr">
                <a:lnSpc>
                  <a:spcPct val="120000"/>
                </a:lnSpc>
                <a:defRPr sz="1200" b="1">
                  <a:solidFill>
                    <a:schemeClr val="bg1"/>
                  </a:solidFill>
                  <a:latin typeface="+mj-ea"/>
                  <a:ea typeface="+mj-ea"/>
                </a:defRPr>
              </a:lvl1pPr>
            </a:lstStyle>
            <a:p>
              <a:r>
                <a:rPr lang="zh-CN" altLang="en-US" dirty="0"/>
                <a:t>总值 </a:t>
              </a:r>
              <a:r>
                <a:rPr lang="en-US" altLang="zh-CN" dirty="0"/>
                <a:t>90 </a:t>
              </a:r>
              <a:r>
                <a:rPr lang="zh-CN" altLang="en-US" dirty="0"/>
                <a:t>万亿元</a:t>
              </a:r>
              <a:endParaRPr lang="en-US" altLang="zh-CN" dirty="0"/>
            </a:p>
            <a:p>
              <a:r>
                <a:rPr lang="zh-CN" altLang="en-US" dirty="0"/>
                <a:t>人均 </a:t>
              </a:r>
              <a:r>
                <a:rPr lang="en-US" altLang="zh-CN" dirty="0"/>
                <a:t>6.9 </a:t>
              </a:r>
              <a:r>
                <a:rPr lang="zh-CN" altLang="en-US" dirty="0"/>
                <a:t>万元</a:t>
              </a:r>
            </a:p>
          </p:txBody>
        </p:sp>
      </p:grpSp>
      <p:grpSp>
        <p:nvGrpSpPr>
          <p:cNvPr id="116" name="组合 115">
            <a:extLst>
              <a:ext uri="{FF2B5EF4-FFF2-40B4-BE49-F238E27FC236}">
                <a16:creationId xmlns="" xmlns:a16="http://schemas.microsoft.com/office/drawing/2014/main" id="{69E817B3-CDB0-40FE-B003-B153238DA5D8}"/>
              </a:ext>
            </a:extLst>
          </p:cNvPr>
          <p:cNvGrpSpPr/>
          <p:nvPr/>
        </p:nvGrpSpPr>
        <p:grpSpPr>
          <a:xfrm>
            <a:off x="8080998" y="2097502"/>
            <a:ext cx="779669" cy="779669"/>
            <a:chOff x="7541979" y="3039783"/>
            <a:chExt cx="989198" cy="989198"/>
          </a:xfrm>
        </p:grpSpPr>
        <p:sp>
          <p:nvSpPr>
            <p:cNvPr id="117" name="椭圆 116">
              <a:extLst>
                <a:ext uri="{FF2B5EF4-FFF2-40B4-BE49-F238E27FC236}">
                  <a16:creationId xmlns="" xmlns:a16="http://schemas.microsoft.com/office/drawing/2014/main" id="{B3198D93-A759-4F8F-A5F8-6E8C33A3EBC6}"/>
                </a:ext>
              </a:extLst>
            </p:cNvPr>
            <p:cNvSpPr/>
            <p:nvPr/>
          </p:nvSpPr>
          <p:spPr>
            <a:xfrm>
              <a:off x="7541979" y="3039783"/>
              <a:ext cx="989198" cy="989198"/>
            </a:xfrm>
            <a:prstGeom prst="ellipse">
              <a:avLst/>
            </a:prstGeom>
            <a:noFill/>
            <a:ln>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18" name="文本框 117">
              <a:extLst>
                <a:ext uri="{FF2B5EF4-FFF2-40B4-BE49-F238E27FC236}">
                  <a16:creationId xmlns="" xmlns:a16="http://schemas.microsoft.com/office/drawing/2014/main" id="{25E8D936-9420-4BF0-8E02-2D14ABB8BDDB}"/>
                </a:ext>
              </a:extLst>
            </p:cNvPr>
            <p:cNvSpPr txBox="1"/>
            <p:nvPr/>
          </p:nvSpPr>
          <p:spPr>
            <a:xfrm>
              <a:off x="7541979" y="3312937"/>
              <a:ext cx="989198" cy="673594"/>
            </a:xfrm>
            <a:prstGeom prst="rect">
              <a:avLst/>
            </a:prstGeom>
            <a:noFill/>
          </p:spPr>
          <p:txBody>
            <a:bodyPr wrap="square" rtlCol="0">
              <a:spAutoFit/>
            </a:bodyPr>
            <a:lstStyle/>
            <a:p>
              <a:pPr algn="ctr">
                <a:lnSpc>
                  <a:spcPct val="150000"/>
                </a:lnSpc>
              </a:pPr>
              <a:r>
                <a:rPr lang="en-US" altLang="zh-CN" sz="1900" dirty="0">
                  <a:solidFill>
                    <a:schemeClr val="tx1">
                      <a:lumMod val="85000"/>
                      <a:lumOff val="15000"/>
                    </a:schemeClr>
                  </a:solidFill>
                </a:rPr>
                <a:t>5%</a:t>
              </a:r>
              <a:endParaRPr lang="zh-CN" altLang="en-US" sz="1900" dirty="0">
                <a:solidFill>
                  <a:schemeClr val="tx1">
                    <a:lumMod val="85000"/>
                    <a:lumOff val="15000"/>
                  </a:schemeClr>
                </a:solidFill>
              </a:endParaRPr>
            </a:p>
          </p:txBody>
        </p:sp>
        <p:sp>
          <p:nvSpPr>
            <p:cNvPr id="133" name="文本框 132">
              <a:extLst>
                <a:ext uri="{FF2B5EF4-FFF2-40B4-BE49-F238E27FC236}">
                  <a16:creationId xmlns="" xmlns:a16="http://schemas.microsoft.com/office/drawing/2014/main" id="{A04F89ED-A505-41EE-904E-A5B9F87DF682}"/>
                </a:ext>
              </a:extLst>
            </p:cNvPr>
            <p:cNvSpPr txBox="1"/>
            <p:nvPr/>
          </p:nvSpPr>
          <p:spPr>
            <a:xfrm>
              <a:off x="7569643" y="3135359"/>
              <a:ext cx="952673" cy="383336"/>
            </a:xfrm>
            <a:prstGeom prst="rect">
              <a:avLst/>
            </a:prstGeom>
            <a:noFill/>
          </p:spPr>
          <p:txBody>
            <a:bodyPr wrap="square" rtlCol="0">
              <a:spAutoFit/>
            </a:bodyPr>
            <a:lstStyle/>
            <a:p>
              <a:pPr algn="ctr">
                <a:lnSpc>
                  <a:spcPct val="150000"/>
                </a:lnSpc>
              </a:pPr>
              <a:r>
                <a:rPr lang="zh-CN" altLang="en-US" sz="1000" dirty="0">
                  <a:solidFill>
                    <a:schemeClr val="tx1">
                      <a:lumMod val="85000"/>
                      <a:lumOff val="15000"/>
                    </a:schemeClr>
                  </a:solidFill>
                </a:rPr>
                <a:t>年增长率</a:t>
              </a:r>
            </a:p>
          </p:txBody>
        </p:sp>
      </p:grpSp>
    </p:spTree>
    <p:extLst>
      <p:ext uri="{BB962C8B-B14F-4D97-AF65-F5344CB8AC3E}">
        <p14:creationId xmlns:p14="http://schemas.microsoft.com/office/powerpoint/2010/main" val="26907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wipe(left)">
                                      <p:cBhvr>
                                        <p:cTn id="11" dur="500"/>
                                        <p:tgtEl>
                                          <p:spTgt spid="1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wipe(left)">
                                      <p:cBhvr>
                                        <p:cTn id="15" dur="500"/>
                                        <p:tgtEl>
                                          <p:spTgt spid="13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9"/>
                                        </p:tgtEl>
                                        <p:attrNameLst>
                                          <p:attrName>style.visibility</p:attrName>
                                        </p:attrNameLst>
                                      </p:cBhvr>
                                      <p:to>
                                        <p:strVal val="visible"/>
                                      </p:to>
                                    </p:set>
                                    <p:animEffect transition="in" filter="wipe(left)">
                                      <p:cBhvr>
                                        <p:cTn id="19" dur="500"/>
                                        <p:tgtEl>
                                          <p:spTgt spid="139"/>
                                        </p:tgtEl>
                                      </p:cBhvr>
                                    </p:animEffec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22" presetClass="entr" presetSubtype="4"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down)">
                                      <p:cBhvr>
                                        <p:cTn id="25" dur="1000"/>
                                        <p:tgtEl>
                                          <p:spTgt spid="65"/>
                                        </p:tgtEl>
                                      </p:cBhvr>
                                    </p:animEffect>
                                  </p:childTnLst>
                                </p:cTn>
                              </p:par>
                              <p:par>
                                <p:cTn id="26" presetID="10" presetClass="entr" presetSubtype="0" fill="hold" nodeType="withEffect">
                                  <p:stCondLst>
                                    <p:cond delay="0"/>
                                  </p:stCondLst>
                                  <p:childTnLst>
                                    <p:set>
                                      <p:cBhvr>
                                        <p:cTn id="27" dur="1" fill="hold">
                                          <p:stCondLst>
                                            <p:cond delay="0"/>
                                          </p:stCondLst>
                                        </p:cTn>
                                        <p:tgtEl>
                                          <p:spTgt spid="134"/>
                                        </p:tgtEl>
                                        <p:attrNameLst>
                                          <p:attrName>style.visibility</p:attrName>
                                        </p:attrNameLst>
                                      </p:cBhvr>
                                      <p:to>
                                        <p:strVal val="visible"/>
                                      </p:to>
                                    </p:set>
                                    <p:animEffect transition="in" filter="fade">
                                      <p:cBhvr>
                                        <p:cTn id="28" dur="500"/>
                                        <p:tgtEl>
                                          <p:spTgt spid="1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childTnLst>
                                </p:cTn>
                              </p:par>
                              <p:par>
                                <p:cTn id="32" presetID="10" presetClass="entr" presetSubtype="0" fill="hold" nodeType="withEffect">
                                  <p:stCondLst>
                                    <p:cond delay="0"/>
                                  </p:stCondLst>
                                  <p:childTnLst>
                                    <p:set>
                                      <p:cBhvr>
                                        <p:cTn id="33" dur="1" fill="hold">
                                          <p:stCondLst>
                                            <p:cond delay="0"/>
                                          </p:stCondLst>
                                        </p:cTn>
                                        <p:tgtEl>
                                          <p:spTgt spid="135"/>
                                        </p:tgtEl>
                                        <p:attrNameLst>
                                          <p:attrName>style.visibility</p:attrName>
                                        </p:attrNameLst>
                                      </p:cBhvr>
                                      <p:to>
                                        <p:strVal val="visible"/>
                                      </p:to>
                                    </p:set>
                                    <p:animEffect transition="in" filter="fade">
                                      <p:cBhvr>
                                        <p:cTn id="34" dur="500"/>
                                        <p:tgtEl>
                                          <p:spTgt spid="1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cTn>
                              </p:par>
                              <p:par>
                                <p:cTn id="41" presetID="10" presetClass="entr" presetSubtype="0" fill="hold" nodeType="with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fade">
                                      <p:cBhvr>
                                        <p:cTn id="43" dur="500"/>
                                        <p:tgtEl>
                                          <p:spTgt spid="1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childTnLst>
                                </p:cTn>
                              </p:par>
                              <p:par>
                                <p:cTn id="50" presetID="10" presetClass="entr" presetSubtype="0" fill="hold" nodeType="with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fade">
                                      <p:cBhvr>
                                        <p:cTn id="52" dur="500"/>
                                        <p:tgtEl>
                                          <p:spTgt spid="107"/>
                                        </p:tgtEl>
                                      </p:cBhvr>
                                    </p:animEffect>
                                  </p:childTnLst>
                                </p:cTn>
                              </p:par>
                              <p:par>
                                <p:cTn id="53" presetID="10"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fade">
                                      <p:cBhvr>
                                        <p:cTn id="5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3" grpId="0"/>
      <p:bldP spid="66" grpId="0" animBg="1"/>
      <p:bldP spid="70" grpId="0"/>
      <p:bldP spid="71" grpId="0"/>
      <p:bldP spid="10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8D62967E-187A-431C-940F-40E1D4546B4D}"/>
              </a:ext>
            </a:extLst>
          </p:cNvPr>
          <p:cNvGrpSpPr/>
          <p:nvPr/>
        </p:nvGrpSpPr>
        <p:grpSpPr>
          <a:xfrm>
            <a:off x="3865143" y="320222"/>
            <a:ext cx="4470287" cy="1011239"/>
            <a:chOff x="4857903" y="653717"/>
            <a:chExt cx="4470287" cy="1011239"/>
          </a:xfrm>
        </p:grpSpPr>
        <p:sp>
          <p:nvSpPr>
            <p:cNvPr id="22" name="文本框 21">
              <a:extLst>
                <a:ext uri="{FF2B5EF4-FFF2-40B4-BE49-F238E27FC236}">
                  <a16:creationId xmlns="" xmlns:a16="http://schemas.microsoft.com/office/drawing/2014/main" id="{271648DC-4A94-4EF7-BA21-5FB0BDB4B30E}"/>
                </a:ext>
              </a:extLst>
            </p:cNvPr>
            <p:cNvSpPr txBox="1"/>
            <p:nvPr/>
          </p:nvSpPr>
          <p:spPr>
            <a:xfrm>
              <a:off x="7504921" y="653717"/>
              <a:ext cx="1328050" cy="1011239"/>
            </a:xfrm>
            <a:prstGeom prst="rect">
              <a:avLst/>
            </a:prstGeom>
            <a:noFill/>
          </p:spPr>
          <p:txBody>
            <a:bodyPr wrap="square" rtlCol="0">
              <a:spAutoFit/>
            </a:bodyPr>
            <a:lstStyle/>
            <a:p>
              <a:pPr algn="dist">
                <a:lnSpc>
                  <a:spcPct val="150000"/>
                </a:lnSpc>
              </a:pPr>
              <a:r>
                <a:rPr lang="zh-CN" altLang="en-US" sz="4400" dirty="0">
                  <a:solidFill>
                    <a:srgbClr val="BC000D"/>
                  </a:solidFill>
                  <a:latin typeface="华文新魏" panose="02010800040101010101" pitchFamily="2" charset="-122"/>
                  <a:ea typeface="华文新魏" panose="02010800040101010101" pitchFamily="2" charset="-122"/>
                </a:rPr>
                <a:t>提升</a:t>
              </a:r>
            </a:p>
          </p:txBody>
        </p:sp>
        <p:grpSp>
          <p:nvGrpSpPr>
            <p:cNvPr id="23" name="组合 22">
              <a:extLst>
                <a:ext uri="{FF2B5EF4-FFF2-40B4-BE49-F238E27FC236}">
                  <a16:creationId xmlns="" xmlns:a16="http://schemas.microsoft.com/office/drawing/2014/main" id="{7557EC5F-ED71-47CC-B227-D28052BB566A}"/>
                </a:ext>
              </a:extLst>
            </p:cNvPr>
            <p:cNvGrpSpPr/>
            <p:nvPr/>
          </p:nvGrpSpPr>
          <p:grpSpPr>
            <a:xfrm>
              <a:off x="4857903" y="990822"/>
              <a:ext cx="4470287" cy="608492"/>
              <a:chOff x="4857903" y="990822"/>
              <a:chExt cx="4470287" cy="608492"/>
            </a:xfrm>
          </p:grpSpPr>
          <p:grpSp>
            <p:nvGrpSpPr>
              <p:cNvPr id="24" name="组合 23">
                <a:extLst>
                  <a:ext uri="{FF2B5EF4-FFF2-40B4-BE49-F238E27FC236}">
                    <a16:creationId xmlns="" xmlns:a16="http://schemas.microsoft.com/office/drawing/2014/main" id="{1DCA468D-A446-4FC1-9A7E-0C3CFC15C9C3}"/>
                  </a:ext>
                </a:extLst>
              </p:cNvPr>
              <p:cNvGrpSpPr/>
              <p:nvPr/>
            </p:nvGrpSpPr>
            <p:grpSpPr>
              <a:xfrm>
                <a:off x="7567938" y="990822"/>
                <a:ext cx="1214833" cy="608492"/>
                <a:chOff x="6025668" y="990822"/>
                <a:chExt cx="1214833" cy="608492"/>
              </a:xfrm>
            </p:grpSpPr>
            <p:sp>
              <p:nvSpPr>
                <p:cNvPr id="26" name="矩形 25">
                  <a:extLst>
                    <a:ext uri="{FF2B5EF4-FFF2-40B4-BE49-F238E27FC236}">
                      <a16:creationId xmlns="" xmlns:a16="http://schemas.microsoft.com/office/drawing/2014/main" id="{30960321-3906-4062-ACFC-FCBE53174F56}"/>
                    </a:ext>
                  </a:extLst>
                </p:cNvPr>
                <p:cNvSpPr/>
                <p:nvPr/>
              </p:nvSpPr>
              <p:spPr>
                <a:xfrm>
                  <a:off x="6632007" y="990822"/>
                  <a:ext cx="608494" cy="608492"/>
                </a:xfrm>
                <a:prstGeom prst="rect">
                  <a:avLst/>
                </a:prstGeom>
                <a:noFill/>
                <a:ln w="9525">
                  <a:solidFill>
                    <a:srgbClr val="BC000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27" name="直接连接符 26">
                  <a:extLst>
                    <a:ext uri="{FF2B5EF4-FFF2-40B4-BE49-F238E27FC236}">
                      <a16:creationId xmlns="" xmlns:a16="http://schemas.microsoft.com/office/drawing/2014/main" id="{3BF261F7-9858-44C9-B5CE-5C89FE8D6EFB}"/>
                    </a:ext>
                  </a:extLst>
                </p:cNvPr>
                <p:cNvCxnSpPr>
                  <a:stCxn id="26" idx="0"/>
                  <a:endCxn id="26" idx="2"/>
                </p:cNvCxnSpPr>
                <p:nvPr/>
              </p:nvCxnSpPr>
              <p:spPr>
                <a:xfrm>
                  <a:off x="6936255" y="990822"/>
                  <a:ext cx="0" cy="608492"/>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 xmlns:a16="http://schemas.microsoft.com/office/drawing/2014/main" id="{CC12B028-DE77-4E8A-995A-AFB52AE8F0B7}"/>
                    </a:ext>
                  </a:extLst>
                </p:cNvPr>
                <p:cNvCxnSpPr>
                  <a:cxnSpLocks/>
                  <a:stCxn id="26" idx="3"/>
                  <a:endCxn id="26" idx="1"/>
                </p:cNvCxnSpPr>
                <p:nvPr/>
              </p:nvCxnSpPr>
              <p:spPr>
                <a:xfrm flipH="1">
                  <a:off x="6632007" y="1295068"/>
                  <a:ext cx="608494" cy="0"/>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 xmlns:a16="http://schemas.microsoft.com/office/drawing/2014/main" id="{23313D8F-0188-4890-B88D-BAF2CB5BEDE7}"/>
                    </a:ext>
                  </a:extLst>
                </p:cNvPr>
                <p:cNvCxnSpPr/>
                <p:nvPr/>
              </p:nvCxnSpPr>
              <p:spPr>
                <a:xfrm>
                  <a:off x="6632007"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 xmlns:a16="http://schemas.microsoft.com/office/drawing/2014/main" id="{CC34E07E-D768-405F-A00B-07E077093025}"/>
                    </a:ext>
                  </a:extLst>
                </p:cNvPr>
                <p:cNvCxnSpPr>
                  <a:cxnSpLocks/>
                </p:cNvCxnSpPr>
                <p:nvPr/>
              </p:nvCxnSpPr>
              <p:spPr>
                <a:xfrm flipH="1">
                  <a:off x="6632007"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 xmlns:a16="http://schemas.microsoft.com/office/drawing/2014/main" id="{9D4DBF5B-0F35-4E15-AA45-9372840417E6}"/>
                    </a:ext>
                  </a:extLst>
                </p:cNvPr>
                <p:cNvSpPr/>
                <p:nvPr/>
              </p:nvSpPr>
              <p:spPr>
                <a:xfrm>
                  <a:off x="6025668" y="990822"/>
                  <a:ext cx="608494" cy="608492"/>
                </a:xfrm>
                <a:prstGeom prst="rect">
                  <a:avLst/>
                </a:prstGeom>
                <a:noFill/>
                <a:ln w="9525">
                  <a:solidFill>
                    <a:srgbClr val="BC000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32" name="直接连接符 31">
                  <a:extLst>
                    <a:ext uri="{FF2B5EF4-FFF2-40B4-BE49-F238E27FC236}">
                      <a16:creationId xmlns="" xmlns:a16="http://schemas.microsoft.com/office/drawing/2014/main" id="{D38C0C57-4D89-4FE1-9A62-FE9EA83561F3}"/>
                    </a:ext>
                  </a:extLst>
                </p:cNvPr>
                <p:cNvCxnSpPr>
                  <a:stCxn id="31" idx="0"/>
                  <a:endCxn id="31" idx="2"/>
                </p:cNvCxnSpPr>
                <p:nvPr/>
              </p:nvCxnSpPr>
              <p:spPr>
                <a:xfrm>
                  <a:off x="6329915" y="990822"/>
                  <a:ext cx="0" cy="608492"/>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 xmlns:a16="http://schemas.microsoft.com/office/drawing/2014/main" id="{9F8C0042-64EB-4F28-8F0A-C7011E0A303E}"/>
                    </a:ext>
                  </a:extLst>
                </p:cNvPr>
                <p:cNvCxnSpPr>
                  <a:cxnSpLocks/>
                  <a:stCxn id="31" idx="3"/>
                  <a:endCxn id="31" idx="1"/>
                </p:cNvCxnSpPr>
                <p:nvPr/>
              </p:nvCxnSpPr>
              <p:spPr>
                <a:xfrm flipH="1">
                  <a:off x="6025668" y="1295068"/>
                  <a:ext cx="608494" cy="0"/>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 xmlns:a16="http://schemas.microsoft.com/office/drawing/2014/main" id="{DC957AE1-D13D-4A65-9A19-824155EBAD98}"/>
                    </a:ext>
                  </a:extLst>
                </p:cNvPr>
                <p:cNvCxnSpPr/>
                <p:nvPr/>
              </p:nvCxnSpPr>
              <p:spPr>
                <a:xfrm>
                  <a:off x="6025668"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 xmlns:a16="http://schemas.microsoft.com/office/drawing/2014/main" id="{2FFF57F5-24AA-423D-8E70-D1DA7497C56F}"/>
                    </a:ext>
                  </a:extLst>
                </p:cNvPr>
                <p:cNvCxnSpPr>
                  <a:cxnSpLocks/>
                </p:cNvCxnSpPr>
                <p:nvPr/>
              </p:nvCxnSpPr>
              <p:spPr>
                <a:xfrm flipH="1">
                  <a:off x="6025668"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25" name="矩形 24">
                <a:extLst>
                  <a:ext uri="{FF2B5EF4-FFF2-40B4-BE49-F238E27FC236}">
                    <a16:creationId xmlns="" xmlns:a16="http://schemas.microsoft.com/office/drawing/2014/main" id="{2FFB969D-2F59-46E9-AEA3-999789B63A00}"/>
                  </a:ext>
                </a:extLst>
              </p:cNvPr>
              <p:cNvSpPr/>
              <p:nvPr/>
            </p:nvSpPr>
            <p:spPr>
              <a:xfrm>
                <a:off x="4857903" y="1078868"/>
                <a:ext cx="2684935" cy="461665"/>
              </a:xfrm>
              <a:prstGeom prst="rect">
                <a:avLst/>
              </a:prstGeom>
            </p:spPr>
            <p:txBody>
              <a:bodyPr wrap="square">
                <a:spAutoFit/>
              </a:bodyPr>
              <a:lstStyle/>
              <a:p>
                <a:pPr algn="dist"/>
                <a:r>
                  <a:rPr lang="zh-CN" altLang="en-US" sz="2400" b="1" dirty="0">
                    <a:solidFill>
                      <a:schemeClr val="tx1">
                        <a:lumMod val="85000"/>
                        <a:lumOff val="15000"/>
                      </a:schemeClr>
                    </a:solidFill>
                  </a:rPr>
                  <a:t>实现现代化的目标</a:t>
                </a:r>
              </a:p>
            </p:txBody>
          </p:sp>
          <p:sp>
            <p:nvSpPr>
              <p:cNvPr id="36" name="矩形 35">
                <a:extLst>
                  <a:ext uri="{FF2B5EF4-FFF2-40B4-BE49-F238E27FC236}">
                    <a16:creationId xmlns="" xmlns:a16="http://schemas.microsoft.com/office/drawing/2014/main" id="{D6E7420A-5D16-41F6-AF0F-915F1255266D}"/>
                  </a:ext>
                </a:extLst>
              </p:cNvPr>
              <p:cNvSpPr/>
              <p:nvPr/>
            </p:nvSpPr>
            <p:spPr>
              <a:xfrm>
                <a:off x="8814499" y="1078868"/>
                <a:ext cx="513691" cy="461665"/>
              </a:xfrm>
              <a:prstGeom prst="rect">
                <a:avLst/>
              </a:prstGeom>
            </p:spPr>
            <p:txBody>
              <a:bodyPr wrap="square">
                <a:spAutoFit/>
              </a:bodyPr>
              <a:lstStyle/>
              <a:p>
                <a:pPr algn="dist"/>
                <a:r>
                  <a:rPr lang="zh-CN" altLang="en-US" sz="2400" b="1" dirty="0">
                    <a:solidFill>
                      <a:schemeClr val="tx1">
                        <a:lumMod val="85000"/>
                        <a:lumOff val="15000"/>
                      </a:schemeClr>
                    </a:solidFill>
                  </a:rPr>
                  <a:t>了</a:t>
                </a:r>
              </a:p>
            </p:txBody>
          </p:sp>
        </p:grpSp>
      </p:grpSp>
      <p:grpSp>
        <p:nvGrpSpPr>
          <p:cNvPr id="8" name="组合 7"/>
          <p:cNvGrpSpPr/>
          <p:nvPr/>
        </p:nvGrpSpPr>
        <p:grpSpPr>
          <a:xfrm>
            <a:off x="1544787" y="1490008"/>
            <a:ext cx="4047157" cy="4582065"/>
            <a:chOff x="1544787" y="1490008"/>
            <a:chExt cx="4047157" cy="4582065"/>
          </a:xfrm>
        </p:grpSpPr>
        <p:sp>
          <p:nvSpPr>
            <p:cNvPr id="2" name="矩形 1"/>
            <p:cNvSpPr/>
            <p:nvPr/>
          </p:nvSpPr>
          <p:spPr>
            <a:xfrm>
              <a:off x="1544787" y="1490008"/>
              <a:ext cx="4047157" cy="1938992"/>
            </a:xfrm>
            <a:prstGeom prst="rect">
              <a:avLst/>
            </a:prstGeom>
          </p:spPr>
          <p:txBody>
            <a:bodyPr wrap="square">
              <a:spAutoFit/>
            </a:bodyPr>
            <a:lstStyle/>
            <a:p>
              <a:pPr marL="0" marR="0" lvl="0" algn="just" defTabSz="914400" rtl="0" fontAlgn="base" latinLnBrk="0">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chemeClr val="tx1">
                      <a:lumMod val="85000"/>
                      <a:lumOff val="15000"/>
                    </a:schemeClr>
                  </a:solidFill>
                  <a:effectLst/>
                  <a:uLnTx/>
                  <a:uFillTx/>
                  <a:latin typeface="+mj-ea"/>
                  <a:ea typeface="+mj-ea"/>
                  <a:cs typeface="+mn-cs"/>
                  <a:sym typeface="Helvetica" panose="020B0604020202020204" pitchFamily="34" charset="0"/>
                </a:rPr>
                <a:t>　　将本世纪中叶的目标，从中等发达的社会主义现代化国家，提升到综合国力和国际影响力领先的社会主义现代化强国。</a:t>
              </a:r>
            </a:p>
          </p:txBody>
        </p:sp>
        <p:sp>
          <p:nvSpPr>
            <p:cNvPr id="38" name="矩形 37">
              <a:extLst>
                <a:ext uri="{FF2B5EF4-FFF2-40B4-BE49-F238E27FC236}">
                  <a16:creationId xmlns="" xmlns:a16="http://schemas.microsoft.com/office/drawing/2014/main" id="{2BCD63D7-D73B-4286-A4FA-CF6D96D478DA}"/>
                </a:ext>
              </a:extLst>
            </p:cNvPr>
            <p:cNvSpPr/>
            <p:nvPr/>
          </p:nvSpPr>
          <p:spPr>
            <a:xfrm>
              <a:off x="1991544" y="3677525"/>
              <a:ext cx="3088822" cy="23945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722" y="3557668"/>
              <a:ext cx="3121152" cy="2450592"/>
            </a:xfrm>
            <a:prstGeom prst="rect">
              <a:avLst/>
            </a:prstGeom>
            <a:ln>
              <a:solidFill>
                <a:srgbClr val="C00000"/>
              </a:solidFill>
            </a:ln>
          </p:spPr>
        </p:pic>
      </p:grpSp>
      <p:grpSp>
        <p:nvGrpSpPr>
          <p:cNvPr id="10" name="组合 9"/>
          <p:cNvGrpSpPr/>
          <p:nvPr/>
        </p:nvGrpSpPr>
        <p:grpSpPr>
          <a:xfrm>
            <a:off x="6672064" y="1429795"/>
            <a:ext cx="3981280" cy="4663502"/>
            <a:chOff x="6672064" y="1429795"/>
            <a:chExt cx="3981280" cy="4663502"/>
          </a:xfrm>
        </p:grpSpPr>
        <p:grpSp>
          <p:nvGrpSpPr>
            <p:cNvPr id="7" name="组合 6"/>
            <p:cNvGrpSpPr/>
            <p:nvPr/>
          </p:nvGrpSpPr>
          <p:grpSpPr>
            <a:xfrm>
              <a:off x="6672064" y="1429795"/>
              <a:ext cx="3981280" cy="4663502"/>
              <a:chOff x="6672064" y="1429795"/>
              <a:chExt cx="3981280" cy="4663502"/>
            </a:xfrm>
          </p:grpSpPr>
          <p:sp>
            <p:nvSpPr>
              <p:cNvPr id="6" name="矩形 5"/>
              <p:cNvSpPr/>
              <p:nvPr/>
            </p:nvSpPr>
            <p:spPr>
              <a:xfrm>
                <a:off x="6672064" y="1429795"/>
                <a:ext cx="3981280" cy="1938992"/>
              </a:xfrm>
              <a:prstGeom prst="rect">
                <a:avLst/>
              </a:prstGeom>
            </p:spPr>
            <p:txBody>
              <a:bodyPr wrap="square">
                <a:spAutoFit/>
              </a:bodyPr>
              <a:lstStyle/>
              <a:p>
                <a:pPr algn="just" fontAlgn="base">
                  <a:lnSpc>
                    <a:spcPct val="150000"/>
                  </a:lnSpc>
                  <a:spcBef>
                    <a:spcPct val="0"/>
                  </a:spcBef>
                  <a:spcAft>
                    <a:spcPct val="0"/>
                  </a:spcAft>
                </a:pPr>
                <a:r>
                  <a:rPr lang="zh-CN" altLang="en-US" sz="2000" dirty="0">
                    <a:solidFill>
                      <a:schemeClr val="tx1">
                        <a:lumMod val="85000"/>
                        <a:lumOff val="15000"/>
                      </a:schemeClr>
                    </a:solidFill>
                    <a:latin typeface="+mj-ea"/>
                    <a:ea typeface="+mj-ea"/>
                    <a:sym typeface="Helvetica" panose="020B0604020202020204" pitchFamily="34" charset="0"/>
                  </a:rPr>
                  <a:t>　　新的“富强民主文明和谐美丽的社会主义现代化强国”目标，增加了“美丽”，与 “五位一体”总体布局契合</a:t>
                </a:r>
                <a:r>
                  <a:rPr lang="zh-CN" altLang="en-US" sz="2000" b="1" dirty="0">
                    <a:solidFill>
                      <a:schemeClr val="tx1">
                        <a:lumMod val="85000"/>
                        <a:lumOff val="15000"/>
                      </a:schemeClr>
                    </a:solidFill>
                    <a:latin typeface="+mj-ea"/>
                    <a:ea typeface="+mj-ea"/>
                    <a:sym typeface="Helvetica" panose="020B0604020202020204" pitchFamily="34" charset="0"/>
                  </a:rPr>
                  <a:t>。</a:t>
                </a:r>
                <a:endParaRPr lang="en-US" altLang="zh-CN" sz="2000" b="1" dirty="0">
                  <a:solidFill>
                    <a:schemeClr val="tx1">
                      <a:lumMod val="85000"/>
                      <a:lumOff val="15000"/>
                    </a:schemeClr>
                  </a:solidFill>
                  <a:latin typeface="+mj-ea"/>
                  <a:ea typeface="+mj-ea"/>
                  <a:sym typeface="Helvetica" panose="020B0604020202020204" pitchFamily="34" charset="0"/>
                </a:endParaRPr>
              </a:p>
            </p:txBody>
          </p:sp>
          <p:sp>
            <p:nvSpPr>
              <p:cNvPr id="41" name="矩形 40">
                <a:extLst>
                  <a:ext uri="{FF2B5EF4-FFF2-40B4-BE49-F238E27FC236}">
                    <a16:creationId xmlns="" xmlns:a16="http://schemas.microsoft.com/office/drawing/2014/main" id="{57C5D062-8CBC-4742-AE41-7E25E3D0E7CF}"/>
                  </a:ext>
                </a:extLst>
              </p:cNvPr>
              <p:cNvSpPr/>
              <p:nvPr/>
            </p:nvSpPr>
            <p:spPr>
              <a:xfrm>
                <a:off x="7176121" y="3698749"/>
                <a:ext cx="3136362" cy="23945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3762" r="7082"/>
            <a:stretch/>
          </p:blipFill>
          <p:spPr>
            <a:xfrm>
              <a:off x="7248128" y="3634354"/>
              <a:ext cx="3168352" cy="2394548"/>
            </a:xfrm>
            <a:prstGeom prst="rect">
              <a:avLst/>
            </a:prstGeom>
            <a:ln>
              <a:solidFill>
                <a:srgbClr val="C00000"/>
              </a:solidFill>
            </a:ln>
          </p:spPr>
        </p:pic>
      </p:grpSp>
    </p:spTree>
    <p:extLst>
      <p:ext uri="{BB962C8B-B14F-4D97-AF65-F5344CB8AC3E}">
        <p14:creationId xmlns:p14="http://schemas.microsoft.com/office/powerpoint/2010/main" val="13575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8D62967E-187A-431C-940F-40E1D4546B4D}"/>
              </a:ext>
            </a:extLst>
          </p:cNvPr>
          <p:cNvGrpSpPr/>
          <p:nvPr/>
        </p:nvGrpSpPr>
        <p:grpSpPr>
          <a:xfrm>
            <a:off x="3865143" y="320222"/>
            <a:ext cx="4470287" cy="1011239"/>
            <a:chOff x="4857903" y="653717"/>
            <a:chExt cx="4470287" cy="1011239"/>
          </a:xfrm>
        </p:grpSpPr>
        <p:sp>
          <p:nvSpPr>
            <p:cNvPr id="22" name="文本框 21">
              <a:extLst>
                <a:ext uri="{FF2B5EF4-FFF2-40B4-BE49-F238E27FC236}">
                  <a16:creationId xmlns="" xmlns:a16="http://schemas.microsoft.com/office/drawing/2014/main" id="{271648DC-4A94-4EF7-BA21-5FB0BDB4B30E}"/>
                </a:ext>
              </a:extLst>
            </p:cNvPr>
            <p:cNvSpPr txBox="1"/>
            <p:nvPr/>
          </p:nvSpPr>
          <p:spPr>
            <a:xfrm>
              <a:off x="7504921" y="653717"/>
              <a:ext cx="1328050" cy="1011239"/>
            </a:xfrm>
            <a:prstGeom prst="rect">
              <a:avLst/>
            </a:prstGeom>
            <a:noFill/>
          </p:spPr>
          <p:txBody>
            <a:bodyPr wrap="square" rtlCol="0">
              <a:spAutoFit/>
            </a:bodyPr>
            <a:lstStyle/>
            <a:p>
              <a:pPr algn="dist">
                <a:lnSpc>
                  <a:spcPct val="150000"/>
                </a:lnSpc>
              </a:pPr>
              <a:r>
                <a:rPr lang="zh-CN" altLang="en-US" sz="4400" dirty="0">
                  <a:solidFill>
                    <a:srgbClr val="BC000D"/>
                  </a:solidFill>
                  <a:latin typeface="华文新魏" panose="02010800040101010101" pitchFamily="2" charset="-122"/>
                  <a:ea typeface="华文新魏" panose="02010800040101010101" pitchFamily="2" charset="-122"/>
                </a:rPr>
                <a:t>提高</a:t>
              </a:r>
            </a:p>
          </p:txBody>
        </p:sp>
        <p:grpSp>
          <p:nvGrpSpPr>
            <p:cNvPr id="23" name="组合 22">
              <a:extLst>
                <a:ext uri="{FF2B5EF4-FFF2-40B4-BE49-F238E27FC236}">
                  <a16:creationId xmlns="" xmlns:a16="http://schemas.microsoft.com/office/drawing/2014/main" id="{7557EC5F-ED71-47CC-B227-D28052BB566A}"/>
                </a:ext>
              </a:extLst>
            </p:cNvPr>
            <p:cNvGrpSpPr/>
            <p:nvPr/>
          </p:nvGrpSpPr>
          <p:grpSpPr>
            <a:xfrm>
              <a:off x="4857903" y="990822"/>
              <a:ext cx="4470287" cy="608492"/>
              <a:chOff x="4857903" y="990822"/>
              <a:chExt cx="4470287" cy="608492"/>
            </a:xfrm>
          </p:grpSpPr>
          <p:grpSp>
            <p:nvGrpSpPr>
              <p:cNvPr id="24" name="组合 23">
                <a:extLst>
                  <a:ext uri="{FF2B5EF4-FFF2-40B4-BE49-F238E27FC236}">
                    <a16:creationId xmlns="" xmlns:a16="http://schemas.microsoft.com/office/drawing/2014/main" id="{1DCA468D-A446-4FC1-9A7E-0C3CFC15C9C3}"/>
                  </a:ext>
                </a:extLst>
              </p:cNvPr>
              <p:cNvGrpSpPr/>
              <p:nvPr/>
            </p:nvGrpSpPr>
            <p:grpSpPr>
              <a:xfrm>
                <a:off x="7567938" y="990822"/>
                <a:ext cx="1214833" cy="608492"/>
                <a:chOff x="6025668" y="990822"/>
                <a:chExt cx="1214833" cy="608492"/>
              </a:xfrm>
            </p:grpSpPr>
            <p:sp>
              <p:nvSpPr>
                <p:cNvPr id="26" name="矩形 25">
                  <a:extLst>
                    <a:ext uri="{FF2B5EF4-FFF2-40B4-BE49-F238E27FC236}">
                      <a16:creationId xmlns="" xmlns:a16="http://schemas.microsoft.com/office/drawing/2014/main" id="{30960321-3906-4062-ACFC-FCBE53174F56}"/>
                    </a:ext>
                  </a:extLst>
                </p:cNvPr>
                <p:cNvSpPr/>
                <p:nvPr/>
              </p:nvSpPr>
              <p:spPr>
                <a:xfrm>
                  <a:off x="6632007" y="990822"/>
                  <a:ext cx="608494" cy="608492"/>
                </a:xfrm>
                <a:prstGeom prst="rect">
                  <a:avLst/>
                </a:prstGeom>
                <a:noFill/>
                <a:ln w="9525">
                  <a:solidFill>
                    <a:srgbClr val="BC000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C000D"/>
                    </a:solidFill>
                  </a:endParaRPr>
                </a:p>
              </p:txBody>
            </p:sp>
            <p:cxnSp>
              <p:nvCxnSpPr>
                <p:cNvPr id="27" name="直接连接符 26">
                  <a:extLst>
                    <a:ext uri="{FF2B5EF4-FFF2-40B4-BE49-F238E27FC236}">
                      <a16:creationId xmlns="" xmlns:a16="http://schemas.microsoft.com/office/drawing/2014/main" id="{3BF261F7-9858-44C9-B5CE-5C89FE8D6EFB}"/>
                    </a:ext>
                  </a:extLst>
                </p:cNvPr>
                <p:cNvCxnSpPr>
                  <a:stCxn id="26" idx="0"/>
                  <a:endCxn id="26" idx="2"/>
                </p:cNvCxnSpPr>
                <p:nvPr/>
              </p:nvCxnSpPr>
              <p:spPr>
                <a:xfrm>
                  <a:off x="6936255" y="990822"/>
                  <a:ext cx="0" cy="608492"/>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 xmlns:a16="http://schemas.microsoft.com/office/drawing/2014/main" id="{CC12B028-DE77-4E8A-995A-AFB52AE8F0B7}"/>
                    </a:ext>
                  </a:extLst>
                </p:cNvPr>
                <p:cNvCxnSpPr>
                  <a:cxnSpLocks/>
                  <a:stCxn id="26" idx="3"/>
                  <a:endCxn id="26" idx="1"/>
                </p:cNvCxnSpPr>
                <p:nvPr/>
              </p:nvCxnSpPr>
              <p:spPr>
                <a:xfrm flipH="1">
                  <a:off x="6632007" y="1295068"/>
                  <a:ext cx="608494" cy="0"/>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 xmlns:a16="http://schemas.microsoft.com/office/drawing/2014/main" id="{23313D8F-0188-4890-B88D-BAF2CB5BEDE7}"/>
                    </a:ext>
                  </a:extLst>
                </p:cNvPr>
                <p:cNvCxnSpPr/>
                <p:nvPr/>
              </p:nvCxnSpPr>
              <p:spPr>
                <a:xfrm>
                  <a:off x="6632007"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 xmlns:a16="http://schemas.microsoft.com/office/drawing/2014/main" id="{CC34E07E-D768-405F-A00B-07E077093025}"/>
                    </a:ext>
                  </a:extLst>
                </p:cNvPr>
                <p:cNvCxnSpPr>
                  <a:cxnSpLocks/>
                </p:cNvCxnSpPr>
                <p:nvPr/>
              </p:nvCxnSpPr>
              <p:spPr>
                <a:xfrm flipH="1">
                  <a:off x="6632007"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 xmlns:a16="http://schemas.microsoft.com/office/drawing/2014/main" id="{9D4DBF5B-0F35-4E15-AA45-9372840417E6}"/>
                    </a:ext>
                  </a:extLst>
                </p:cNvPr>
                <p:cNvSpPr/>
                <p:nvPr/>
              </p:nvSpPr>
              <p:spPr>
                <a:xfrm>
                  <a:off x="6025668" y="990822"/>
                  <a:ext cx="608494" cy="608492"/>
                </a:xfrm>
                <a:prstGeom prst="rect">
                  <a:avLst/>
                </a:prstGeom>
                <a:noFill/>
                <a:ln w="9525">
                  <a:solidFill>
                    <a:srgbClr val="BC000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C000D"/>
                    </a:solidFill>
                  </a:endParaRPr>
                </a:p>
              </p:txBody>
            </p:sp>
            <p:cxnSp>
              <p:nvCxnSpPr>
                <p:cNvPr id="32" name="直接连接符 31">
                  <a:extLst>
                    <a:ext uri="{FF2B5EF4-FFF2-40B4-BE49-F238E27FC236}">
                      <a16:creationId xmlns="" xmlns:a16="http://schemas.microsoft.com/office/drawing/2014/main" id="{D38C0C57-4D89-4FE1-9A62-FE9EA83561F3}"/>
                    </a:ext>
                  </a:extLst>
                </p:cNvPr>
                <p:cNvCxnSpPr>
                  <a:stCxn id="31" idx="0"/>
                  <a:endCxn id="31" idx="2"/>
                </p:cNvCxnSpPr>
                <p:nvPr/>
              </p:nvCxnSpPr>
              <p:spPr>
                <a:xfrm>
                  <a:off x="6329915" y="990822"/>
                  <a:ext cx="0" cy="608492"/>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 xmlns:a16="http://schemas.microsoft.com/office/drawing/2014/main" id="{9F8C0042-64EB-4F28-8F0A-C7011E0A303E}"/>
                    </a:ext>
                  </a:extLst>
                </p:cNvPr>
                <p:cNvCxnSpPr>
                  <a:cxnSpLocks/>
                  <a:stCxn id="31" idx="3"/>
                  <a:endCxn id="31" idx="1"/>
                </p:cNvCxnSpPr>
                <p:nvPr/>
              </p:nvCxnSpPr>
              <p:spPr>
                <a:xfrm flipH="1">
                  <a:off x="6025668" y="1295068"/>
                  <a:ext cx="608494" cy="0"/>
                </a:xfrm>
                <a:prstGeom prst="line">
                  <a:avLst/>
                </a:prstGeom>
                <a:ln w="0">
                  <a:solidFill>
                    <a:srgbClr val="BC000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 xmlns:a16="http://schemas.microsoft.com/office/drawing/2014/main" id="{DC957AE1-D13D-4A65-9A19-824155EBAD98}"/>
                    </a:ext>
                  </a:extLst>
                </p:cNvPr>
                <p:cNvCxnSpPr/>
                <p:nvPr/>
              </p:nvCxnSpPr>
              <p:spPr>
                <a:xfrm>
                  <a:off x="6025668"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 xmlns:a16="http://schemas.microsoft.com/office/drawing/2014/main" id="{2FFF57F5-24AA-423D-8E70-D1DA7497C56F}"/>
                    </a:ext>
                  </a:extLst>
                </p:cNvPr>
                <p:cNvCxnSpPr>
                  <a:cxnSpLocks/>
                </p:cNvCxnSpPr>
                <p:nvPr/>
              </p:nvCxnSpPr>
              <p:spPr>
                <a:xfrm flipH="1">
                  <a:off x="6025668" y="990822"/>
                  <a:ext cx="608494" cy="608492"/>
                </a:xfrm>
                <a:prstGeom prst="line">
                  <a:avLst/>
                </a:prstGeom>
                <a:ln w="0">
                  <a:solidFill>
                    <a:srgbClr val="BC000D">
                      <a:alpha val="35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25" name="矩形 24">
                <a:extLst>
                  <a:ext uri="{FF2B5EF4-FFF2-40B4-BE49-F238E27FC236}">
                    <a16:creationId xmlns="" xmlns:a16="http://schemas.microsoft.com/office/drawing/2014/main" id="{2FFB969D-2F59-46E9-AEA3-999789B63A00}"/>
                  </a:ext>
                </a:extLst>
              </p:cNvPr>
              <p:cNvSpPr/>
              <p:nvPr/>
            </p:nvSpPr>
            <p:spPr>
              <a:xfrm>
                <a:off x="4857903" y="1078868"/>
                <a:ext cx="2684935" cy="461665"/>
              </a:xfrm>
              <a:prstGeom prst="rect">
                <a:avLst/>
              </a:prstGeom>
            </p:spPr>
            <p:txBody>
              <a:bodyPr wrap="square">
                <a:spAutoFit/>
              </a:bodyPr>
              <a:lstStyle/>
              <a:p>
                <a:pPr algn="dist"/>
                <a:r>
                  <a:rPr lang="zh-CN" altLang="en-US" sz="2400" b="1" dirty="0">
                    <a:solidFill>
                      <a:schemeClr val="tx1">
                        <a:lumMod val="85000"/>
                        <a:lumOff val="15000"/>
                      </a:schemeClr>
                    </a:solidFill>
                  </a:rPr>
                  <a:t>实现现代化的要求</a:t>
                </a:r>
              </a:p>
            </p:txBody>
          </p:sp>
          <p:sp>
            <p:nvSpPr>
              <p:cNvPr id="36" name="矩形 35">
                <a:extLst>
                  <a:ext uri="{FF2B5EF4-FFF2-40B4-BE49-F238E27FC236}">
                    <a16:creationId xmlns="" xmlns:a16="http://schemas.microsoft.com/office/drawing/2014/main" id="{D6E7420A-5D16-41F6-AF0F-915F1255266D}"/>
                  </a:ext>
                </a:extLst>
              </p:cNvPr>
              <p:cNvSpPr/>
              <p:nvPr/>
            </p:nvSpPr>
            <p:spPr>
              <a:xfrm>
                <a:off x="8814499" y="1078868"/>
                <a:ext cx="513691" cy="461665"/>
              </a:xfrm>
              <a:prstGeom prst="rect">
                <a:avLst/>
              </a:prstGeom>
            </p:spPr>
            <p:txBody>
              <a:bodyPr wrap="square">
                <a:spAutoFit/>
              </a:bodyPr>
              <a:lstStyle/>
              <a:p>
                <a:pPr algn="dist"/>
                <a:r>
                  <a:rPr lang="zh-CN" altLang="en-US" sz="2400" b="1" dirty="0">
                    <a:solidFill>
                      <a:schemeClr val="tx1">
                        <a:lumMod val="85000"/>
                        <a:lumOff val="15000"/>
                      </a:schemeClr>
                    </a:solidFill>
                  </a:rPr>
                  <a:t>了</a:t>
                </a:r>
              </a:p>
            </p:txBody>
          </p:sp>
        </p:grpSp>
      </p:grpSp>
      <p:sp>
        <p:nvSpPr>
          <p:cNvPr id="43" name="文本框 42">
            <a:extLst>
              <a:ext uri="{FF2B5EF4-FFF2-40B4-BE49-F238E27FC236}">
                <a16:creationId xmlns="" xmlns:a16="http://schemas.microsoft.com/office/drawing/2014/main" id="{D0F97A7E-516D-49B3-8FB3-2B1BCDA90806}"/>
              </a:ext>
            </a:extLst>
          </p:cNvPr>
          <p:cNvSpPr txBox="1"/>
          <p:nvPr/>
        </p:nvSpPr>
        <p:spPr>
          <a:xfrm>
            <a:off x="1100995" y="5101702"/>
            <a:ext cx="4932619" cy="923330"/>
          </a:xfrm>
          <a:prstGeom prst="rect">
            <a:avLst/>
          </a:prstGeom>
          <a:noFill/>
        </p:spPr>
        <p:txBody>
          <a:bodyPr wrap="square" rtlCol="0">
            <a:spAutoFit/>
          </a:bodyPr>
          <a:lstStyle/>
          <a:p>
            <a:pPr indent="457200">
              <a:lnSpc>
                <a:spcPct val="150000"/>
              </a:lnSpc>
            </a:pPr>
            <a:r>
              <a:rPr lang="zh-CN" altLang="en-US" dirty="0">
                <a:solidFill>
                  <a:schemeClr val="tx1">
                    <a:lumMod val="85000"/>
                    <a:lumOff val="15000"/>
                  </a:schemeClr>
                </a:solidFill>
                <a:latin typeface="+mj-ea"/>
                <a:ea typeface="+mj-ea"/>
              </a:rPr>
              <a:t>在全面建设社会主义现代化国家的新征程中，提出了一系列新的更高的要求。</a:t>
            </a:r>
          </a:p>
        </p:txBody>
      </p:sp>
      <p:sp>
        <p:nvSpPr>
          <p:cNvPr id="48" name="文本框 47">
            <a:extLst>
              <a:ext uri="{FF2B5EF4-FFF2-40B4-BE49-F238E27FC236}">
                <a16:creationId xmlns="" xmlns:a16="http://schemas.microsoft.com/office/drawing/2014/main" id="{92FBAB30-E977-4676-B4DA-2C00812ACECD}"/>
              </a:ext>
            </a:extLst>
          </p:cNvPr>
          <p:cNvSpPr txBox="1"/>
          <p:nvPr/>
        </p:nvSpPr>
        <p:spPr>
          <a:xfrm>
            <a:off x="6442110" y="5101702"/>
            <a:ext cx="5100379" cy="923330"/>
          </a:xfrm>
          <a:prstGeom prst="rect">
            <a:avLst/>
          </a:prstGeom>
          <a:noFill/>
        </p:spPr>
        <p:txBody>
          <a:bodyPr wrap="square" rtlCol="0">
            <a:spAutoFit/>
          </a:bodyPr>
          <a:lstStyle>
            <a:defPPr>
              <a:defRPr lang="zh-CN"/>
            </a:defPPr>
            <a:lvl1pPr algn="ctr">
              <a:lnSpc>
                <a:spcPct val="150000"/>
              </a:lnSpc>
              <a:defRPr>
                <a:latin typeface="+mj-ea"/>
                <a:ea typeface="+mj-ea"/>
              </a:defRPr>
            </a:lvl1pPr>
          </a:lstStyle>
          <a:p>
            <a:r>
              <a:rPr lang="zh-CN" altLang="en-US" dirty="0">
                <a:solidFill>
                  <a:schemeClr val="tx1">
                    <a:lumMod val="85000"/>
                    <a:lumOff val="15000"/>
                  </a:schemeClr>
                </a:solidFill>
              </a:rPr>
              <a:t>        实现国家治理体系和治理能力现代化，为全面建成社会主义现代化强国提供可靠制度保证。</a:t>
            </a:r>
          </a:p>
        </p:txBody>
      </p:sp>
      <p:grpSp>
        <p:nvGrpSpPr>
          <p:cNvPr id="49" name="组合 48">
            <a:extLst>
              <a:ext uri="{FF2B5EF4-FFF2-40B4-BE49-F238E27FC236}">
                <a16:creationId xmlns="" xmlns:a16="http://schemas.microsoft.com/office/drawing/2014/main" id="{3859C912-2FA6-4057-B729-4C07BB6956BA}"/>
              </a:ext>
            </a:extLst>
          </p:cNvPr>
          <p:cNvGrpSpPr/>
          <p:nvPr/>
        </p:nvGrpSpPr>
        <p:grpSpPr>
          <a:xfrm>
            <a:off x="6879425" y="2146331"/>
            <a:ext cx="3853156" cy="2289554"/>
            <a:chOff x="7042946" y="2745941"/>
            <a:chExt cx="3853156" cy="2289554"/>
          </a:xfrm>
        </p:grpSpPr>
        <p:sp>
          <p:nvSpPr>
            <p:cNvPr id="50" name="任意多边形: 形状 49">
              <a:extLst>
                <a:ext uri="{FF2B5EF4-FFF2-40B4-BE49-F238E27FC236}">
                  <a16:creationId xmlns="" xmlns:a16="http://schemas.microsoft.com/office/drawing/2014/main" id="{1E182865-7027-456A-B918-F0A37999252E}"/>
                </a:ext>
              </a:extLst>
            </p:cNvPr>
            <p:cNvSpPr/>
            <p:nvPr/>
          </p:nvSpPr>
          <p:spPr>
            <a:xfrm>
              <a:off x="8606546" y="3056082"/>
              <a:ext cx="725956" cy="1669275"/>
            </a:xfrm>
            <a:custGeom>
              <a:avLst/>
              <a:gdLst>
                <a:gd name="connsiteX0" fmla="*/ 362978 w 725956"/>
                <a:gd name="connsiteY0" fmla="*/ 0 h 1669275"/>
                <a:gd name="connsiteX1" fmla="*/ 390658 w 725956"/>
                <a:gd name="connsiteY1" fmla="*/ 25157 h 1669275"/>
                <a:gd name="connsiteX2" fmla="*/ 725956 w 725956"/>
                <a:gd name="connsiteY2" fmla="*/ 834637 h 1669275"/>
                <a:gd name="connsiteX3" fmla="*/ 390658 w 725956"/>
                <a:gd name="connsiteY3" fmla="*/ 1644117 h 1669275"/>
                <a:gd name="connsiteX4" fmla="*/ 362978 w 725956"/>
                <a:gd name="connsiteY4" fmla="*/ 1669275 h 1669275"/>
                <a:gd name="connsiteX5" fmla="*/ 335298 w 725956"/>
                <a:gd name="connsiteY5" fmla="*/ 1644117 h 1669275"/>
                <a:gd name="connsiteX6" fmla="*/ 0 w 725956"/>
                <a:gd name="connsiteY6" fmla="*/ 834637 h 1669275"/>
                <a:gd name="connsiteX7" fmla="*/ 335298 w 725956"/>
                <a:gd name="connsiteY7" fmla="*/ 25157 h 1669275"/>
                <a:gd name="connsiteX8" fmla="*/ 362978 w 725956"/>
                <a:gd name="connsiteY8" fmla="*/ 0 h 166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956" h="1669275">
                  <a:moveTo>
                    <a:pt x="362978" y="0"/>
                  </a:moveTo>
                  <a:lnTo>
                    <a:pt x="390658" y="25157"/>
                  </a:lnTo>
                  <a:cubicBezTo>
                    <a:pt x="597822" y="232321"/>
                    <a:pt x="725956" y="518516"/>
                    <a:pt x="725956" y="834637"/>
                  </a:cubicBezTo>
                  <a:cubicBezTo>
                    <a:pt x="725956" y="1150759"/>
                    <a:pt x="597822" y="1436953"/>
                    <a:pt x="390658" y="1644117"/>
                  </a:cubicBezTo>
                  <a:lnTo>
                    <a:pt x="362978" y="1669275"/>
                  </a:lnTo>
                  <a:lnTo>
                    <a:pt x="335298" y="1644117"/>
                  </a:lnTo>
                  <a:cubicBezTo>
                    <a:pt x="128134" y="1436953"/>
                    <a:pt x="0" y="1150759"/>
                    <a:pt x="0" y="834637"/>
                  </a:cubicBezTo>
                  <a:cubicBezTo>
                    <a:pt x="0" y="518516"/>
                    <a:pt x="128134" y="232321"/>
                    <a:pt x="335298" y="25157"/>
                  </a:cubicBezTo>
                  <a:lnTo>
                    <a:pt x="362978" y="0"/>
                  </a:lnTo>
                  <a:close/>
                </a:path>
              </a:pathLst>
            </a:custGeom>
            <a:solidFill>
              <a:srgbClr val="BC000D"/>
            </a:solidFill>
            <a:ln>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1" name="任意多边形: 形状 50">
              <a:extLst>
                <a:ext uri="{FF2B5EF4-FFF2-40B4-BE49-F238E27FC236}">
                  <a16:creationId xmlns="" xmlns:a16="http://schemas.microsoft.com/office/drawing/2014/main" id="{591F29E7-8653-46CC-83B5-ED45B6CF8F8C}"/>
                </a:ext>
              </a:extLst>
            </p:cNvPr>
            <p:cNvSpPr/>
            <p:nvPr/>
          </p:nvSpPr>
          <p:spPr>
            <a:xfrm>
              <a:off x="7042946" y="2745941"/>
              <a:ext cx="1926578" cy="2289554"/>
            </a:xfrm>
            <a:custGeom>
              <a:avLst/>
              <a:gdLst>
                <a:gd name="connsiteX0" fmla="*/ 1144778 w 1926578"/>
                <a:gd name="connsiteY0" fmla="*/ 0 h 2289554"/>
                <a:gd name="connsiteX1" fmla="*/ 1872963 w 1926578"/>
                <a:gd name="connsiteY1" fmla="*/ 261411 h 2289554"/>
                <a:gd name="connsiteX2" fmla="*/ 1926578 w 1926578"/>
                <a:gd name="connsiteY2" fmla="*/ 310140 h 2289554"/>
                <a:gd name="connsiteX3" fmla="*/ 1898898 w 1926578"/>
                <a:gd name="connsiteY3" fmla="*/ 335297 h 2289554"/>
                <a:gd name="connsiteX4" fmla="*/ 1563600 w 1926578"/>
                <a:gd name="connsiteY4" fmla="*/ 1144777 h 2289554"/>
                <a:gd name="connsiteX5" fmla="*/ 1898898 w 1926578"/>
                <a:gd name="connsiteY5" fmla="*/ 1954257 h 2289554"/>
                <a:gd name="connsiteX6" fmla="*/ 1926578 w 1926578"/>
                <a:gd name="connsiteY6" fmla="*/ 1979415 h 2289554"/>
                <a:gd name="connsiteX7" fmla="*/ 1872963 w 1926578"/>
                <a:gd name="connsiteY7" fmla="*/ 2028143 h 2289554"/>
                <a:gd name="connsiteX8" fmla="*/ 1144778 w 1926578"/>
                <a:gd name="connsiteY8" fmla="*/ 2289554 h 2289554"/>
                <a:gd name="connsiteX9" fmla="*/ 0 w 1926578"/>
                <a:gd name="connsiteY9" fmla="*/ 1144777 h 2289554"/>
                <a:gd name="connsiteX10" fmla="*/ 1144778 w 1926578"/>
                <a:gd name="connsiteY10" fmla="*/ 0 h 228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6578" h="2289554">
                  <a:moveTo>
                    <a:pt x="1144778" y="0"/>
                  </a:moveTo>
                  <a:cubicBezTo>
                    <a:pt x="1421384" y="0"/>
                    <a:pt x="1675078" y="98102"/>
                    <a:pt x="1872963" y="261411"/>
                  </a:cubicBezTo>
                  <a:lnTo>
                    <a:pt x="1926578" y="310140"/>
                  </a:lnTo>
                  <a:lnTo>
                    <a:pt x="1898898" y="335297"/>
                  </a:lnTo>
                  <a:cubicBezTo>
                    <a:pt x="1691734" y="542461"/>
                    <a:pt x="1563600" y="828656"/>
                    <a:pt x="1563600" y="1144777"/>
                  </a:cubicBezTo>
                  <a:cubicBezTo>
                    <a:pt x="1563600" y="1460899"/>
                    <a:pt x="1691734" y="1747093"/>
                    <a:pt x="1898898" y="1954257"/>
                  </a:cubicBezTo>
                  <a:lnTo>
                    <a:pt x="1926578" y="1979415"/>
                  </a:lnTo>
                  <a:lnTo>
                    <a:pt x="1872963" y="2028143"/>
                  </a:lnTo>
                  <a:cubicBezTo>
                    <a:pt x="1675078" y="2191452"/>
                    <a:pt x="1421384" y="2289554"/>
                    <a:pt x="1144778" y="2289554"/>
                  </a:cubicBezTo>
                  <a:cubicBezTo>
                    <a:pt x="512535" y="2289554"/>
                    <a:pt x="0" y="1777020"/>
                    <a:pt x="0" y="1144777"/>
                  </a:cubicBezTo>
                  <a:cubicBezTo>
                    <a:pt x="0" y="512534"/>
                    <a:pt x="512535" y="0"/>
                    <a:pt x="1144778" y="0"/>
                  </a:cubicBezTo>
                  <a:close/>
                </a:path>
              </a:pathLst>
            </a:custGeom>
            <a:noFill/>
            <a:ln>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2" name="任意多边形: 形状 51">
              <a:extLst>
                <a:ext uri="{FF2B5EF4-FFF2-40B4-BE49-F238E27FC236}">
                  <a16:creationId xmlns="" xmlns:a16="http://schemas.microsoft.com/office/drawing/2014/main" id="{A4B688C2-0B73-4DCB-B861-73D0D1C2ED94}"/>
                </a:ext>
              </a:extLst>
            </p:cNvPr>
            <p:cNvSpPr/>
            <p:nvPr/>
          </p:nvSpPr>
          <p:spPr>
            <a:xfrm>
              <a:off x="8969524" y="2745941"/>
              <a:ext cx="1926578" cy="2289554"/>
            </a:xfrm>
            <a:custGeom>
              <a:avLst/>
              <a:gdLst>
                <a:gd name="connsiteX0" fmla="*/ 781800 w 1926578"/>
                <a:gd name="connsiteY0" fmla="*/ 0 h 2289554"/>
                <a:gd name="connsiteX1" fmla="*/ 1926578 w 1926578"/>
                <a:gd name="connsiteY1" fmla="*/ 1144777 h 2289554"/>
                <a:gd name="connsiteX2" fmla="*/ 781800 w 1926578"/>
                <a:gd name="connsiteY2" fmla="*/ 2289554 h 2289554"/>
                <a:gd name="connsiteX3" fmla="*/ 53615 w 1926578"/>
                <a:gd name="connsiteY3" fmla="*/ 2028143 h 2289554"/>
                <a:gd name="connsiteX4" fmla="*/ 0 w 1926578"/>
                <a:gd name="connsiteY4" fmla="*/ 1979415 h 2289554"/>
                <a:gd name="connsiteX5" fmla="*/ 27680 w 1926578"/>
                <a:gd name="connsiteY5" fmla="*/ 1954257 h 2289554"/>
                <a:gd name="connsiteX6" fmla="*/ 362978 w 1926578"/>
                <a:gd name="connsiteY6" fmla="*/ 1144777 h 2289554"/>
                <a:gd name="connsiteX7" fmla="*/ 27680 w 1926578"/>
                <a:gd name="connsiteY7" fmla="*/ 335297 h 2289554"/>
                <a:gd name="connsiteX8" fmla="*/ 0 w 1926578"/>
                <a:gd name="connsiteY8" fmla="*/ 310140 h 2289554"/>
                <a:gd name="connsiteX9" fmla="*/ 53615 w 1926578"/>
                <a:gd name="connsiteY9" fmla="*/ 261411 h 2289554"/>
                <a:gd name="connsiteX10" fmla="*/ 781800 w 1926578"/>
                <a:gd name="connsiteY10" fmla="*/ 0 h 228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6578" h="2289554">
                  <a:moveTo>
                    <a:pt x="781800" y="0"/>
                  </a:moveTo>
                  <a:cubicBezTo>
                    <a:pt x="1414043" y="0"/>
                    <a:pt x="1926578" y="512534"/>
                    <a:pt x="1926578" y="1144777"/>
                  </a:cubicBezTo>
                  <a:cubicBezTo>
                    <a:pt x="1926578" y="1777020"/>
                    <a:pt x="1414043" y="2289554"/>
                    <a:pt x="781800" y="2289554"/>
                  </a:cubicBezTo>
                  <a:cubicBezTo>
                    <a:pt x="505194" y="2289554"/>
                    <a:pt x="251500" y="2191452"/>
                    <a:pt x="53615" y="2028143"/>
                  </a:cubicBezTo>
                  <a:lnTo>
                    <a:pt x="0" y="1979415"/>
                  </a:lnTo>
                  <a:lnTo>
                    <a:pt x="27680" y="1954257"/>
                  </a:lnTo>
                  <a:cubicBezTo>
                    <a:pt x="234844" y="1747093"/>
                    <a:pt x="362978" y="1460899"/>
                    <a:pt x="362978" y="1144777"/>
                  </a:cubicBezTo>
                  <a:cubicBezTo>
                    <a:pt x="362978" y="828656"/>
                    <a:pt x="234844" y="542461"/>
                    <a:pt x="27680" y="335297"/>
                  </a:cubicBezTo>
                  <a:lnTo>
                    <a:pt x="0" y="310140"/>
                  </a:lnTo>
                  <a:lnTo>
                    <a:pt x="53615" y="261411"/>
                  </a:lnTo>
                  <a:cubicBezTo>
                    <a:pt x="251500" y="98102"/>
                    <a:pt x="505194" y="0"/>
                    <a:pt x="781800" y="0"/>
                  </a:cubicBezTo>
                  <a:close/>
                </a:path>
              </a:pathLst>
            </a:custGeom>
            <a:noFill/>
            <a:ln>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3" name="文本框 52">
              <a:extLst>
                <a:ext uri="{FF2B5EF4-FFF2-40B4-BE49-F238E27FC236}">
                  <a16:creationId xmlns="" xmlns:a16="http://schemas.microsoft.com/office/drawing/2014/main" id="{CB80E311-6C2C-49BF-A788-B0E67F401A5B}"/>
                </a:ext>
              </a:extLst>
            </p:cNvPr>
            <p:cNvSpPr txBox="1"/>
            <p:nvPr/>
          </p:nvSpPr>
          <p:spPr>
            <a:xfrm>
              <a:off x="7098795" y="3343206"/>
              <a:ext cx="1474688" cy="1141851"/>
            </a:xfrm>
            <a:prstGeom prst="rect">
              <a:avLst/>
            </a:prstGeom>
            <a:noFill/>
          </p:spPr>
          <p:txBody>
            <a:bodyPr wrap="square" rtlCol="0">
              <a:spAutoFit/>
            </a:bodyPr>
            <a:lstStyle/>
            <a:p>
              <a:pPr algn="ctr">
                <a:lnSpc>
                  <a:spcPct val="150000"/>
                </a:lnSpc>
              </a:pPr>
              <a:r>
                <a:rPr lang="zh-CN" altLang="en-US" sz="2400" b="1" dirty="0">
                  <a:solidFill>
                    <a:srgbClr val="BC000D"/>
                  </a:solidFill>
                  <a:latin typeface="+mj-ea"/>
                  <a:ea typeface="+mj-ea"/>
                </a:rPr>
                <a:t>国家治理体系</a:t>
              </a:r>
            </a:p>
          </p:txBody>
        </p:sp>
        <p:sp>
          <p:nvSpPr>
            <p:cNvPr id="54" name="文本框 53">
              <a:extLst>
                <a:ext uri="{FF2B5EF4-FFF2-40B4-BE49-F238E27FC236}">
                  <a16:creationId xmlns="" xmlns:a16="http://schemas.microsoft.com/office/drawing/2014/main" id="{DDA10C70-9145-4F6E-BA97-77F691044720}"/>
                </a:ext>
              </a:extLst>
            </p:cNvPr>
            <p:cNvSpPr txBox="1"/>
            <p:nvPr/>
          </p:nvSpPr>
          <p:spPr>
            <a:xfrm>
              <a:off x="9365565" y="3343206"/>
              <a:ext cx="1474688" cy="1141851"/>
            </a:xfrm>
            <a:prstGeom prst="rect">
              <a:avLst/>
            </a:prstGeom>
            <a:noFill/>
          </p:spPr>
          <p:txBody>
            <a:bodyPr wrap="square" rtlCol="0">
              <a:spAutoFit/>
            </a:bodyPr>
            <a:lstStyle/>
            <a:p>
              <a:pPr algn="ctr">
                <a:lnSpc>
                  <a:spcPct val="150000"/>
                </a:lnSpc>
              </a:pPr>
              <a:r>
                <a:rPr lang="zh-CN" altLang="en-US" sz="2400" b="1" dirty="0">
                  <a:solidFill>
                    <a:srgbClr val="BC000D"/>
                  </a:solidFill>
                  <a:latin typeface="+mj-ea"/>
                  <a:ea typeface="+mj-ea"/>
                </a:rPr>
                <a:t>国家治理能力</a:t>
              </a:r>
            </a:p>
          </p:txBody>
        </p:sp>
        <p:sp>
          <p:nvSpPr>
            <p:cNvPr id="55" name="文本框 54">
              <a:extLst>
                <a:ext uri="{FF2B5EF4-FFF2-40B4-BE49-F238E27FC236}">
                  <a16:creationId xmlns="" xmlns:a16="http://schemas.microsoft.com/office/drawing/2014/main" id="{775C50AB-DFA7-4B48-90F0-1DDCF7E67A44}"/>
                </a:ext>
              </a:extLst>
            </p:cNvPr>
            <p:cNvSpPr txBox="1"/>
            <p:nvPr/>
          </p:nvSpPr>
          <p:spPr>
            <a:xfrm>
              <a:off x="8838878" y="3215993"/>
              <a:ext cx="315045" cy="1384995"/>
            </a:xfrm>
            <a:prstGeom prst="rect">
              <a:avLst/>
            </a:prstGeom>
            <a:noFill/>
          </p:spPr>
          <p:txBody>
            <a:bodyPr wrap="square" rtlCol="0">
              <a:spAutoFit/>
            </a:bodyPr>
            <a:lstStyle/>
            <a:p>
              <a:pPr algn="ctr"/>
              <a:r>
                <a:rPr lang="zh-CN" altLang="en-US" sz="2800" b="1" dirty="0">
                  <a:solidFill>
                    <a:schemeClr val="bg1"/>
                  </a:solidFill>
                  <a:latin typeface="+mj-ea"/>
                  <a:ea typeface="+mj-ea"/>
                </a:rPr>
                <a:t>现代化</a:t>
              </a:r>
            </a:p>
          </p:txBody>
        </p:sp>
      </p:grpSp>
      <p:cxnSp>
        <p:nvCxnSpPr>
          <p:cNvPr id="56" name="直接连接符 55">
            <a:extLst>
              <a:ext uri="{FF2B5EF4-FFF2-40B4-BE49-F238E27FC236}">
                <a16:creationId xmlns="" xmlns:a16="http://schemas.microsoft.com/office/drawing/2014/main" id="{CFC47F1D-1A6F-4060-8F0C-D58AA2EF1BAD}"/>
              </a:ext>
            </a:extLst>
          </p:cNvPr>
          <p:cNvCxnSpPr/>
          <p:nvPr/>
        </p:nvCxnSpPr>
        <p:spPr>
          <a:xfrm>
            <a:off x="6092237" y="2308762"/>
            <a:ext cx="0" cy="24632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2453224" y="2314577"/>
            <a:ext cx="1941553" cy="1923491"/>
            <a:chOff x="2453224" y="2314577"/>
            <a:chExt cx="1941553" cy="1923491"/>
          </a:xfrm>
        </p:grpSpPr>
        <p:grpSp>
          <p:nvGrpSpPr>
            <p:cNvPr id="57" name="组合 56">
              <a:extLst>
                <a:ext uri="{FF2B5EF4-FFF2-40B4-BE49-F238E27FC236}">
                  <a16:creationId xmlns="" xmlns:a16="http://schemas.microsoft.com/office/drawing/2014/main" id="{A479C4B6-5ED4-4685-A9A6-0F86483940B2}"/>
                </a:ext>
              </a:extLst>
            </p:cNvPr>
            <p:cNvGrpSpPr/>
            <p:nvPr/>
          </p:nvGrpSpPr>
          <p:grpSpPr>
            <a:xfrm>
              <a:off x="2453224" y="2314577"/>
              <a:ext cx="1787885" cy="1766687"/>
              <a:chOff x="2259139" y="2423083"/>
              <a:chExt cx="2342633" cy="2314858"/>
            </a:xfrm>
          </p:grpSpPr>
          <p:sp>
            <p:nvSpPr>
              <p:cNvPr id="58" name="椭圆 57">
                <a:extLst>
                  <a:ext uri="{FF2B5EF4-FFF2-40B4-BE49-F238E27FC236}">
                    <a16:creationId xmlns="" xmlns:a16="http://schemas.microsoft.com/office/drawing/2014/main" id="{EA7C4529-5C2D-491E-B10E-120AB4DDA98D}"/>
                  </a:ext>
                </a:extLst>
              </p:cNvPr>
              <p:cNvSpPr/>
              <p:nvPr/>
            </p:nvSpPr>
            <p:spPr>
              <a:xfrm>
                <a:off x="2412730" y="2548899"/>
                <a:ext cx="2189042" cy="2189042"/>
              </a:xfrm>
              <a:prstGeom prst="ellipse">
                <a:avLst/>
              </a:prstGeom>
              <a:noFill/>
              <a:ln w="3175">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mj-ea"/>
                  <a:ea typeface="+mj-ea"/>
                </a:endParaRPr>
              </a:p>
            </p:txBody>
          </p:sp>
          <p:sp>
            <p:nvSpPr>
              <p:cNvPr id="59" name="îśľiḍè">
                <a:extLst>
                  <a:ext uri="{FF2B5EF4-FFF2-40B4-BE49-F238E27FC236}">
                    <a16:creationId xmlns="" xmlns:a16="http://schemas.microsoft.com/office/drawing/2014/main" id="{434DF4A1-37B9-4D23-AA8F-89BE350D62B8}"/>
                  </a:ext>
                </a:extLst>
              </p:cNvPr>
              <p:cNvSpPr/>
              <p:nvPr/>
            </p:nvSpPr>
            <p:spPr>
              <a:xfrm>
                <a:off x="2930807" y="2423083"/>
                <a:ext cx="421715" cy="422348"/>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tx1">
                      <a:lumMod val="85000"/>
                      <a:lumOff val="15000"/>
                    </a:schemeClr>
                  </a:solidFill>
                  <a:latin typeface="+mj-ea"/>
                  <a:ea typeface="+mj-ea"/>
                </a:endParaRPr>
              </a:p>
            </p:txBody>
          </p:sp>
          <p:sp>
            <p:nvSpPr>
              <p:cNvPr id="60" name="i$lídé">
                <a:extLst>
                  <a:ext uri="{FF2B5EF4-FFF2-40B4-BE49-F238E27FC236}">
                    <a16:creationId xmlns="" xmlns:a16="http://schemas.microsoft.com/office/drawing/2014/main" id="{3838C68C-B8AA-4572-A1E0-F971419EE4D2}"/>
                  </a:ext>
                </a:extLst>
              </p:cNvPr>
              <p:cNvSpPr/>
              <p:nvPr/>
            </p:nvSpPr>
            <p:spPr>
              <a:xfrm>
                <a:off x="2259139" y="3074359"/>
                <a:ext cx="421714" cy="422348"/>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latin typeface="+mj-ea"/>
                  <a:ea typeface="+mj-ea"/>
                </a:endParaRPr>
              </a:p>
            </p:txBody>
          </p:sp>
          <p:sp>
            <p:nvSpPr>
              <p:cNvPr id="63" name="íṡ1ïďê">
                <a:extLst>
                  <a:ext uri="{FF2B5EF4-FFF2-40B4-BE49-F238E27FC236}">
                    <a16:creationId xmlns="" xmlns:a16="http://schemas.microsoft.com/office/drawing/2014/main" id="{6401398A-B6B9-42D6-B659-74BE514FDD07}"/>
                  </a:ext>
                </a:extLst>
              </p:cNvPr>
              <p:cNvSpPr/>
              <p:nvPr/>
            </p:nvSpPr>
            <p:spPr>
              <a:xfrm flipV="1">
                <a:off x="4110299" y="4210736"/>
                <a:ext cx="421716" cy="422350"/>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85000"/>
                      <a:lumOff val="15000"/>
                    </a:schemeClr>
                  </a:solidFill>
                  <a:latin typeface="+mj-ea"/>
                  <a:ea typeface="+mj-ea"/>
                </a:endParaRPr>
              </a:p>
            </p:txBody>
          </p:sp>
          <p:grpSp>
            <p:nvGrpSpPr>
              <p:cNvPr id="64" name="işḻîḋe">
                <a:extLst>
                  <a:ext uri="{FF2B5EF4-FFF2-40B4-BE49-F238E27FC236}">
                    <a16:creationId xmlns="" xmlns:a16="http://schemas.microsoft.com/office/drawing/2014/main" id="{DDBD9779-9C87-43C6-9D84-F99DA35381ED}"/>
                  </a:ext>
                </a:extLst>
              </p:cNvPr>
              <p:cNvGrpSpPr/>
              <p:nvPr/>
            </p:nvGrpSpPr>
            <p:grpSpPr>
              <a:xfrm>
                <a:off x="2389939" y="4054166"/>
                <a:ext cx="421716" cy="422350"/>
                <a:chOff x="4588771" y="3952350"/>
                <a:chExt cx="1091921" cy="1093560"/>
              </a:xfrm>
            </p:grpSpPr>
            <p:sp>
              <p:nvSpPr>
                <p:cNvPr id="70" name="ïşḷíďê">
                  <a:extLst>
                    <a:ext uri="{FF2B5EF4-FFF2-40B4-BE49-F238E27FC236}">
                      <a16:creationId xmlns="" xmlns:a16="http://schemas.microsoft.com/office/drawing/2014/main" id="{9D0A4A9B-5C92-4A06-B5BD-FD90AEFFB17A}"/>
                    </a:ext>
                  </a:extLst>
                </p:cNvPr>
                <p:cNvSpPr/>
                <p:nvPr/>
              </p:nvSpPr>
              <p:spPr>
                <a:xfrm flipV="1">
                  <a:off x="4588771" y="3952350"/>
                  <a:ext cx="1091921" cy="1093560"/>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latin typeface="+mj-ea"/>
                    <a:ea typeface="+mj-ea"/>
                  </a:endParaRPr>
                </a:p>
              </p:txBody>
            </p:sp>
            <p:sp>
              <p:nvSpPr>
                <p:cNvPr id="71" name="íṣḷiḋê">
                  <a:extLst>
                    <a:ext uri="{FF2B5EF4-FFF2-40B4-BE49-F238E27FC236}">
                      <a16:creationId xmlns="" xmlns:a16="http://schemas.microsoft.com/office/drawing/2014/main" id="{8ADF1899-7D0D-4C78-81D0-915EF9171B3A}"/>
                    </a:ext>
                  </a:extLst>
                </p:cNvPr>
                <p:cNvSpPr>
                  <a:spLocks/>
                </p:cNvSpPr>
                <p:nvPr/>
              </p:nvSpPr>
              <p:spPr bwMode="auto">
                <a:xfrm>
                  <a:off x="4862169" y="4233748"/>
                  <a:ext cx="545117" cy="545119"/>
                </a:xfrm>
                <a:prstGeom prst="ellipse">
                  <a:avLst/>
                </a:prstGeom>
                <a:solidFill>
                  <a:schemeClr val="bg1"/>
                </a:solidFill>
                <a:ln>
                  <a:noFill/>
                </a:ln>
              </p:spPr>
              <p:txBody>
                <a:bodyPr anchor="ctr"/>
                <a:lstStyle/>
                <a:p>
                  <a:pPr algn="ctr"/>
                  <a:endParaRPr>
                    <a:solidFill>
                      <a:schemeClr val="tx1">
                        <a:lumMod val="85000"/>
                        <a:lumOff val="15000"/>
                      </a:schemeClr>
                    </a:solidFill>
                    <a:latin typeface="+mj-ea"/>
                    <a:ea typeface="+mj-ea"/>
                  </a:endParaRPr>
                </a:p>
              </p:txBody>
            </p:sp>
          </p:grpSp>
          <p:sp>
            <p:nvSpPr>
              <p:cNvPr id="65" name="ï$ḻîḑé">
                <a:extLst>
                  <a:ext uri="{FF2B5EF4-FFF2-40B4-BE49-F238E27FC236}">
                    <a16:creationId xmlns="" xmlns:a16="http://schemas.microsoft.com/office/drawing/2014/main" id="{F12F3562-F0B5-4CF3-9DDC-7FB80E7477B6}"/>
                  </a:ext>
                </a:extLst>
              </p:cNvPr>
              <p:cNvSpPr/>
              <p:nvPr/>
            </p:nvSpPr>
            <p:spPr>
              <a:xfrm>
                <a:off x="3965456" y="2575365"/>
                <a:ext cx="421714" cy="422348"/>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85000"/>
                      <a:lumOff val="15000"/>
                    </a:schemeClr>
                  </a:solidFill>
                  <a:latin typeface="+mj-ea"/>
                  <a:ea typeface="+mj-ea"/>
                </a:endParaRPr>
              </a:p>
            </p:txBody>
          </p:sp>
          <p:sp>
            <p:nvSpPr>
              <p:cNvPr id="66" name="椭圆 65">
                <a:extLst>
                  <a:ext uri="{FF2B5EF4-FFF2-40B4-BE49-F238E27FC236}">
                    <a16:creationId xmlns="" xmlns:a16="http://schemas.microsoft.com/office/drawing/2014/main" id="{FB606F9B-6B52-4A4D-9D31-5D486ED66E9C}"/>
                  </a:ext>
                </a:extLst>
              </p:cNvPr>
              <p:cNvSpPr/>
              <p:nvPr/>
            </p:nvSpPr>
            <p:spPr>
              <a:xfrm>
                <a:off x="4217636" y="4319416"/>
                <a:ext cx="201175" cy="201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67" name="椭圆 66">
                <a:extLst>
                  <a:ext uri="{FF2B5EF4-FFF2-40B4-BE49-F238E27FC236}">
                    <a16:creationId xmlns="" xmlns:a16="http://schemas.microsoft.com/office/drawing/2014/main" id="{DA5F6649-A18C-4614-8B30-A7976B18EE5B}"/>
                  </a:ext>
                </a:extLst>
              </p:cNvPr>
              <p:cNvSpPr/>
              <p:nvPr/>
            </p:nvSpPr>
            <p:spPr>
              <a:xfrm>
                <a:off x="4078207" y="2686710"/>
                <a:ext cx="201175" cy="2011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68" name="椭圆 67">
                <a:extLst>
                  <a:ext uri="{FF2B5EF4-FFF2-40B4-BE49-F238E27FC236}">
                    <a16:creationId xmlns="" xmlns:a16="http://schemas.microsoft.com/office/drawing/2014/main" id="{8D963F0A-C396-4D7B-823A-F886CA092E52}"/>
                  </a:ext>
                </a:extLst>
              </p:cNvPr>
              <p:cNvSpPr/>
              <p:nvPr/>
            </p:nvSpPr>
            <p:spPr>
              <a:xfrm>
                <a:off x="3041077" y="2533671"/>
                <a:ext cx="201175" cy="201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69" name="椭圆 68">
                <a:extLst>
                  <a:ext uri="{FF2B5EF4-FFF2-40B4-BE49-F238E27FC236}">
                    <a16:creationId xmlns="" xmlns:a16="http://schemas.microsoft.com/office/drawing/2014/main" id="{32430A9D-9B16-4620-964D-71FCF54D6194}"/>
                  </a:ext>
                </a:extLst>
              </p:cNvPr>
              <p:cNvSpPr/>
              <p:nvPr/>
            </p:nvSpPr>
            <p:spPr>
              <a:xfrm>
                <a:off x="2369409" y="3184946"/>
                <a:ext cx="201175" cy="2011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
          <p:nvSpPr>
            <p:cNvPr id="74" name="ï$ḻîḑé">
              <a:extLst>
                <a:ext uri="{FF2B5EF4-FFF2-40B4-BE49-F238E27FC236}">
                  <a16:creationId xmlns="" xmlns:a16="http://schemas.microsoft.com/office/drawing/2014/main" id="{F12F3562-F0B5-4CF3-9DDC-7FB80E7477B6}"/>
                </a:ext>
              </a:extLst>
            </p:cNvPr>
            <p:cNvSpPr/>
            <p:nvPr/>
          </p:nvSpPr>
          <p:spPr>
            <a:xfrm>
              <a:off x="4072927" y="3039193"/>
              <a:ext cx="321850" cy="322334"/>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85000"/>
                    <a:lumOff val="15000"/>
                  </a:schemeClr>
                </a:solidFill>
                <a:latin typeface="+mj-ea"/>
                <a:ea typeface="+mj-ea"/>
              </a:endParaRPr>
            </a:p>
          </p:txBody>
        </p:sp>
        <p:sp>
          <p:nvSpPr>
            <p:cNvPr id="75" name="椭圆 74">
              <a:extLst>
                <a:ext uri="{FF2B5EF4-FFF2-40B4-BE49-F238E27FC236}">
                  <a16:creationId xmlns="" xmlns:a16="http://schemas.microsoft.com/office/drawing/2014/main" id="{DA5F6649-A18C-4614-8B30-A7976B18EE5B}"/>
                </a:ext>
              </a:extLst>
            </p:cNvPr>
            <p:cNvSpPr/>
            <p:nvPr/>
          </p:nvSpPr>
          <p:spPr>
            <a:xfrm>
              <a:off x="4158978" y="3124170"/>
              <a:ext cx="153536" cy="1535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76" name="ïşḷíďê">
              <a:extLst>
                <a:ext uri="{FF2B5EF4-FFF2-40B4-BE49-F238E27FC236}">
                  <a16:creationId xmlns="" xmlns:a16="http://schemas.microsoft.com/office/drawing/2014/main" id="{9D0A4A9B-5C92-4A06-B5BD-FD90AEFFB17A}"/>
                </a:ext>
              </a:extLst>
            </p:cNvPr>
            <p:cNvSpPr/>
            <p:nvPr/>
          </p:nvSpPr>
          <p:spPr>
            <a:xfrm flipV="1">
              <a:off x="3243810" y="3915733"/>
              <a:ext cx="321851" cy="322335"/>
            </a:xfrm>
            <a:prstGeom prst="ellipse">
              <a:avLst/>
            </a:prstGeom>
            <a:solidFill>
              <a:srgbClr val="BC000D">
                <a:alpha val="9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latin typeface="+mj-ea"/>
                <a:ea typeface="+mj-ea"/>
              </a:endParaRPr>
            </a:p>
          </p:txBody>
        </p:sp>
        <p:sp>
          <p:nvSpPr>
            <p:cNvPr id="77" name="íṣḷiḋê">
              <a:extLst>
                <a:ext uri="{FF2B5EF4-FFF2-40B4-BE49-F238E27FC236}">
                  <a16:creationId xmlns="" xmlns:a16="http://schemas.microsoft.com/office/drawing/2014/main" id="{8ADF1899-7D0D-4C78-81D0-915EF9171B3A}"/>
                </a:ext>
              </a:extLst>
            </p:cNvPr>
            <p:cNvSpPr>
              <a:spLocks/>
            </p:cNvSpPr>
            <p:nvPr/>
          </p:nvSpPr>
          <p:spPr bwMode="auto">
            <a:xfrm>
              <a:off x="3324396" y="3998677"/>
              <a:ext cx="160677" cy="160678"/>
            </a:xfrm>
            <a:prstGeom prst="ellipse">
              <a:avLst/>
            </a:prstGeom>
            <a:solidFill>
              <a:schemeClr val="bg1"/>
            </a:solidFill>
            <a:ln>
              <a:noFill/>
            </a:ln>
          </p:spPr>
          <p:txBody>
            <a:bodyPr anchor="ctr"/>
            <a:lstStyle/>
            <a:p>
              <a:pPr algn="ctr"/>
              <a:endParaRPr>
                <a:solidFill>
                  <a:schemeClr val="tx1">
                    <a:lumMod val="85000"/>
                    <a:lumOff val="15000"/>
                  </a:schemeClr>
                </a:solidFill>
                <a:latin typeface="+mj-ea"/>
                <a:ea typeface="+mj-ea"/>
              </a:endParaRPr>
            </a:p>
          </p:txBody>
        </p:sp>
      </p:grpSp>
      <p:grpSp>
        <p:nvGrpSpPr>
          <p:cNvPr id="6" name="组合 5"/>
          <p:cNvGrpSpPr/>
          <p:nvPr/>
        </p:nvGrpSpPr>
        <p:grpSpPr>
          <a:xfrm>
            <a:off x="656481" y="2105118"/>
            <a:ext cx="5487112" cy="2580382"/>
            <a:chOff x="656481" y="2105118"/>
            <a:chExt cx="5487112" cy="2580382"/>
          </a:xfrm>
        </p:grpSpPr>
        <p:grpSp>
          <p:nvGrpSpPr>
            <p:cNvPr id="2" name="组合 1"/>
            <p:cNvGrpSpPr/>
            <p:nvPr/>
          </p:nvGrpSpPr>
          <p:grpSpPr>
            <a:xfrm>
              <a:off x="656481" y="2105118"/>
              <a:ext cx="5123332" cy="2580382"/>
              <a:chOff x="656481" y="2105118"/>
              <a:chExt cx="5123332" cy="2580382"/>
            </a:xfrm>
          </p:grpSpPr>
          <p:sp>
            <p:nvSpPr>
              <p:cNvPr id="44" name="矩形 43">
                <a:extLst>
                  <a:ext uri="{FF2B5EF4-FFF2-40B4-BE49-F238E27FC236}">
                    <a16:creationId xmlns="" xmlns:a16="http://schemas.microsoft.com/office/drawing/2014/main" id="{D5EEF355-A673-4FA4-B08C-E46106603ACD}"/>
                  </a:ext>
                </a:extLst>
              </p:cNvPr>
              <p:cNvSpPr/>
              <p:nvPr/>
            </p:nvSpPr>
            <p:spPr>
              <a:xfrm>
                <a:off x="4030997" y="2191855"/>
                <a:ext cx="1748816" cy="400110"/>
              </a:xfrm>
              <a:prstGeom prst="rect">
                <a:avLst/>
              </a:prstGeom>
            </p:spPr>
            <p:txBody>
              <a:bodyPr wrap="square">
                <a:spAutoFit/>
              </a:bodyPr>
              <a:lstStyle/>
              <a:p>
                <a:r>
                  <a:rPr lang="zh-CN" altLang="en-US" sz="2000" dirty="0">
                    <a:solidFill>
                      <a:schemeClr val="tx1">
                        <a:lumMod val="85000"/>
                        <a:lumOff val="15000"/>
                      </a:schemeClr>
                    </a:solidFill>
                    <a:latin typeface="+mj-ea"/>
                    <a:ea typeface="+mj-ea"/>
                  </a:rPr>
                  <a:t>四个意识</a:t>
                </a:r>
              </a:p>
            </p:txBody>
          </p:sp>
          <p:sp>
            <p:nvSpPr>
              <p:cNvPr id="45" name="矩形 44">
                <a:extLst>
                  <a:ext uri="{FF2B5EF4-FFF2-40B4-BE49-F238E27FC236}">
                    <a16:creationId xmlns="" xmlns:a16="http://schemas.microsoft.com/office/drawing/2014/main" id="{1E1B1CF4-69E5-435A-86C8-D824990010B7}"/>
                  </a:ext>
                </a:extLst>
              </p:cNvPr>
              <p:cNvSpPr/>
              <p:nvPr/>
            </p:nvSpPr>
            <p:spPr>
              <a:xfrm>
                <a:off x="4286816" y="3678906"/>
                <a:ext cx="1420066" cy="400110"/>
              </a:xfrm>
              <a:prstGeom prst="rect">
                <a:avLst/>
              </a:prstGeom>
            </p:spPr>
            <p:txBody>
              <a:bodyPr wrap="square">
                <a:spAutoFit/>
              </a:bodyPr>
              <a:lstStyle/>
              <a:p>
                <a:r>
                  <a:rPr lang="zh-CN" altLang="en-US" sz="2000" dirty="0">
                    <a:solidFill>
                      <a:schemeClr val="tx1">
                        <a:lumMod val="85000"/>
                        <a:lumOff val="15000"/>
                      </a:schemeClr>
                    </a:solidFill>
                    <a:latin typeface="+mj-ea"/>
                    <a:ea typeface="+mj-ea"/>
                  </a:rPr>
                  <a:t>五位一体</a:t>
                </a:r>
              </a:p>
            </p:txBody>
          </p:sp>
          <p:sp>
            <p:nvSpPr>
              <p:cNvPr id="46" name="矩形 45">
                <a:extLst>
                  <a:ext uri="{FF2B5EF4-FFF2-40B4-BE49-F238E27FC236}">
                    <a16:creationId xmlns="" xmlns:a16="http://schemas.microsoft.com/office/drawing/2014/main" id="{2999105A-7957-4DE0-9AB3-ED3254E68F82}"/>
                  </a:ext>
                </a:extLst>
              </p:cNvPr>
              <p:cNvSpPr/>
              <p:nvPr/>
            </p:nvSpPr>
            <p:spPr>
              <a:xfrm>
                <a:off x="2633636" y="4285390"/>
                <a:ext cx="1575908" cy="400110"/>
              </a:xfrm>
              <a:prstGeom prst="rect">
                <a:avLst/>
              </a:prstGeom>
            </p:spPr>
            <p:txBody>
              <a:bodyPr wrap="square">
                <a:spAutoFit/>
              </a:bodyPr>
              <a:lstStyle/>
              <a:p>
                <a:pPr algn="ctr"/>
                <a:r>
                  <a:rPr lang="zh-CN" altLang="en-US" sz="2000" dirty="0">
                    <a:solidFill>
                      <a:schemeClr val="tx1">
                        <a:lumMod val="85000"/>
                        <a:lumOff val="15000"/>
                      </a:schemeClr>
                    </a:solidFill>
                    <a:latin typeface="+mj-ea"/>
                    <a:ea typeface="+mj-ea"/>
                  </a:rPr>
                  <a:t>四个全面</a:t>
                </a:r>
              </a:p>
            </p:txBody>
          </p:sp>
          <p:sp>
            <p:nvSpPr>
              <p:cNvPr id="47" name="矩形 46">
                <a:extLst>
                  <a:ext uri="{FF2B5EF4-FFF2-40B4-BE49-F238E27FC236}">
                    <a16:creationId xmlns="" xmlns:a16="http://schemas.microsoft.com/office/drawing/2014/main" id="{B81294B2-037E-483A-BDC3-514D7EFC57B5}"/>
                  </a:ext>
                </a:extLst>
              </p:cNvPr>
              <p:cNvSpPr/>
              <p:nvPr/>
            </p:nvSpPr>
            <p:spPr>
              <a:xfrm>
                <a:off x="1041204" y="2772738"/>
                <a:ext cx="1427989" cy="400110"/>
              </a:xfrm>
              <a:prstGeom prst="rect">
                <a:avLst/>
              </a:prstGeom>
            </p:spPr>
            <p:txBody>
              <a:bodyPr wrap="square">
                <a:spAutoFit/>
              </a:bodyPr>
              <a:lstStyle/>
              <a:p>
                <a:pPr algn="r"/>
                <a:r>
                  <a:rPr lang="zh-CN" altLang="en-US" sz="2000" dirty="0">
                    <a:solidFill>
                      <a:schemeClr val="tx1">
                        <a:lumMod val="85000"/>
                        <a:lumOff val="15000"/>
                      </a:schemeClr>
                    </a:solidFill>
                    <a:latin typeface="+mj-ea"/>
                    <a:ea typeface="+mj-ea"/>
                  </a:rPr>
                  <a:t>五个文明</a:t>
                </a:r>
              </a:p>
            </p:txBody>
          </p:sp>
          <p:sp>
            <p:nvSpPr>
              <p:cNvPr id="72" name="矩形 71">
                <a:extLst>
                  <a:ext uri="{FF2B5EF4-FFF2-40B4-BE49-F238E27FC236}">
                    <a16:creationId xmlns="" xmlns:a16="http://schemas.microsoft.com/office/drawing/2014/main" id="{62A4E397-B2AE-4295-8A5B-AB387563B469}"/>
                  </a:ext>
                </a:extLst>
              </p:cNvPr>
              <p:cNvSpPr/>
              <p:nvPr/>
            </p:nvSpPr>
            <p:spPr>
              <a:xfrm>
                <a:off x="1570688" y="2105118"/>
                <a:ext cx="1673122" cy="400110"/>
              </a:xfrm>
              <a:prstGeom prst="rect">
                <a:avLst/>
              </a:prstGeom>
            </p:spPr>
            <p:txBody>
              <a:bodyPr wrap="square">
                <a:spAutoFit/>
              </a:bodyPr>
              <a:lstStyle/>
              <a:p>
                <a:pPr algn="ctr"/>
                <a:r>
                  <a:rPr lang="zh-CN" altLang="en-US" sz="2000" dirty="0">
                    <a:solidFill>
                      <a:schemeClr val="tx1">
                        <a:lumMod val="85000"/>
                        <a:lumOff val="15000"/>
                      </a:schemeClr>
                    </a:solidFill>
                    <a:latin typeface="+mj-ea"/>
                    <a:ea typeface="+mj-ea"/>
                  </a:rPr>
                  <a:t>四个伟大</a:t>
                </a:r>
              </a:p>
            </p:txBody>
          </p:sp>
          <p:sp>
            <p:nvSpPr>
              <p:cNvPr id="73" name="矩形 72">
                <a:extLst>
                  <a:ext uri="{FF2B5EF4-FFF2-40B4-BE49-F238E27FC236}">
                    <a16:creationId xmlns="" xmlns:a16="http://schemas.microsoft.com/office/drawing/2014/main" id="{9A3C4FC7-7208-46E3-9D76-781585076DF3}"/>
                  </a:ext>
                </a:extLst>
              </p:cNvPr>
              <p:cNvSpPr/>
              <p:nvPr/>
            </p:nvSpPr>
            <p:spPr>
              <a:xfrm>
                <a:off x="656481" y="3537110"/>
                <a:ext cx="1942011" cy="400110"/>
              </a:xfrm>
              <a:prstGeom prst="rect">
                <a:avLst/>
              </a:prstGeom>
            </p:spPr>
            <p:txBody>
              <a:bodyPr wrap="square">
                <a:spAutoFit/>
              </a:bodyPr>
              <a:lstStyle/>
              <a:p>
                <a:pPr algn="r"/>
                <a:r>
                  <a:rPr lang="zh-CN" altLang="en-US" sz="2000" dirty="0">
                    <a:solidFill>
                      <a:schemeClr val="tx1">
                        <a:lumMod val="85000"/>
                        <a:lumOff val="15000"/>
                      </a:schemeClr>
                    </a:solidFill>
                    <a:latin typeface="+mj-ea"/>
                    <a:ea typeface="+mj-ea"/>
                  </a:rPr>
                  <a:t>新发展理念</a:t>
                </a:r>
              </a:p>
            </p:txBody>
          </p:sp>
        </p:grpSp>
        <p:sp>
          <p:nvSpPr>
            <p:cNvPr id="78" name="矩形 77">
              <a:extLst>
                <a:ext uri="{FF2B5EF4-FFF2-40B4-BE49-F238E27FC236}">
                  <a16:creationId xmlns="" xmlns:a16="http://schemas.microsoft.com/office/drawing/2014/main" id="{D5EEF355-A673-4FA4-B08C-E46106603ACD}"/>
                </a:ext>
              </a:extLst>
            </p:cNvPr>
            <p:cNvSpPr/>
            <p:nvPr/>
          </p:nvSpPr>
          <p:spPr>
            <a:xfrm>
              <a:off x="4394777" y="2972793"/>
              <a:ext cx="1748816" cy="400110"/>
            </a:xfrm>
            <a:prstGeom prst="rect">
              <a:avLst/>
            </a:prstGeom>
          </p:spPr>
          <p:txBody>
            <a:bodyPr wrap="square">
              <a:spAutoFit/>
            </a:bodyPr>
            <a:lstStyle/>
            <a:p>
              <a:r>
                <a:rPr lang="zh-CN" altLang="en-US" sz="2000" dirty="0">
                  <a:solidFill>
                    <a:schemeClr val="tx1">
                      <a:lumMod val="85000"/>
                      <a:lumOff val="15000"/>
                    </a:schemeClr>
                  </a:solidFill>
                  <a:latin typeface="+mj-ea"/>
                  <a:ea typeface="+mj-ea"/>
                </a:rPr>
                <a:t>四个自信</a:t>
              </a:r>
            </a:p>
          </p:txBody>
        </p:sp>
      </p:grpSp>
    </p:spTree>
    <p:extLst>
      <p:ext uri="{BB962C8B-B14F-4D97-AF65-F5344CB8AC3E}">
        <p14:creationId xmlns:p14="http://schemas.microsoft.com/office/powerpoint/2010/main" val="127865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style.rotation</p:attrName>
                                        </p:attrNameLst>
                                      </p:cBhvr>
                                      <p:tavLst>
                                        <p:tav tm="0">
                                          <p:val>
                                            <p:fltVal val="360"/>
                                          </p:val>
                                        </p:tav>
                                        <p:tav tm="100000">
                                          <p:val>
                                            <p:fltVal val="0"/>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par>
                          <p:cTn id="29" fill="hold">
                            <p:stCondLst>
                              <p:cond delay="2000"/>
                            </p:stCondLst>
                            <p:childTnLst>
                              <p:par>
                                <p:cTn id="30" presetID="26" presetClass="emph" presetSubtype="0" fill="hold" nodeType="afterEffect">
                                  <p:stCondLst>
                                    <p:cond delay="0"/>
                                  </p:stCondLst>
                                  <p:childTnLst>
                                    <p:animEffect transition="out" filter="fade">
                                      <p:cBhvr>
                                        <p:cTn id="31" dur="500" tmFilter="0, 0; .2, .5; .8, .5; 1, 0"/>
                                        <p:tgtEl>
                                          <p:spTgt spid="49"/>
                                        </p:tgtEl>
                                      </p:cBhvr>
                                    </p:animEffect>
                                    <p:animScale>
                                      <p:cBhvr>
                                        <p:cTn id="32" dur="250" autoRev="1" fill="hold"/>
                                        <p:tgtEl>
                                          <p:spTgt spid="49"/>
                                        </p:tgtEl>
                                      </p:cBhvr>
                                      <p:by x="105000" y="105000"/>
                                    </p:animScale>
                                  </p:childTnLst>
                                </p:cTn>
                              </p:par>
                            </p:childTnLst>
                          </p:cTn>
                        </p:par>
                        <p:par>
                          <p:cTn id="33" fill="hold">
                            <p:stCondLst>
                              <p:cond delay="250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21105"/>
            <a:ext cx="12368213" cy="5648327"/>
            <a:chOff x="0" y="463322"/>
            <a:chExt cx="12368213" cy="5648327"/>
          </a:xfrm>
        </p:grpSpPr>
        <p:pic>
          <p:nvPicPr>
            <p:cNvPr id="15" name="图片 14">
              <a:extLst>
                <a:ext uri="{FF2B5EF4-FFF2-40B4-BE49-F238E27FC236}">
                  <a16:creationId xmlns="" xmlns:a16="http://schemas.microsoft.com/office/drawing/2014/main" id="{4DA5FF9C-0CAF-4FD1-BFD9-5636F5F5D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2656"/>
              <a:ext cx="12192000" cy="5143501"/>
            </a:xfrm>
            <a:prstGeom prst="rect">
              <a:avLst/>
            </a:prstGeom>
          </p:spPr>
        </p:pic>
        <p:sp>
          <p:nvSpPr>
            <p:cNvPr id="17" name="矩形 16">
              <a:extLst>
                <a:ext uri="{FF2B5EF4-FFF2-40B4-BE49-F238E27FC236}">
                  <a16:creationId xmlns="" xmlns:a16="http://schemas.microsoft.com/office/drawing/2014/main" id="{9C367188-B81A-4779-B9C5-E9A9FC180113}"/>
                </a:ext>
              </a:extLst>
            </p:cNvPr>
            <p:cNvSpPr/>
            <p:nvPr/>
          </p:nvSpPr>
          <p:spPr>
            <a:xfrm>
              <a:off x="0" y="463322"/>
              <a:ext cx="12368213" cy="5648327"/>
            </a:xfrm>
            <a:prstGeom prst="rect">
              <a:avLst/>
            </a:prstGeom>
            <a:gradFill>
              <a:gsLst>
                <a:gs pos="21000">
                  <a:srgbClr val="FFFFF5">
                    <a:alpha val="98000"/>
                  </a:srgbClr>
                </a:gs>
                <a:gs pos="100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078490" y="815111"/>
            <a:ext cx="8035020" cy="1052596"/>
          </a:xfrm>
          <a:prstGeom prst="rect">
            <a:avLst/>
          </a:prstGeom>
        </p:spPr>
        <p:txBody>
          <a:bodyPr wrap="square">
            <a:spAutoFit/>
          </a:bodyPr>
          <a:lstStyle/>
          <a:p>
            <a:pPr eaLnBrk="0" fontAlgn="base" hangingPunct="0">
              <a:lnSpc>
                <a:spcPct val="130000"/>
              </a:lnSpc>
              <a:spcBef>
                <a:spcPct val="0"/>
              </a:spcBef>
              <a:spcAft>
                <a:spcPct val="0"/>
              </a:spcAft>
            </a:pPr>
            <a:r>
              <a:rPr lang="zh-CN" altLang="en-US" sz="2400" b="1" dirty="0">
                <a:solidFill>
                  <a:schemeClr val="tx1">
                    <a:lumMod val="85000"/>
                    <a:lumOff val="15000"/>
                  </a:schemeClr>
                </a:solidFill>
                <a:latin typeface="+mj-ea"/>
                <a:ea typeface="+mj-ea"/>
                <a:sym typeface="Helvetica" panose="020B0604020202020204" pitchFamily="34" charset="0"/>
              </a:rPr>
              <a:t>       两步走的战略安排，体现了党对发展的新认识。只有原则性发展目标，没有具体的“翻番”指标。</a:t>
            </a:r>
          </a:p>
        </p:txBody>
      </p:sp>
      <p:grpSp>
        <p:nvGrpSpPr>
          <p:cNvPr id="8" name="组合 7">
            <a:extLst>
              <a:ext uri="{FF2B5EF4-FFF2-40B4-BE49-F238E27FC236}">
                <a16:creationId xmlns="" xmlns:a16="http://schemas.microsoft.com/office/drawing/2014/main" id="{1670B762-BE7B-4680-9BBD-7CCF01B67EC4}"/>
              </a:ext>
            </a:extLst>
          </p:cNvPr>
          <p:cNvGrpSpPr/>
          <p:nvPr/>
        </p:nvGrpSpPr>
        <p:grpSpPr>
          <a:xfrm>
            <a:off x="4900612" y="3099137"/>
            <a:ext cx="2038350" cy="2038350"/>
            <a:chOff x="4900612" y="3099137"/>
            <a:chExt cx="2038350" cy="2038350"/>
          </a:xfrm>
        </p:grpSpPr>
        <p:sp>
          <p:nvSpPr>
            <p:cNvPr id="6" name="椭圆 5">
              <a:extLst>
                <a:ext uri="{FF2B5EF4-FFF2-40B4-BE49-F238E27FC236}">
                  <a16:creationId xmlns="" xmlns:a16="http://schemas.microsoft.com/office/drawing/2014/main" id="{04A4A10D-FF3E-4CEB-BB77-0428E0F269D1}"/>
                </a:ext>
              </a:extLst>
            </p:cNvPr>
            <p:cNvSpPr/>
            <p:nvPr/>
          </p:nvSpPr>
          <p:spPr>
            <a:xfrm>
              <a:off x="4900612" y="3099137"/>
              <a:ext cx="2038350" cy="2038350"/>
            </a:xfrm>
            <a:prstGeom prst="ellipse">
              <a:avLst/>
            </a:prstGeom>
            <a:solidFill>
              <a:schemeClr val="bg1">
                <a:alpha val="70000"/>
              </a:schemeClr>
            </a:solidFill>
            <a:ln>
              <a:solidFill>
                <a:srgbClr val="A400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 xmlns:a16="http://schemas.microsoft.com/office/drawing/2014/main" id="{F648B025-7CF6-43DE-9056-00610A8C88F8}"/>
                </a:ext>
              </a:extLst>
            </p:cNvPr>
            <p:cNvSpPr txBox="1"/>
            <p:nvPr/>
          </p:nvSpPr>
          <p:spPr>
            <a:xfrm>
              <a:off x="5124450" y="3639740"/>
              <a:ext cx="1590674" cy="954107"/>
            </a:xfrm>
            <a:prstGeom prst="rect">
              <a:avLst/>
            </a:prstGeom>
            <a:noFill/>
          </p:spPr>
          <p:txBody>
            <a:bodyPr wrap="square" rtlCol="0">
              <a:spAutoFit/>
            </a:bodyPr>
            <a:lstStyle>
              <a:defPPr>
                <a:defRPr lang="zh-CN"/>
              </a:defPPr>
              <a:lvl1pPr algn="ctr">
                <a:defRPr sz="2800" b="1">
                  <a:solidFill>
                    <a:srgbClr val="A4000C"/>
                  </a:solidFill>
                  <a:latin typeface="+mj-ea"/>
                  <a:ea typeface="+mj-ea"/>
                </a:defRPr>
              </a:lvl1pPr>
            </a:lstStyle>
            <a:p>
              <a:r>
                <a:rPr lang="zh-CN" altLang="en-US"/>
                <a:t>高质量</a:t>
              </a:r>
              <a:endParaRPr lang="en-US" altLang="zh-CN" dirty="0"/>
            </a:p>
            <a:p>
              <a:r>
                <a:rPr lang="zh-CN" altLang="en-US" dirty="0"/>
                <a:t>发展</a:t>
              </a:r>
            </a:p>
          </p:txBody>
        </p:sp>
      </p:grpSp>
      <p:sp>
        <p:nvSpPr>
          <p:cNvPr id="12" name="任意多边形: 形状 11">
            <a:extLst>
              <a:ext uri="{FF2B5EF4-FFF2-40B4-BE49-F238E27FC236}">
                <a16:creationId xmlns="" xmlns:a16="http://schemas.microsoft.com/office/drawing/2014/main" id="{8F8B5119-4F63-4FB0-9C9F-183779501D5E}"/>
              </a:ext>
            </a:extLst>
          </p:cNvPr>
          <p:cNvSpPr/>
          <p:nvPr/>
        </p:nvSpPr>
        <p:spPr>
          <a:xfrm>
            <a:off x="3179763" y="4199751"/>
            <a:ext cx="1570037" cy="95250"/>
          </a:xfrm>
          <a:custGeom>
            <a:avLst/>
            <a:gdLst>
              <a:gd name="connsiteX0" fmla="*/ 0 w 2152650"/>
              <a:gd name="connsiteY0" fmla="*/ 190500 h 190500"/>
              <a:gd name="connsiteX1" fmla="*/ 2152650 w 2152650"/>
              <a:gd name="connsiteY1" fmla="*/ 190500 h 190500"/>
              <a:gd name="connsiteX2" fmla="*/ 1962150 w 2152650"/>
              <a:gd name="connsiteY2" fmla="*/ 0 h 190500"/>
            </a:gdLst>
            <a:ahLst/>
            <a:cxnLst>
              <a:cxn ang="0">
                <a:pos x="connsiteX0" y="connsiteY0"/>
              </a:cxn>
              <a:cxn ang="0">
                <a:pos x="connsiteX1" y="connsiteY1"/>
              </a:cxn>
              <a:cxn ang="0">
                <a:pos x="connsiteX2" y="connsiteY2"/>
              </a:cxn>
            </a:cxnLst>
            <a:rect l="l" t="t" r="r" b="b"/>
            <a:pathLst>
              <a:path w="2152650" h="190500">
                <a:moveTo>
                  <a:pt x="0" y="190500"/>
                </a:moveTo>
                <a:lnTo>
                  <a:pt x="2152650" y="190500"/>
                </a:lnTo>
                <a:lnTo>
                  <a:pt x="1962150" y="0"/>
                </a:lnTo>
              </a:path>
            </a:pathLst>
          </a:custGeom>
          <a:noFill/>
          <a:ln>
            <a:solidFill>
              <a:srgbClr val="BC0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 xmlns:a16="http://schemas.microsoft.com/office/drawing/2014/main" id="{7F6C2D07-61DE-4F35-AE0C-23DCB5BE3425}"/>
              </a:ext>
            </a:extLst>
          </p:cNvPr>
          <p:cNvSpPr txBox="1"/>
          <p:nvPr/>
        </p:nvSpPr>
        <p:spPr>
          <a:xfrm>
            <a:off x="3192462" y="3830419"/>
            <a:ext cx="1404938" cy="369332"/>
          </a:xfrm>
          <a:prstGeom prst="rect">
            <a:avLst/>
          </a:prstGeom>
          <a:noFill/>
        </p:spPr>
        <p:txBody>
          <a:bodyPr wrap="square" rtlCol="0">
            <a:spAutoFit/>
          </a:bodyPr>
          <a:lstStyle/>
          <a:p>
            <a:pPr algn="ctr"/>
            <a:r>
              <a:rPr lang="zh-CN" altLang="en-US" b="1" dirty="0">
                <a:solidFill>
                  <a:schemeClr val="tx1">
                    <a:lumMod val="85000"/>
                    <a:lumOff val="15000"/>
                  </a:schemeClr>
                </a:solidFill>
                <a:latin typeface="+mj-ea"/>
                <a:ea typeface="+mj-ea"/>
              </a:rPr>
              <a:t>新发展理念</a:t>
            </a:r>
          </a:p>
        </p:txBody>
      </p:sp>
      <p:grpSp>
        <p:nvGrpSpPr>
          <p:cNvPr id="11" name="组合 10">
            <a:extLst>
              <a:ext uri="{FF2B5EF4-FFF2-40B4-BE49-F238E27FC236}">
                <a16:creationId xmlns="" xmlns:a16="http://schemas.microsoft.com/office/drawing/2014/main" id="{BFC35CDD-53C5-4837-A071-0F160F7998A6}"/>
              </a:ext>
            </a:extLst>
          </p:cNvPr>
          <p:cNvGrpSpPr/>
          <p:nvPr/>
        </p:nvGrpSpPr>
        <p:grpSpPr>
          <a:xfrm>
            <a:off x="1036383" y="3099137"/>
            <a:ext cx="2038350" cy="2038350"/>
            <a:chOff x="1036383" y="3099137"/>
            <a:chExt cx="2038350" cy="2038350"/>
          </a:xfrm>
        </p:grpSpPr>
        <p:sp>
          <p:nvSpPr>
            <p:cNvPr id="5" name="椭圆 4">
              <a:extLst>
                <a:ext uri="{FF2B5EF4-FFF2-40B4-BE49-F238E27FC236}">
                  <a16:creationId xmlns="" xmlns:a16="http://schemas.microsoft.com/office/drawing/2014/main" id="{1A4465FF-2D4F-493F-A427-3A95A0EE2D79}"/>
                </a:ext>
              </a:extLst>
            </p:cNvPr>
            <p:cNvSpPr/>
            <p:nvPr/>
          </p:nvSpPr>
          <p:spPr>
            <a:xfrm>
              <a:off x="1036383" y="3099137"/>
              <a:ext cx="2038350" cy="2038350"/>
            </a:xfrm>
            <a:prstGeom prst="ellipse">
              <a:avLst/>
            </a:prstGeom>
            <a:solidFill>
              <a:schemeClr val="bg1">
                <a:alpha val="68000"/>
              </a:schemeClr>
            </a:solidFill>
            <a:ln>
              <a:solidFill>
                <a:srgbClr val="A400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 xmlns:a16="http://schemas.microsoft.com/office/drawing/2014/main" id="{9080FF45-AD77-4D55-B0CE-0929D248AE9E}"/>
                </a:ext>
              </a:extLst>
            </p:cNvPr>
            <p:cNvSpPr txBox="1"/>
            <p:nvPr/>
          </p:nvSpPr>
          <p:spPr>
            <a:xfrm>
              <a:off x="1504157" y="3640499"/>
              <a:ext cx="1133474" cy="954107"/>
            </a:xfrm>
            <a:prstGeom prst="rect">
              <a:avLst/>
            </a:prstGeom>
            <a:noFill/>
          </p:spPr>
          <p:txBody>
            <a:bodyPr wrap="square" rtlCol="0">
              <a:spAutoFit/>
            </a:bodyPr>
            <a:lstStyle/>
            <a:p>
              <a:pPr algn="ctr"/>
              <a:r>
                <a:rPr lang="zh-CN" altLang="en-US" sz="2800" b="1" dirty="0">
                  <a:solidFill>
                    <a:srgbClr val="A4000C"/>
                  </a:solidFill>
                  <a:latin typeface="+mj-ea"/>
                  <a:ea typeface="+mj-ea"/>
                </a:rPr>
                <a:t>高速增长</a:t>
              </a:r>
            </a:p>
          </p:txBody>
        </p:sp>
      </p:grpSp>
    </p:spTree>
    <p:extLst>
      <p:ext uri="{BB962C8B-B14F-4D97-AF65-F5344CB8AC3E}">
        <p14:creationId xmlns:p14="http://schemas.microsoft.com/office/powerpoint/2010/main" val="19143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8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35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285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1">
            <a:extLst>
              <a:ext uri="{FF2B5EF4-FFF2-40B4-BE49-F238E27FC236}">
                <a16:creationId xmlns="" xmlns:a16="http://schemas.microsoft.com/office/drawing/2014/main" id="{F1EEB0E4-A65C-42C5-A0B7-C5D16B810EDB}"/>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5139" r="5139"/>
          <a:stretch/>
        </p:blipFill>
        <p:spPr>
          <a:xfrm>
            <a:off x="0" y="-84317"/>
            <a:ext cx="12192000" cy="7157208"/>
          </a:xfrm>
          <a:prstGeom prst="rect">
            <a:avLst/>
          </a:prstGeom>
        </p:spPr>
      </p:pic>
      <p:grpSp>
        <p:nvGrpSpPr>
          <p:cNvPr id="4" name="组合 3">
            <a:extLst>
              <a:ext uri="{FF2B5EF4-FFF2-40B4-BE49-F238E27FC236}">
                <a16:creationId xmlns="" xmlns:a16="http://schemas.microsoft.com/office/drawing/2014/main" id="{BB806E11-A9F2-44C4-8CBE-88EB270D5205}"/>
              </a:ext>
            </a:extLst>
          </p:cNvPr>
          <p:cNvGrpSpPr/>
          <p:nvPr/>
        </p:nvGrpSpPr>
        <p:grpSpPr>
          <a:xfrm>
            <a:off x="1058474" y="1268760"/>
            <a:ext cx="10075052" cy="4536503"/>
            <a:chOff x="1066537" y="1279501"/>
            <a:chExt cx="10075052" cy="4187935"/>
          </a:xfrm>
        </p:grpSpPr>
        <p:sp>
          <p:nvSpPr>
            <p:cNvPr id="12" name="矩形: 圆角 11">
              <a:extLst>
                <a:ext uri="{FF2B5EF4-FFF2-40B4-BE49-F238E27FC236}">
                  <a16:creationId xmlns="" xmlns:a16="http://schemas.microsoft.com/office/drawing/2014/main" id="{17BC1323-0AA1-4A7A-969C-438BD8978AAF}"/>
                </a:ext>
              </a:extLst>
            </p:cNvPr>
            <p:cNvSpPr/>
            <p:nvPr/>
          </p:nvSpPr>
          <p:spPr>
            <a:xfrm>
              <a:off x="1066537" y="1970090"/>
              <a:ext cx="10075052" cy="3497346"/>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 xmlns:a16="http://schemas.microsoft.com/office/drawing/2014/main" id="{27612DE7-7055-480D-9F05-174A19CDC707}"/>
                </a:ext>
              </a:extLst>
            </p:cNvPr>
            <p:cNvSpPr/>
            <p:nvPr/>
          </p:nvSpPr>
          <p:spPr>
            <a:xfrm>
              <a:off x="1066537" y="1279501"/>
              <a:ext cx="2552981" cy="53984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mj-ea"/>
                  <a:ea typeface="+mj-ea"/>
                  <a:cs typeface="+mn-ea"/>
                  <a:sym typeface="Helvetica" panose="020B0604020202020204" pitchFamily="34" charset="0"/>
                </a:rPr>
                <a:t>问题与思考</a:t>
              </a:r>
            </a:p>
          </p:txBody>
        </p:sp>
      </p:grpSp>
      <p:sp>
        <p:nvSpPr>
          <p:cNvPr id="11" name="矩形 10">
            <a:extLst>
              <a:ext uri="{FF2B5EF4-FFF2-40B4-BE49-F238E27FC236}">
                <a16:creationId xmlns="" xmlns:a16="http://schemas.microsoft.com/office/drawing/2014/main" id="{328C2B96-F31C-4669-802A-3C7FE7B88741}"/>
              </a:ext>
            </a:extLst>
          </p:cNvPr>
          <p:cNvSpPr/>
          <p:nvPr/>
        </p:nvSpPr>
        <p:spPr>
          <a:xfrm>
            <a:off x="1659947" y="2166235"/>
            <a:ext cx="9692637" cy="3367076"/>
          </a:xfrm>
          <a:prstGeom prst="rect">
            <a:avLst/>
          </a:prstGeom>
        </p:spPr>
        <p:txBody>
          <a:bodyPr wrap="square">
            <a:spAutoFit/>
          </a:bodyPr>
          <a:lstStyle/>
          <a:p>
            <a:pPr marL="457200" lvl="0" indent="-457200">
              <a:lnSpc>
                <a:spcPct val="180000"/>
              </a:lnSpc>
              <a:spcBef>
                <a:spcPts val="1200"/>
              </a:spcBef>
              <a:buClr>
                <a:schemeClr val="tx1">
                  <a:lumMod val="95000"/>
                  <a:lumOff val="5000"/>
                </a:schemeClr>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如何理解中国共产党追求现代化一以贯之</a:t>
            </a:r>
            <a:r>
              <a:rPr lang="en-US" altLang="zh-CN" sz="2400" b="1" dirty="0">
                <a:solidFill>
                  <a:prstClr val="black"/>
                </a:solidFill>
                <a:latin typeface="微软雅黑" panose="020B0503020204020204" pitchFamily="34" charset="-122"/>
                <a:ea typeface="微软雅黑" panose="020B0503020204020204" pitchFamily="34" charset="-122"/>
              </a:rPr>
              <a:t>?</a:t>
            </a:r>
          </a:p>
          <a:p>
            <a:pPr marL="457200" lvl="0" indent="-457200">
              <a:lnSpc>
                <a:spcPct val="120000"/>
              </a:lnSpc>
              <a:spcBef>
                <a:spcPts val="1200"/>
              </a:spcBef>
              <a:buClr>
                <a:schemeClr val="tx1">
                  <a:lumMod val="95000"/>
                  <a:lumOff val="5000"/>
                </a:schemeClr>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十九大提出全面建成社会主义现代化强国的分两步走战略安排</a:t>
            </a:r>
            <a:endParaRPr lang="en-US" altLang="zh-CN" sz="2400" b="1" dirty="0">
              <a:solidFill>
                <a:prstClr val="black"/>
              </a:solidFill>
              <a:latin typeface="微软雅黑" panose="020B0503020204020204" pitchFamily="34" charset="-122"/>
              <a:ea typeface="微软雅黑" panose="020B0503020204020204" pitchFamily="34" charset="-122"/>
            </a:endParaRPr>
          </a:p>
          <a:p>
            <a:pPr lvl="0">
              <a:lnSpc>
                <a:spcPct val="120000"/>
              </a:lnSpc>
              <a:spcBef>
                <a:spcPts val="1200"/>
              </a:spcBef>
              <a:buClr>
                <a:schemeClr val="tx1">
                  <a:lumMod val="95000"/>
                  <a:lumOff val="5000"/>
                </a:schemeClr>
              </a:buClr>
              <a:defRPr/>
            </a:pPr>
            <a:r>
              <a:rPr lang="en-US" altLang="zh-CN" sz="2400" b="1" dirty="0">
                <a:solidFill>
                  <a:prstClr val="black"/>
                </a:solidFill>
                <a:latin typeface="微软雅黑" panose="020B0503020204020204" pitchFamily="34" charset="-122"/>
                <a:ea typeface="微软雅黑" panose="020B0503020204020204" pitchFamily="34" charset="-122"/>
              </a:rPr>
              <a:t>     </a:t>
            </a:r>
            <a:r>
              <a:rPr lang="zh-CN" altLang="en-US" sz="2400" b="1" dirty="0">
                <a:solidFill>
                  <a:prstClr val="black"/>
                </a:solidFill>
                <a:latin typeface="微软雅黑" panose="020B0503020204020204" pitchFamily="34" charset="-122"/>
                <a:ea typeface="微软雅黑" panose="020B0503020204020204" pitchFamily="34" charset="-122"/>
              </a:rPr>
              <a:t>是什么？</a:t>
            </a:r>
          </a:p>
          <a:p>
            <a:pPr lvl="0">
              <a:lnSpc>
                <a:spcPct val="150000"/>
              </a:lnSpc>
              <a:spcBef>
                <a:spcPts val="1200"/>
              </a:spcBef>
              <a:buClr>
                <a:schemeClr val="tx1">
                  <a:lumMod val="95000"/>
                  <a:lumOff val="5000"/>
                </a:schemeClr>
              </a:buClr>
              <a:defRPr/>
            </a:pPr>
            <a:r>
              <a:rPr lang="en-US" altLang="zh-CN" sz="2400" b="1" dirty="0">
                <a:solidFill>
                  <a:prstClr val="black"/>
                </a:solidFill>
                <a:latin typeface="微软雅黑" panose="020B0503020204020204" pitchFamily="34" charset="-122"/>
                <a:ea typeface="微软雅黑" panose="020B0503020204020204" pitchFamily="34" charset="-122"/>
              </a:rPr>
              <a:t>3.  </a:t>
            </a:r>
            <a:r>
              <a:rPr lang="zh-CN" altLang="en-US" sz="2400" b="1" dirty="0">
                <a:solidFill>
                  <a:prstClr val="black"/>
                </a:solidFill>
                <a:latin typeface="微软雅黑" panose="020B0503020204020204" pitchFamily="34" charset="-122"/>
                <a:ea typeface="微软雅黑" panose="020B0503020204020204" pitchFamily="34" charset="-122"/>
              </a:rPr>
              <a:t>实现两步走战略安排有什么新要求？</a:t>
            </a:r>
          </a:p>
          <a:p>
            <a:pPr lvl="0">
              <a:lnSpc>
                <a:spcPct val="150000"/>
              </a:lnSpc>
              <a:spcBef>
                <a:spcPts val="1200"/>
              </a:spcBef>
              <a:buClr>
                <a:schemeClr val="tx1">
                  <a:lumMod val="95000"/>
                  <a:lumOff val="5000"/>
                </a:schemeClr>
              </a:buClr>
              <a:defRPr/>
            </a:pPr>
            <a:r>
              <a:rPr lang="en-US" altLang="zh-CN" sz="2400" b="1" dirty="0">
                <a:solidFill>
                  <a:prstClr val="black"/>
                </a:solidFill>
                <a:latin typeface="微软雅黑" panose="020B0503020204020204" pitchFamily="34" charset="-122"/>
                <a:ea typeface="微软雅黑" panose="020B0503020204020204" pitchFamily="34" charset="-122"/>
              </a:rPr>
              <a:t>4.  </a:t>
            </a:r>
            <a:r>
              <a:rPr lang="zh-CN" altLang="en-US" sz="2400" b="1" dirty="0">
                <a:solidFill>
                  <a:prstClr val="black"/>
                </a:solidFill>
                <a:latin typeface="微软雅黑" panose="020B0503020204020204" pitchFamily="34" charset="-122"/>
                <a:ea typeface="微软雅黑" panose="020B0503020204020204" pitchFamily="34" charset="-122"/>
              </a:rPr>
              <a:t>如何理解和紧紧抓住大有可为的历史机遇期？</a:t>
            </a:r>
          </a:p>
        </p:txBody>
      </p:sp>
    </p:spTree>
    <p:extLst>
      <p:ext uri="{BB962C8B-B14F-4D97-AF65-F5344CB8AC3E}">
        <p14:creationId xmlns:p14="http://schemas.microsoft.com/office/powerpoint/2010/main" val="21284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F1AC42A6-3B0A-4D63-B9EB-3BC95589ADF3}"/>
              </a:ext>
            </a:extLst>
          </p:cNvPr>
          <p:cNvSpPr/>
          <p:nvPr/>
        </p:nvSpPr>
        <p:spPr>
          <a:xfrm>
            <a:off x="2979076" y="2852936"/>
            <a:ext cx="6233846" cy="1384290"/>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来而不可失者，时也</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蹈而不可失者，机也</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4" name="TextBox 100">
            <a:extLst>
              <a:ext uri="{FF2B5EF4-FFF2-40B4-BE49-F238E27FC236}">
                <a16:creationId xmlns="" xmlns:a16="http://schemas.microsoft.com/office/drawing/2014/main" id="{424AE4D3-595A-4AAF-B423-A23F7C579245}"/>
              </a:ext>
            </a:extLst>
          </p:cNvPr>
          <p:cNvSpPr txBox="1">
            <a:spLocks noChangeArrowheads="1"/>
          </p:cNvSpPr>
          <p:nvPr/>
        </p:nvSpPr>
        <p:spPr bwMode="auto">
          <a:xfrm>
            <a:off x="982659" y="1887902"/>
            <a:ext cx="1022668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四、紧紧抓住大有可为的历史机遇期</a:t>
            </a:r>
          </a:p>
        </p:txBody>
      </p:sp>
      <p:cxnSp>
        <p:nvCxnSpPr>
          <p:cNvPr id="5" name="直接箭头连接符 4">
            <a:extLst>
              <a:ext uri="{FF2B5EF4-FFF2-40B4-BE49-F238E27FC236}">
                <a16:creationId xmlns="" xmlns:a16="http://schemas.microsoft.com/office/drawing/2014/main" id="{2A447956-3C0D-45F2-955F-3C5FECAD5C7C}"/>
              </a:ext>
            </a:extLst>
          </p:cNvPr>
          <p:cNvCxnSpPr/>
          <p:nvPr/>
        </p:nvCxnSpPr>
        <p:spPr>
          <a:xfrm>
            <a:off x="1056000" y="27089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4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0F2F4380-DDC7-4B71-A2E0-D0F5F3427E4A}"/>
              </a:ext>
            </a:extLst>
          </p:cNvPr>
          <p:cNvSpPr/>
          <p:nvPr/>
        </p:nvSpPr>
        <p:spPr>
          <a:xfrm>
            <a:off x="3124923" y="876184"/>
            <a:ext cx="6032421" cy="461665"/>
          </a:xfrm>
          <a:prstGeom prst="rect">
            <a:avLst/>
          </a:prstGeom>
        </p:spPr>
        <p:txBody>
          <a:bodyPr wrap="none">
            <a:spAutoFit/>
          </a:bodyPr>
          <a:lstStyle/>
          <a:p>
            <a:pPr algn="ctr"/>
            <a:r>
              <a:rPr lang="zh-CN" altLang="en-US" sz="2400" dirty="0">
                <a:solidFill>
                  <a:schemeClr val="tx1">
                    <a:lumMod val="85000"/>
                    <a:lumOff val="15000"/>
                  </a:schemeClr>
                </a:solidFill>
                <a:latin typeface="+mj-ea"/>
                <a:ea typeface="+mj-ea"/>
              </a:rPr>
              <a:t>当前我国正处于一个大有可为的历史机遇期</a:t>
            </a:r>
          </a:p>
        </p:txBody>
      </p:sp>
      <p:grpSp>
        <p:nvGrpSpPr>
          <p:cNvPr id="6" name="组合 5"/>
          <p:cNvGrpSpPr/>
          <p:nvPr/>
        </p:nvGrpSpPr>
        <p:grpSpPr>
          <a:xfrm>
            <a:off x="1271464" y="2276872"/>
            <a:ext cx="9649072" cy="3004795"/>
            <a:chOff x="767408" y="2276872"/>
            <a:chExt cx="9649072" cy="3004795"/>
          </a:xfrm>
        </p:grpSpPr>
        <p:sp>
          <p:nvSpPr>
            <p:cNvPr id="3" name="矩形 2"/>
            <p:cNvSpPr/>
            <p:nvPr/>
          </p:nvSpPr>
          <p:spPr>
            <a:xfrm>
              <a:off x="5159896" y="2276872"/>
              <a:ext cx="5256584" cy="3004795"/>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2276872"/>
              <a:ext cx="4536547" cy="3004795"/>
            </a:xfrm>
            <a:prstGeom prst="rect">
              <a:avLst/>
            </a:prstGeom>
            <a:ln w="38100">
              <a:solidFill>
                <a:schemeClr val="bg1"/>
              </a:solidFill>
            </a:ln>
            <a:effectLst>
              <a:outerShdw blurRad="50800" dist="38100" dir="2700000" algn="tl" rotWithShape="0">
                <a:prstClr val="black">
                  <a:alpha val="40000"/>
                </a:prstClr>
              </a:outerShdw>
            </a:effectLst>
          </p:spPr>
        </p:pic>
      </p:grpSp>
      <p:sp>
        <p:nvSpPr>
          <p:cNvPr id="12" name="矩形 146">
            <a:extLst>
              <a:ext uri="{FF2B5EF4-FFF2-40B4-BE49-F238E27FC236}">
                <a16:creationId xmlns="" xmlns:a16="http://schemas.microsoft.com/office/drawing/2014/main" id="{BFD8159B-654A-4EAC-89EC-A7875927A225}"/>
              </a:ext>
            </a:extLst>
          </p:cNvPr>
          <p:cNvSpPr>
            <a:spLocks noChangeArrowheads="1"/>
          </p:cNvSpPr>
          <p:nvPr/>
        </p:nvSpPr>
        <p:spPr bwMode="auto">
          <a:xfrm>
            <a:off x="6195010" y="2902106"/>
            <a:ext cx="419446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  中国</a:t>
            </a:r>
            <a:r>
              <a:rPr lang="zh-CN" altLang="en-US" sz="2400" b="1" dirty="0" smtClean="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特色社会主义</a:t>
            </a:r>
            <a:r>
              <a:rPr lang="zh-CN" altLang="en-US" sz="2400" b="1" dirty="0" smtClean="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进入了新时代</a:t>
            </a:r>
            <a:r>
              <a:rPr lang="zh-CN" altLang="en-US" sz="2400" b="1" dirty="0" smtClean="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，中华民族</a:t>
            </a:r>
            <a:r>
              <a:rPr lang="zh-CN" altLang="en-US" sz="2400" b="1" dirty="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现代化征程迎来了千载难逢的发展机遇</a:t>
            </a:r>
            <a:r>
              <a:rPr lang="zh-CN" altLang="en-US" sz="2400" b="1" dirty="0" smtClean="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a:t>
            </a:r>
            <a:endParaRPr lang="en-US" altLang="zh-CN" sz="2400" b="1" dirty="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8316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 xmlns:a16="http://schemas.microsoft.com/office/drawing/2014/main" id="{B1ACEEEF-2174-4213-8E2C-4BA78B732C82}"/>
              </a:ext>
            </a:extLst>
          </p:cNvPr>
          <p:cNvSpPr/>
          <p:nvPr/>
        </p:nvSpPr>
        <p:spPr>
          <a:xfrm>
            <a:off x="5396677" y="1412776"/>
            <a:ext cx="5667875" cy="472437"/>
          </a:xfrm>
          <a:prstGeom prst="rect">
            <a:avLst/>
          </a:prstGeom>
        </p:spPr>
        <p:txBody>
          <a:bodyPr wrap="square">
            <a:spAutoFit/>
          </a:bodyPr>
          <a:lstStyle/>
          <a:p>
            <a:pPr marL="342900" indent="-342900">
              <a:lnSpc>
                <a:spcPct val="130000"/>
              </a:lnSpc>
              <a:buClr>
                <a:srgbClr val="C00000"/>
              </a:buClr>
              <a:buSzPct val="80000"/>
              <a:buFont typeface="Wingdings" panose="05000000000000000000" pitchFamily="2" charset="2"/>
              <a:buChar char="u"/>
            </a:pPr>
            <a:r>
              <a:rPr lang="zh-CN" altLang="en-US" sz="1900" b="1" dirty="0">
                <a:solidFill>
                  <a:schemeClr val="tx1">
                    <a:lumMod val="85000"/>
                    <a:lumOff val="15000"/>
                  </a:schemeClr>
                </a:solidFill>
                <a:latin typeface="+mj-ea"/>
                <a:ea typeface="+mj-ea"/>
                <a:sym typeface="Helvetica" panose="020B0604020202020204" pitchFamily="34" charset="0"/>
              </a:rPr>
              <a:t>中华民族强起来、实现伟大复兴的机遇</a:t>
            </a:r>
            <a:endParaRPr lang="en-US" altLang="zh-CN" sz="1900" b="1" dirty="0">
              <a:solidFill>
                <a:schemeClr val="tx1">
                  <a:lumMod val="85000"/>
                  <a:lumOff val="15000"/>
                </a:schemeClr>
              </a:solidFill>
              <a:latin typeface="+mj-ea"/>
              <a:ea typeface="+mj-ea"/>
              <a:sym typeface="Helvetica" panose="020B0604020202020204" pitchFamily="34" charset="0"/>
            </a:endParaRPr>
          </a:p>
        </p:txBody>
      </p:sp>
      <p:sp>
        <p:nvSpPr>
          <p:cNvPr id="102" name="文本框 101">
            <a:extLst>
              <a:ext uri="{FF2B5EF4-FFF2-40B4-BE49-F238E27FC236}">
                <a16:creationId xmlns="" xmlns:a16="http://schemas.microsoft.com/office/drawing/2014/main" id="{28C07814-7F8C-4222-84C0-1C10B1CC0F44}"/>
              </a:ext>
            </a:extLst>
          </p:cNvPr>
          <p:cNvSpPr txBox="1"/>
          <p:nvPr/>
        </p:nvSpPr>
        <p:spPr>
          <a:xfrm>
            <a:off x="5396677" y="2214996"/>
            <a:ext cx="5180673" cy="677108"/>
          </a:xfrm>
          <a:prstGeom prst="rect">
            <a:avLst/>
          </a:prstGeom>
          <a:noFill/>
        </p:spPr>
        <p:txBody>
          <a:bodyPr wrap="square" rtlCol="0" anchor="ctr">
            <a:spAutoFit/>
          </a:bodyPr>
          <a:lstStyle/>
          <a:p>
            <a:pPr marL="342900" indent="-342900" algn="just">
              <a:buClr>
                <a:srgbClr val="C00000"/>
              </a:buClr>
              <a:buSzPct val="80000"/>
              <a:buFont typeface="Wingdings" panose="05000000000000000000" pitchFamily="2" charset="2"/>
              <a:buChar char="u"/>
            </a:pPr>
            <a:r>
              <a:rPr lang="zh-CN" altLang="en-US" sz="1900" b="1" dirty="0">
                <a:solidFill>
                  <a:schemeClr val="tx1">
                    <a:lumMod val="85000"/>
                    <a:lumOff val="15000"/>
                  </a:schemeClr>
                </a:solidFill>
                <a:latin typeface="+mj-ea"/>
                <a:ea typeface="+mj-ea"/>
                <a:sym typeface="Helvetica" panose="020B0604020202020204" pitchFamily="34" charset="0"/>
              </a:rPr>
              <a:t>中国特色社会主义道路、理论、制度、文化更加成熟、更具引领力感召力的机遇</a:t>
            </a:r>
            <a:endParaRPr lang="en-US" altLang="zh-CN" sz="1900" b="1" dirty="0">
              <a:solidFill>
                <a:schemeClr val="tx1">
                  <a:lumMod val="85000"/>
                  <a:lumOff val="15000"/>
                </a:schemeClr>
              </a:solidFill>
              <a:latin typeface="+mj-ea"/>
              <a:ea typeface="+mj-ea"/>
              <a:sym typeface="Helvetica" panose="020B0604020202020204" pitchFamily="34" charset="0"/>
            </a:endParaRPr>
          </a:p>
        </p:txBody>
      </p:sp>
      <p:sp>
        <p:nvSpPr>
          <p:cNvPr id="103" name="文本框 102">
            <a:extLst>
              <a:ext uri="{FF2B5EF4-FFF2-40B4-BE49-F238E27FC236}">
                <a16:creationId xmlns="" xmlns:a16="http://schemas.microsoft.com/office/drawing/2014/main" id="{DC1A07B8-134F-4387-85B1-C75CE6062903}"/>
              </a:ext>
            </a:extLst>
          </p:cNvPr>
          <p:cNvSpPr txBox="1"/>
          <p:nvPr/>
        </p:nvSpPr>
        <p:spPr>
          <a:xfrm>
            <a:off x="5396677" y="3309603"/>
            <a:ext cx="4550835" cy="677108"/>
          </a:xfrm>
          <a:prstGeom prst="rect">
            <a:avLst/>
          </a:prstGeom>
          <a:noFill/>
        </p:spPr>
        <p:txBody>
          <a:bodyPr wrap="square" rtlCol="0" anchor="ctr">
            <a:spAutoFit/>
          </a:bodyPr>
          <a:lstStyle/>
          <a:p>
            <a:pPr marL="342900" indent="-342900">
              <a:buClr>
                <a:srgbClr val="C00000"/>
              </a:buClr>
              <a:buSzPct val="80000"/>
              <a:buFont typeface="Wingdings" panose="05000000000000000000" pitchFamily="2" charset="2"/>
              <a:buChar char="u"/>
            </a:pPr>
            <a:r>
              <a:rPr lang="zh-CN" altLang="en-US" sz="1900" b="1" dirty="0">
                <a:solidFill>
                  <a:schemeClr val="tx1">
                    <a:lumMod val="85000"/>
                    <a:lumOff val="15000"/>
                  </a:schemeClr>
                </a:solidFill>
                <a:latin typeface="+mj-ea"/>
                <a:ea typeface="+mj-ea"/>
                <a:sym typeface="Helvetica" panose="020B0604020202020204" pitchFamily="34" charset="0"/>
              </a:rPr>
              <a:t>中国人民创造美好生活、走向共同富裕的机遇</a:t>
            </a:r>
          </a:p>
        </p:txBody>
      </p:sp>
      <p:sp>
        <p:nvSpPr>
          <p:cNvPr id="104" name="文本框 103">
            <a:extLst>
              <a:ext uri="{FF2B5EF4-FFF2-40B4-BE49-F238E27FC236}">
                <a16:creationId xmlns="" xmlns:a16="http://schemas.microsoft.com/office/drawing/2014/main" id="{8A466788-C05C-4E9A-A88E-D3E99E8791FC}"/>
              </a:ext>
            </a:extLst>
          </p:cNvPr>
          <p:cNvSpPr txBox="1"/>
          <p:nvPr/>
        </p:nvSpPr>
        <p:spPr>
          <a:xfrm>
            <a:off x="5396676" y="4404211"/>
            <a:ext cx="5180674" cy="677108"/>
          </a:xfrm>
          <a:prstGeom prst="rect">
            <a:avLst/>
          </a:prstGeom>
          <a:noFill/>
        </p:spPr>
        <p:txBody>
          <a:bodyPr wrap="square" rtlCol="0" anchor="ctr">
            <a:spAutoFit/>
          </a:bodyPr>
          <a:lstStyle>
            <a:defPPr>
              <a:defRPr lang="zh-CN"/>
            </a:defPPr>
            <a:lvl1pPr>
              <a:lnSpc>
                <a:spcPct val="130000"/>
              </a:lnSpc>
              <a:defRPr>
                <a:solidFill>
                  <a:schemeClr val="bg1"/>
                </a:solidFill>
                <a:latin typeface="+mj-ea"/>
                <a:ea typeface="+mj-ea"/>
              </a:defRPr>
            </a:lvl1pPr>
          </a:lstStyle>
          <a:p>
            <a:pPr marL="342900" indent="-342900" algn="just">
              <a:lnSpc>
                <a:spcPct val="100000"/>
              </a:lnSpc>
              <a:buClr>
                <a:srgbClr val="C00000"/>
              </a:buClr>
              <a:buSzPct val="80000"/>
              <a:buFont typeface="Wingdings" panose="05000000000000000000" pitchFamily="2" charset="2"/>
              <a:buChar char="u"/>
            </a:pPr>
            <a:r>
              <a:rPr lang="zh-CN" altLang="en-US" sz="1900" b="1" dirty="0">
                <a:solidFill>
                  <a:schemeClr val="tx1">
                    <a:lumMod val="85000"/>
                    <a:lumOff val="15000"/>
                  </a:schemeClr>
                </a:solidFill>
                <a:sym typeface="Helvetica" panose="020B0604020202020204" pitchFamily="34" charset="0"/>
              </a:rPr>
              <a:t>中国共产党从建党百年迈向执政百年、进而铸就千秋伟业的机遇</a:t>
            </a:r>
          </a:p>
        </p:txBody>
      </p:sp>
      <p:cxnSp>
        <p:nvCxnSpPr>
          <p:cNvPr id="3" name="直接箭头连接符 2"/>
          <p:cNvCxnSpPr/>
          <p:nvPr/>
        </p:nvCxnSpPr>
        <p:spPr>
          <a:xfrm>
            <a:off x="4816957" y="1580672"/>
            <a:ext cx="0" cy="3456384"/>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216556" y="2130357"/>
            <a:ext cx="2969761" cy="1912063"/>
            <a:chOff x="1216556" y="2130357"/>
            <a:chExt cx="2969761" cy="1912063"/>
          </a:xfrm>
        </p:grpSpPr>
        <p:grpSp>
          <p:nvGrpSpPr>
            <p:cNvPr id="7" name="组合 6"/>
            <p:cNvGrpSpPr/>
            <p:nvPr/>
          </p:nvGrpSpPr>
          <p:grpSpPr>
            <a:xfrm>
              <a:off x="1216556" y="2130357"/>
              <a:ext cx="2959801" cy="1894967"/>
              <a:chOff x="1253676" y="2142254"/>
              <a:chExt cx="2462219" cy="1576397"/>
            </a:xfrm>
          </p:grpSpPr>
          <p:grpSp>
            <p:nvGrpSpPr>
              <p:cNvPr id="75" name="组合 74">
                <a:extLst>
                  <a:ext uri="{FF2B5EF4-FFF2-40B4-BE49-F238E27FC236}">
                    <a16:creationId xmlns="" xmlns:a16="http://schemas.microsoft.com/office/drawing/2014/main" id="{60891634-3694-4F41-A82F-F8EBE55BEEB0}"/>
                  </a:ext>
                </a:extLst>
              </p:cNvPr>
              <p:cNvGrpSpPr/>
              <p:nvPr/>
            </p:nvGrpSpPr>
            <p:grpSpPr>
              <a:xfrm>
                <a:off x="1253676" y="3077224"/>
                <a:ext cx="2427512" cy="608492"/>
                <a:chOff x="2533239" y="709901"/>
                <a:chExt cx="2842118" cy="712421"/>
              </a:xfrm>
            </p:grpSpPr>
            <p:sp>
              <p:nvSpPr>
                <p:cNvPr id="76" name="矩形 75">
                  <a:extLst>
                    <a:ext uri="{FF2B5EF4-FFF2-40B4-BE49-F238E27FC236}">
                      <a16:creationId xmlns="" xmlns:a16="http://schemas.microsoft.com/office/drawing/2014/main" id="{D952F998-B7FB-4448-87D6-DDAE674E1318}"/>
                    </a:ext>
                  </a:extLst>
                </p:cNvPr>
                <p:cNvSpPr/>
                <p:nvPr/>
              </p:nvSpPr>
              <p:spPr>
                <a:xfrm>
                  <a:off x="2533239" y="709901"/>
                  <a:ext cx="712421" cy="712421"/>
                </a:xfrm>
                <a:prstGeom prst="rect">
                  <a:avLst/>
                </a:prstGeom>
                <a:noFill/>
                <a:ln w="9525">
                  <a:solidFill>
                    <a:srgbClr val="D75F0B">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77" name="直接连接符 76">
                  <a:extLst>
                    <a:ext uri="{FF2B5EF4-FFF2-40B4-BE49-F238E27FC236}">
                      <a16:creationId xmlns="" xmlns:a16="http://schemas.microsoft.com/office/drawing/2014/main" id="{A0A1FE4D-D033-4EFA-8134-AC8317E429F5}"/>
                    </a:ext>
                  </a:extLst>
                </p:cNvPr>
                <p:cNvCxnSpPr>
                  <a:stCxn id="76" idx="0"/>
                  <a:endCxn id="76" idx="2"/>
                </p:cNvCxnSpPr>
                <p:nvPr/>
              </p:nvCxnSpPr>
              <p:spPr>
                <a:xfrm>
                  <a:off x="2889450" y="709901"/>
                  <a:ext cx="0" cy="712421"/>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 xmlns:a16="http://schemas.microsoft.com/office/drawing/2014/main" id="{986552D4-04D6-4DF2-B69F-84B5E556F08F}"/>
                    </a:ext>
                  </a:extLst>
                </p:cNvPr>
                <p:cNvCxnSpPr>
                  <a:cxnSpLocks/>
                  <a:stCxn id="76" idx="3"/>
                  <a:endCxn id="76" idx="1"/>
                </p:cNvCxnSpPr>
                <p:nvPr/>
              </p:nvCxnSpPr>
              <p:spPr>
                <a:xfrm flipH="1">
                  <a:off x="2533239" y="1066112"/>
                  <a:ext cx="712421" cy="0"/>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 xmlns:a16="http://schemas.microsoft.com/office/drawing/2014/main" id="{57126482-D7CD-496B-81F7-463095EAA771}"/>
                    </a:ext>
                  </a:extLst>
                </p:cNvPr>
                <p:cNvCxnSpPr/>
                <p:nvPr/>
              </p:nvCxnSpPr>
              <p:spPr>
                <a:xfrm>
                  <a:off x="2533239"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 xmlns:a16="http://schemas.microsoft.com/office/drawing/2014/main" id="{59AF9C6F-6ADF-49DB-895E-EAC87406D77C}"/>
                    </a:ext>
                  </a:extLst>
                </p:cNvPr>
                <p:cNvCxnSpPr>
                  <a:cxnSpLocks/>
                </p:cNvCxnSpPr>
                <p:nvPr/>
              </p:nvCxnSpPr>
              <p:spPr>
                <a:xfrm flipH="1">
                  <a:off x="2533239"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sp>
              <p:nvSpPr>
                <p:cNvPr id="81" name="矩形 80">
                  <a:extLst>
                    <a:ext uri="{FF2B5EF4-FFF2-40B4-BE49-F238E27FC236}">
                      <a16:creationId xmlns="" xmlns:a16="http://schemas.microsoft.com/office/drawing/2014/main" id="{75B07296-142F-438E-80A9-71B7522129F9}"/>
                    </a:ext>
                  </a:extLst>
                </p:cNvPr>
                <p:cNvSpPr/>
                <p:nvPr/>
              </p:nvSpPr>
              <p:spPr>
                <a:xfrm>
                  <a:off x="4662936" y="709901"/>
                  <a:ext cx="712421" cy="712421"/>
                </a:xfrm>
                <a:prstGeom prst="rect">
                  <a:avLst/>
                </a:prstGeom>
                <a:noFill/>
                <a:ln w="9525">
                  <a:solidFill>
                    <a:srgbClr val="D75F0B">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82" name="直接连接符 81">
                  <a:extLst>
                    <a:ext uri="{FF2B5EF4-FFF2-40B4-BE49-F238E27FC236}">
                      <a16:creationId xmlns="" xmlns:a16="http://schemas.microsoft.com/office/drawing/2014/main" id="{00094F4C-98EF-4CEE-BD12-40BBC18534DB}"/>
                    </a:ext>
                  </a:extLst>
                </p:cNvPr>
                <p:cNvCxnSpPr>
                  <a:stCxn id="81" idx="0"/>
                  <a:endCxn id="81" idx="2"/>
                </p:cNvCxnSpPr>
                <p:nvPr/>
              </p:nvCxnSpPr>
              <p:spPr>
                <a:xfrm>
                  <a:off x="5019147" y="709901"/>
                  <a:ext cx="0" cy="712421"/>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 xmlns:a16="http://schemas.microsoft.com/office/drawing/2014/main" id="{6B81C5CC-4579-4B93-A868-1F92751ECE7D}"/>
                    </a:ext>
                  </a:extLst>
                </p:cNvPr>
                <p:cNvCxnSpPr>
                  <a:cxnSpLocks/>
                  <a:stCxn id="81" idx="3"/>
                  <a:endCxn id="81" idx="1"/>
                </p:cNvCxnSpPr>
                <p:nvPr/>
              </p:nvCxnSpPr>
              <p:spPr>
                <a:xfrm flipH="1">
                  <a:off x="4662936" y="1066112"/>
                  <a:ext cx="712421" cy="0"/>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 xmlns:a16="http://schemas.microsoft.com/office/drawing/2014/main" id="{66877A43-BDF6-4A17-8BD8-A6B7D8E45804}"/>
                    </a:ext>
                  </a:extLst>
                </p:cNvPr>
                <p:cNvCxnSpPr/>
                <p:nvPr/>
              </p:nvCxnSpPr>
              <p:spPr>
                <a:xfrm>
                  <a:off x="4662936"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 xmlns:a16="http://schemas.microsoft.com/office/drawing/2014/main" id="{562E1067-2D66-4B38-B064-D359B1D415BE}"/>
                    </a:ext>
                  </a:extLst>
                </p:cNvPr>
                <p:cNvCxnSpPr>
                  <a:cxnSpLocks/>
                </p:cNvCxnSpPr>
                <p:nvPr/>
              </p:nvCxnSpPr>
              <p:spPr>
                <a:xfrm flipH="1">
                  <a:off x="4662936"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sp>
              <p:nvSpPr>
                <p:cNvPr id="86" name="矩形 85">
                  <a:extLst>
                    <a:ext uri="{FF2B5EF4-FFF2-40B4-BE49-F238E27FC236}">
                      <a16:creationId xmlns="" xmlns:a16="http://schemas.microsoft.com/office/drawing/2014/main" id="{45DE0E06-684D-46D9-AE91-9AC91A129655}"/>
                    </a:ext>
                  </a:extLst>
                </p:cNvPr>
                <p:cNvSpPr/>
                <p:nvPr/>
              </p:nvSpPr>
              <p:spPr>
                <a:xfrm>
                  <a:off x="3953037" y="709901"/>
                  <a:ext cx="712421" cy="712421"/>
                </a:xfrm>
                <a:prstGeom prst="rect">
                  <a:avLst/>
                </a:prstGeom>
                <a:noFill/>
                <a:ln w="9525">
                  <a:solidFill>
                    <a:srgbClr val="D75F0B">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87" name="直接连接符 86">
                  <a:extLst>
                    <a:ext uri="{FF2B5EF4-FFF2-40B4-BE49-F238E27FC236}">
                      <a16:creationId xmlns="" xmlns:a16="http://schemas.microsoft.com/office/drawing/2014/main" id="{8B86FE1D-5E44-4C7E-84D4-CA20B575832F}"/>
                    </a:ext>
                  </a:extLst>
                </p:cNvPr>
                <p:cNvCxnSpPr>
                  <a:stCxn id="86" idx="0"/>
                  <a:endCxn id="86" idx="2"/>
                </p:cNvCxnSpPr>
                <p:nvPr/>
              </p:nvCxnSpPr>
              <p:spPr>
                <a:xfrm>
                  <a:off x="4309248" y="709901"/>
                  <a:ext cx="0" cy="712421"/>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 xmlns:a16="http://schemas.microsoft.com/office/drawing/2014/main" id="{420EEA0A-AA0F-431E-837E-08665DFDB2CF}"/>
                    </a:ext>
                  </a:extLst>
                </p:cNvPr>
                <p:cNvCxnSpPr>
                  <a:cxnSpLocks/>
                  <a:stCxn id="86" idx="3"/>
                  <a:endCxn id="86" idx="1"/>
                </p:cNvCxnSpPr>
                <p:nvPr/>
              </p:nvCxnSpPr>
              <p:spPr>
                <a:xfrm flipH="1">
                  <a:off x="3953037" y="1066112"/>
                  <a:ext cx="712421" cy="0"/>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 xmlns:a16="http://schemas.microsoft.com/office/drawing/2014/main" id="{73431E8C-008D-4A5A-A4B3-9C44F879B373}"/>
                    </a:ext>
                  </a:extLst>
                </p:cNvPr>
                <p:cNvCxnSpPr/>
                <p:nvPr/>
              </p:nvCxnSpPr>
              <p:spPr>
                <a:xfrm>
                  <a:off x="3953037"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 xmlns:a16="http://schemas.microsoft.com/office/drawing/2014/main" id="{971A7EE6-09E6-430A-9929-D0CC365FED21}"/>
                    </a:ext>
                  </a:extLst>
                </p:cNvPr>
                <p:cNvCxnSpPr>
                  <a:cxnSpLocks/>
                </p:cNvCxnSpPr>
                <p:nvPr/>
              </p:nvCxnSpPr>
              <p:spPr>
                <a:xfrm flipH="1">
                  <a:off x="3953037"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 xmlns:a16="http://schemas.microsoft.com/office/drawing/2014/main" id="{0F5AFB70-2D4F-4ED1-9BB0-2245D76EA7D0}"/>
                    </a:ext>
                  </a:extLst>
                </p:cNvPr>
                <p:cNvSpPr/>
                <p:nvPr/>
              </p:nvSpPr>
              <p:spPr>
                <a:xfrm>
                  <a:off x="3243138" y="709901"/>
                  <a:ext cx="712421" cy="712421"/>
                </a:xfrm>
                <a:prstGeom prst="rect">
                  <a:avLst/>
                </a:prstGeom>
                <a:noFill/>
                <a:ln w="9525">
                  <a:solidFill>
                    <a:srgbClr val="D75F0B">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cxnSp>
              <p:nvCxnSpPr>
                <p:cNvPr id="92" name="直接连接符 91">
                  <a:extLst>
                    <a:ext uri="{FF2B5EF4-FFF2-40B4-BE49-F238E27FC236}">
                      <a16:creationId xmlns="" xmlns:a16="http://schemas.microsoft.com/office/drawing/2014/main" id="{CD13E5F2-9C8B-4618-BD76-58B0A208F094}"/>
                    </a:ext>
                  </a:extLst>
                </p:cNvPr>
                <p:cNvCxnSpPr>
                  <a:stCxn id="91" idx="0"/>
                  <a:endCxn id="91" idx="2"/>
                </p:cNvCxnSpPr>
                <p:nvPr/>
              </p:nvCxnSpPr>
              <p:spPr>
                <a:xfrm>
                  <a:off x="3599349" y="709901"/>
                  <a:ext cx="0" cy="712421"/>
                </a:xfrm>
                <a:prstGeom prst="line">
                  <a:avLst/>
                </a:prstGeom>
                <a:ln w="0">
                  <a:solidFill>
                    <a:srgbClr val="D75F0B">
                      <a:alpha val="57000"/>
                    </a:srgbClr>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 xmlns:a16="http://schemas.microsoft.com/office/drawing/2014/main" id="{9149E7B8-EAC1-4744-B5E2-9F47DB346A77}"/>
                    </a:ext>
                  </a:extLst>
                </p:cNvPr>
                <p:cNvCxnSpPr>
                  <a:cxnSpLocks/>
                  <a:stCxn id="91" idx="3"/>
                  <a:endCxn id="91" idx="1"/>
                </p:cNvCxnSpPr>
                <p:nvPr/>
              </p:nvCxnSpPr>
              <p:spPr>
                <a:xfrm flipH="1">
                  <a:off x="3243138" y="1066112"/>
                  <a:ext cx="712421" cy="0"/>
                </a:xfrm>
                <a:prstGeom prst="line">
                  <a:avLst/>
                </a:prstGeom>
                <a:ln w="0">
                  <a:solidFill>
                    <a:srgbClr val="C00000">
                      <a:alpha val="57000"/>
                    </a:srgbClr>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 xmlns:a16="http://schemas.microsoft.com/office/drawing/2014/main" id="{2DFA6CC3-1558-4F2E-9D79-B9D3BD750570}"/>
                    </a:ext>
                  </a:extLst>
                </p:cNvPr>
                <p:cNvCxnSpPr/>
                <p:nvPr/>
              </p:nvCxnSpPr>
              <p:spPr>
                <a:xfrm>
                  <a:off x="3243138"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 xmlns:a16="http://schemas.microsoft.com/office/drawing/2014/main" id="{21A12440-1201-45AC-8594-C26A07C7BB72}"/>
                    </a:ext>
                  </a:extLst>
                </p:cNvPr>
                <p:cNvCxnSpPr>
                  <a:cxnSpLocks/>
                </p:cNvCxnSpPr>
                <p:nvPr/>
              </p:nvCxnSpPr>
              <p:spPr>
                <a:xfrm flipH="1">
                  <a:off x="3243138" y="709901"/>
                  <a:ext cx="712421" cy="712421"/>
                </a:xfrm>
                <a:prstGeom prst="line">
                  <a:avLst/>
                </a:prstGeom>
                <a:ln w="0">
                  <a:solidFill>
                    <a:srgbClr val="D75F0B">
                      <a:alpha val="57000"/>
                    </a:srgb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 xmlns:a16="http://schemas.microsoft.com/office/drawing/2014/main" id="{C4FC60C2-4560-484A-9F25-C979BE9367C0}"/>
                  </a:ext>
                </a:extLst>
              </p:cNvPr>
              <p:cNvGrpSpPr/>
              <p:nvPr/>
            </p:nvGrpSpPr>
            <p:grpSpPr>
              <a:xfrm>
                <a:off x="1253676" y="2142254"/>
                <a:ext cx="2462219" cy="1576397"/>
                <a:chOff x="1785321" y="2468366"/>
                <a:chExt cx="2462219" cy="1576397"/>
              </a:xfrm>
            </p:grpSpPr>
            <p:sp>
              <p:nvSpPr>
                <p:cNvPr id="40" name="文本框 39">
                  <a:extLst>
                    <a:ext uri="{FF2B5EF4-FFF2-40B4-BE49-F238E27FC236}">
                      <a16:creationId xmlns="" xmlns:a16="http://schemas.microsoft.com/office/drawing/2014/main" id="{A6513368-B78E-418D-99FD-626EA568E924}"/>
                    </a:ext>
                  </a:extLst>
                </p:cNvPr>
                <p:cNvSpPr txBox="1"/>
                <p:nvPr/>
              </p:nvSpPr>
              <p:spPr>
                <a:xfrm>
                  <a:off x="1785321" y="3340666"/>
                  <a:ext cx="2462219" cy="704097"/>
                </a:xfrm>
                <a:prstGeom prst="rect">
                  <a:avLst/>
                </a:prstGeom>
                <a:noFill/>
              </p:spPr>
              <p:txBody>
                <a:bodyPr wrap="square" rtlCol="0">
                  <a:spAutoFit/>
                </a:bodyPr>
                <a:lstStyle/>
                <a:p>
                  <a:r>
                    <a:rPr lang="zh-CN" altLang="en-US" sz="4900" dirty="0">
                      <a:solidFill>
                        <a:schemeClr val="tx1">
                          <a:lumMod val="85000"/>
                          <a:lumOff val="15000"/>
                        </a:schemeClr>
                      </a:solidFill>
                      <a:latin typeface="华文新魏" panose="02010800040101010101" pitchFamily="2" charset="-122"/>
                      <a:ea typeface="华文新魏" panose="02010800040101010101" pitchFamily="2" charset="-122"/>
                    </a:rPr>
                    <a:t>历</a:t>
                  </a:r>
                </a:p>
              </p:txBody>
            </p:sp>
            <p:sp>
              <p:nvSpPr>
                <p:cNvPr id="9" name="矩形 8">
                  <a:extLst>
                    <a:ext uri="{FF2B5EF4-FFF2-40B4-BE49-F238E27FC236}">
                      <a16:creationId xmlns="" xmlns:a16="http://schemas.microsoft.com/office/drawing/2014/main" id="{5386EB7E-8EF1-4981-8849-79B1FCD1A5C9}"/>
                    </a:ext>
                  </a:extLst>
                </p:cNvPr>
                <p:cNvSpPr/>
                <p:nvPr/>
              </p:nvSpPr>
              <p:spPr>
                <a:xfrm>
                  <a:off x="1968986" y="2468366"/>
                  <a:ext cx="2152533" cy="704097"/>
                </a:xfrm>
                <a:prstGeom prst="rect">
                  <a:avLst/>
                </a:prstGeom>
              </p:spPr>
              <p:txBody>
                <a:bodyPr wrap="square">
                  <a:spAutoFit/>
                </a:bodyPr>
                <a:lstStyle/>
                <a:p>
                  <a:r>
                    <a:rPr lang="zh-CN" altLang="en-US" sz="4900" dirty="0">
                      <a:solidFill>
                        <a:schemeClr val="tx1">
                          <a:lumMod val="85000"/>
                          <a:lumOff val="15000"/>
                        </a:schemeClr>
                      </a:solidFill>
                      <a:latin typeface="华文中宋" panose="02010600040101010101" pitchFamily="2" charset="-122"/>
                      <a:ea typeface="华文中宋" panose="02010600040101010101" pitchFamily="2" charset="-122"/>
                    </a:rPr>
                    <a:t>新 时 代</a:t>
                  </a:r>
                  <a:endParaRPr lang="zh-CN" altLang="en-US" sz="4900" dirty="0">
                    <a:solidFill>
                      <a:schemeClr val="tx1">
                        <a:lumMod val="85000"/>
                        <a:lumOff val="15000"/>
                      </a:schemeClr>
                    </a:solidFill>
                  </a:endParaRPr>
                </a:p>
              </p:txBody>
            </p:sp>
          </p:grpSp>
        </p:grpSp>
        <p:sp>
          <p:nvSpPr>
            <p:cNvPr id="22" name="矩形 21"/>
            <p:cNvSpPr/>
            <p:nvPr/>
          </p:nvSpPr>
          <p:spPr>
            <a:xfrm>
              <a:off x="2496864" y="3196034"/>
              <a:ext cx="966931" cy="846386"/>
            </a:xfrm>
            <a:prstGeom prst="rect">
              <a:avLst/>
            </a:prstGeom>
          </p:spPr>
          <p:txBody>
            <a:bodyPr wrap="none">
              <a:spAutoFit/>
            </a:bodyPr>
            <a:lstStyle/>
            <a:p>
              <a:r>
                <a:rPr lang="zh-CN" altLang="en-US" sz="4900" dirty="0">
                  <a:solidFill>
                    <a:schemeClr val="tx1">
                      <a:lumMod val="85000"/>
                      <a:lumOff val="15000"/>
                    </a:schemeClr>
                  </a:solidFill>
                  <a:latin typeface="华文新魏" panose="02010800040101010101" pitchFamily="2" charset="-122"/>
                  <a:ea typeface="华文新魏" panose="02010800040101010101" pitchFamily="2" charset="-122"/>
                </a:rPr>
                <a:t> 机</a:t>
              </a:r>
            </a:p>
          </p:txBody>
        </p:sp>
        <p:sp>
          <p:nvSpPr>
            <p:cNvPr id="23" name="矩形 22"/>
            <p:cNvSpPr/>
            <p:nvPr/>
          </p:nvSpPr>
          <p:spPr>
            <a:xfrm>
              <a:off x="3373274" y="3196034"/>
              <a:ext cx="813043" cy="846386"/>
            </a:xfrm>
            <a:prstGeom prst="rect">
              <a:avLst/>
            </a:prstGeom>
          </p:spPr>
          <p:txBody>
            <a:bodyPr wrap="none">
              <a:spAutoFit/>
            </a:bodyPr>
            <a:lstStyle/>
            <a:p>
              <a:r>
                <a:rPr lang="zh-CN" altLang="en-US" sz="4900" dirty="0">
                  <a:solidFill>
                    <a:schemeClr val="tx1">
                      <a:lumMod val="85000"/>
                      <a:lumOff val="15000"/>
                    </a:schemeClr>
                  </a:solidFill>
                  <a:latin typeface="华文新魏" panose="02010800040101010101" pitchFamily="2" charset="-122"/>
                  <a:ea typeface="华文新魏" panose="02010800040101010101" pitchFamily="2" charset="-122"/>
                </a:rPr>
                <a:t>遇</a:t>
              </a:r>
            </a:p>
          </p:txBody>
        </p:sp>
        <p:sp>
          <p:nvSpPr>
            <p:cNvPr id="24" name="矩形 23"/>
            <p:cNvSpPr/>
            <p:nvPr/>
          </p:nvSpPr>
          <p:spPr>
            <a:xfrm>
              <a:off x="1893750" y="3196034"/>
              <a:ext cx="813043" cy="846386"/>
            </a:xfrm>
            <a:prstGeom prst="rect">
              <a:avLst/>
            </a:prstGeom>
          </p:spPr>
          <p:txBody>
            <a:bodyPr wrap="none">
              <a:spAutoFit/>
            </a:bodyPr>
            <a:lstStyle/>
            <a:p>
              <a:r>
                <a:rPr lang="zh-CN" altLang="en-US" sz="4900" dirty="0">
                  <a:solidFill>
                    <a:schemeClr val="tx1">
                      <a:lumMod val="85000"/>
                      <a:lumOff val="15000"/>
                    </a:schemeClr>
                  </a:solidFill>
                  <a:latin typeface="华文新魏" panose="02010800040101010101" pitchFamily="2" charset="-122"/>
                  <a:ea typeface="华文新魏" panose="02010800040101010101" pitchFamily="2" charset="-122"/>
                </a:rPr>
                <a:t>史</a:t>
              </a:r>
            </a:p>
          </p:txBody>
        </p:sp>
      </p:grpSp>
    </p:spTree>
    <p:extLst>
      <p:ext uri="{BB962C8B-B14F-4D97-AF65-F5344CB8AC3E}">
        <p14:creationId xmlns:p14="http://schemas.microsoft.com/office/powerpoint/2010/main" val="35599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9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2"/>
                                        </p:tgtEl>
                                        <p:attrNameLst>
                                          <p:attrName>style.visibility</p:attrName>
                                        </p:attrNameLst>
                                      </p:cBhvr>
                                      <p:to>
                                        <p:strVal val="visible"/>
                                      </p:to>
                                    </p:set>
                                    <p:animEffect transition="in" filter="fade">
                                      <p:cBhvr>
                                        <p:cTn id="19" dur="500"/>
                                        <p:tgtEl>
                                          <p:spTgt spid="102"/>
                                        </p:tgtEl>
                                      </p:cBhvr>
                                    </p:animEffect>
                                  </p:childTnLst>
                                </p:cTn>
                              </p:par>
                            </p:childTnLst>
                          </p:cTn>
                        </p:par>
                        <p:par>
                          <p:cTn id="20" fill="hold">
                            <p:stCondLst>
                              <p:cond delay="33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par>
                          <p:cTn id="24" fill="hold">
                            <p:stCondLst>
                              <p:cond delay="43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2" grpId="0"/>
      <p:bldP spid="103" grpId="0"/>
      <p:bldP spid="1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B03ADB28-D025-4D24-9D97-84AD3F06A9D6}"/>
              </a:ext>
            </a:extLst>
          </p:cNvPr>
          <p:cNvSpPr/>
          <p:nvPr/>
        </p:nvSpPr>
        <p:spPr>
          <a:xfrm>
            <a:off x="5735468" y="997676"/>
            <a:ext cx="4844179" cy="4915238"/>
          </a:xfrm>
          <a:prstGeom prst="rect">
            <a:avLst/>
          </a:prstGeom>
          <a:noFill/>
          <a:ln>
            <a:solidFill>
              <a:srgbClr val="D75F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片包含 文字, 报纸&#10;&#10;已生成极高可信度的说明">
            <a:extLst>
              <a:ext uri="{FF2B5EF4-FFF2-40B4-BE49-F238E27FC236}">
                <a16:creationId xmlns="" xmlns:a16="http://schemas.microsoft.com/office/drawing/2014/main" id="{F20C1489-1DD4-4554-A45C-A14FC1ED8F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788078" y="912172"/>
            <a:ext cx="4844179" cy="4957990"/>
          </a:xfrm>
          <a:prstGeom prst="rect">
            <a:avLst/>
          </a:prstGeom>
          <a:ln>
            <a:solidFill>
              <a:srgbClr val="D75F0B"/>
            </a:solidFill>
          </a:ln>
        </p:spPr>
      </p:pic>
      <p:sp>
        <p:nvSpPr>
          <p:cNvPr id="10" name="矩形 9">
            <a:extLst>
              <a:ext uri="{FF2B5EF4-FFF2-40B4-BE49-F238E27FC236}">
                <a16:creationId xmlns="" xmlns:a16="http://schemas.microsoft.com/office/drawing/2014/main" id="{D4DF4480-BAA1-4D0A-983C-15035C280AE3}"/>
              </a:ext>
            </a:extLst>
          </p:cNvPr>
          <p:cNvSpPr/>
          <p:nvPr/>
        </p:nvSpPr>
        <p:spPr>
          <a:xfrm>
            <a:off x="1127448" y="2564904"/>
            <a:ext cx="4104456" cy="1735860"/>
          </a:xfrm>
          <a:prstGeom prst="rect">
            <a:avLst/>
          </a:prstGeom>
        </p:spPr>
        <p:txBody>
          <a:bodyPr wrap="square">
            <a:spAutoFit/>
          </a:bodyPr>
          <a:lstStyle/>
          <a:p>
            <a:pPr lvl="0" indent="457200" algn="just" fontAlgn="base">
              <a:lnSpc>
                <a:spcPct val="150000"/>
              </a:lnSpc>
              <a:spcBef>
                <a:spcPct val="0"/>
              </a:spcBef>
              <a:spcAft>
                <a:spcPct val="0"/>
              </a:spcAft>
              <a:defRPr/>
            </a:pPr>
            <a:r>
              <a:rPr lang="zh-CN" altLang="en-US" sz="2000" dirty="0">
                <a:solidFill>
                  <a:schemeClr val="tx1">
                    <a:lumMod val="85000"/>
                    <a:lumOff val="15000"/>
                  </a:schemeClr>
                </a:solidFill>
                <a:latin typeface="+mj-ea"/>
                <a:ea typeface="+mj-ea"/>
                <a:sym typeface="Helvetica" panose="020B0604020202020204" pitchFamily="34" charset="0"/>
              </a:rPr>
              <a:t> 我国在历史上失去机遇太多，如果再不抓住机遇，后果不堪设想。</a:t>
            </a:r>
            <a:endParaRPr lang="en-US" altLang="zh-CN" sz="2000" dirty="0">
              <a:solidFill>
                <a:schemeClr val="tx1">
                  <a:lumMod val="85000"/>
                  <a:lumOff val="15000"/>
                </a:schemeClr>
              </a:solidFill>
              <a:latin typeface="+mj-ea"/>
              <a:ea typeface="+mj-ea"/>
              <a:sym typeface="Helvetica" panose="020B0604020202020204" pitchFamily="34" charset="0"/>
            </a:endParaRPr>
          </a:p>
          <a:p>
            <a:pPr indent="457200" algn="r" fontAlgn="base">
              <a:lnSpc>
                <a:spcPct val="150000"/>
              </a:lnSpc>
              <a:spcBef>
                <a:spcPct val="0"/>
              </a:spcBef>
              <a:spcAft>
                <a:spcPct val="0"/>
              </a:spcAft>
              <a:defRPr/>
            </a:pPr>
            <a:endParaRPr lang="en-US" altLang="zh-CN" sz="1200" dirty="0">
              <a:solidFill>
                <a:srgbClr val="000000"/>
              </a:solidFill>
              <a:latin typeface="+mj-ea"/>
              <a:sym typeface="Helvetica" panose="020B0604020202020204" pitchFamily="34" charset="0"/>
            </a:endParaRPr>
          </a:p>
          <a:p>
            <a:pPr algn="r">
              <a:lnSpc>
                <a:spcPct val="120000"/>
              </a:lnSpc>
            </a:pPr>
            <a:r>
              <a:rPr lang="en-US" altLang="zh-CN" sz="1200" dirty="0">
                <a:solidFill>
                  <a:srgbClr val="000000"/>
                </a:solidFill>
                <a:latin typeface="+mj-ea"/>
                <a:sym typeface="Helvetica" panose="020B0604020202020204" pitchFamily="34" charset="0"/>
              </a:rPr>
              <a:t>——</a:t>
            </a:r>
            <a:r>
              <a:rPr lang="en-US" altLang="zh-CN" sz="1200" dirty="0">
                <a:solidFill>
                  <a:srgbClr val="000000"/>
                </a:solidFill>
                <a:latin typeface="+mj-ea"/>
              </a:rPr>
              <a:t>1992</a:t>
            </a:r>
            <a:r>
              <a:rPr lang="zh-CN" altLang="zh-CN" sz="1200" dirty="0">
                <a:solidFill>
                  <a:srgbClr val="000000"/>
                </a:solidFill>
                <a:latin typeface="+mj-ea"/>
              </a:rPr>
              <a:t>年</a:t>
            </a:r>
            <a:r>
              <a:rPr lang="en-US" altLang="zh-CN" sz="1200" dirty="0">
                <a:solidFill>
                  <a:srgbClr val="000000"/>
                </a:solidFill>
                <a:latin typeface="+mj-ea"/>
              </a:rPr>
              <a:t>1</a:t>
            </a:r>
            <a:r>
              <a:rPr lang="zh-CN" altLang="zh-CN" sz="1200" dirty="0">
                <a:solidFill>
                  <a:srgbClr val="000000"/>
                </a:solidFill>
                <a:latin typeface="+mj-ea"/>
              </a:rPr>
              <a:t>月，邓小平在武昌、深圳、珠海、上海等地的谈话要点</a:t>
            </a:r>
          </a:p>
        </p:txBody>
      </p:sp>
    </p:spTree>
    <p:extLst>
      <p:ext uri="{BB962C8B-B14F-4D97-AF65-F5344CB8AC3E}">
        <p14:creationId xmlns:p14="http://schemas.microsoft.com/office/powerpoint/2010/main" val="9714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46295" y="549276"/>
            <a:ext cx="8062313" cy="7377673"/>
            <a:chOff x="2346295" y="549276"/>
            <a:chExt cx="8062313" cy="7377673"/>
          </a:xfrm>
        </p:grpSpPr>
        <p:pic>
          <p:nvPicPr>
            <p:cNvPr id="9" name="图片 8">
              <a:extLst>
                <a:ext uri="{FF2B5EF4-FFF2-40B4-BE49-F238E27FC236}">
                  <a16:creationId xmlns="" xmlns:a16="http://schemas.microsoft.com/office/drawing/2014/main" id="{493F28FC-D226-41A8-8275-8D7328988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295" y="549276"/>
              <a:ext cx="6316908" cy="5868778"/>
            </a:xfrm>
            <a:prstGeom prst="rect">
              <a:avLst/>
            </a:prstGeom>
          </p:spPr>
        </p:pic>
        <p:pic>
          <p:nvPicPr>
            <p:cNvPr id="7" name="图片 6">
              <a:extLst>
                <a:ext uri="{FF2B5EF4-FFF2-40B4-BE49-F238E27FC236}">
                  <a16:creationId xmlns="" xmlns:a16="http://schemas.microsoft.com/office/drawing/2014/main" id="{C313C94F-9D53-4A05-8C57-9382EB73801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7000"/>
                      </a14:imgEffect>
                    </a14:imgLayer>
                  </a14:imgProps>
                </a:ext>
                <a:ext uri="{28A0092B-C50C-407E-A947-70E740481C1C}">
                  <a14:useLocalDpi xmlns:a14="http://schemas.microsoft.com/office/drawing/2010/main" val="0"/>
                </a:ext>
              </a:extLst>
            </a:blip>
            <a:stretch>
              <a:fillRect/>
            </a:stretch>
          </p:blipFill>
          <p:spPr>
            <a:xfrm>
              <a:off x="6874568" y="1644211"/>
              <a:ext cx="3534040" cy="6282738"/>
            </a:xfrm>
            <a:prstGeom prst="rect">
              <a:avLst/>
            </a:prstGeom>
          </p:spPr>
        </p:pic>
      </p:grpSp>
    </p:spTree>
    <p:extLst>
      <p:ext uri="{BB962C8B-B14F-4D97-AF65-F5344CB8AC3E}">
        <p14:creationId xmlns:p14="http://schemas.microsoft.com/office/powerpoint/2010/main" val="257743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93F28FC-D226-41A8-8275-8D7328988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295" y="549276"/>
            <a:ext cx="6316908" cy="5868778"/>
          </a:xfrm>
          <a:prstGeom prst="rect">
            <a:avLst/>
          </a:prstGeom>
        </p:spPr>
      </p:pic>
      <p:pic>
        <p:nvPicPr>
          <p:cNvPr id="21" name="图片 20">
            <a:extLst>
              <a:ext uri="{FF2B5EF4-FFF2-40B4-BE49-F238E27FC236}">
                <a16:creationId xmlns="" xmlns:a16="http://schemas.microsoft.com/office/drawing/2014/main" id="{1972638F-AE68-4A53-9A28-F8AECBFD0AE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7000"/>
                    </a14:imgEffect>
                  </a14:imgLayer>
                </a14:imgProps>
              </a:ext>
              <a:ext uri="{28A0092B-C50C-407E-A947-70E740481C1C}">
                <a14:useLocalDpi xmlns:a14="http://schemas.microsoft.com/office/drawing/2010/main" val="0"/>
              </a:ext>
            </a:extLst>
          </a:blip>
          <a:stretch>
            <a:fillRect/>
          </a:stretch>
        </p:blipFill>
        <p:spPr>
          <a:xfrm>
            <a:off x="6874568" y="1644211"/>
            <a:ext cx="3534040" cy="6282738"/>
          </a:xfrm>
          <a:prstGeom prst="rect">
            <a:avLst/>
          </a:prstGeom>
        </p:spPr>
      </p:pic>
      <p:sp>
        <p:nvSpPr>
          <p:cNvPr id="7" name="矩形 6">
            <a:extLst>
              <a:ext uri="{FF2B5EF4-FFF2-40B4-BE49-F238E27FC236}">
                <a16:creationId xmlns="" xmlns:a16="http://schemas.microsoft.com/office/drawing/2014/main" id="{4F3B3860-89F3-44F5-9060-DF10EEDB1A98}"/>
              </a:ext>
            </a:extLst>
          </p:cNvPr>
          <p:cNvSpPr/>
          <p:nvPr/>
        </p:nvSpPr>
        <p:spPr>
          <a:xfrm>
            <a:off x="0" y="549276"/>
            <a:ext cx="12192000" cy="5868778"/>
          </a:xfrm>
          <a:prstGeom prst="rect">
            <a:avLst/>
          </a:prstGeom>
          <a:gradFill>
            <a:gsLst>
              <a:gs pos="50000">
                <a:srgbClr val="FFFFF5">
                  <a:alpha val="80000"/>
                </a:srgbClr>
              </a:gs>
              <a:gs pos="0">
                <a:srgbClr val="FFFFF5"/>
              </a:gs>
              <a:gs pos="10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 xmlns:a16="http://schemas.microsoft.com/office/drawing/2014/main" id="{1F6BDCD7-8C12-4AE9-B8BB-D2FF81961EEB}"/>
              </a:ext>
            </a:extLst>
          </p:cNvPr>
          <p:cNvGrpSpPr/>
          <p:nvPr/>
        </p:nvGrpSpPr>
        <p:grpSpPr>
          <a:xfrm>
            <a:off x="1055688" y="2758459"/>
            <a:ext cx="4121591" cy="993605"/>
            <a:chOff x="1055688" y="2758459"/>
            <a:chExt cx="4121591" cy="993605"/>
          </a:xfrm>
          <a:solidFill>
            <a:srgbClr val="D75F0B"/>
          </a:solidFill>
        </p:grpSpPr>
        <p:sp>
          <p:nvSpPr>
            <p:cNvPr id="15" name="矩形: 圆角 14">
              <a:extLst>
                <a:ext uri="{FF2B5EF4-FFF2-40B4-BE49-F238E27FC236}">
                  <a16:creationId xmlns="" xmlns:a16="http://schemas.microsoft.com/office/drawing/2014/main" id="{4011DC74-A355-45D6-AF30-7A1E85190EA7}"/>
                </a:ext>
              </a:extLst>
            </p:cNvPr>
            <p:cNvSpPr/>
            <p:nvPr/>
          </p:nvSpPr>
          <p:spPr>
            <a:xfrm>
              <a:off x="1055688" y="2758459"/>
              <a:ext cx="4121591"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直角三角形 15">
              <a:extLst>
                <a:ext uri="{FF2B5EF4-FFF2-40B4-BE49-F238E27FC236}">
                  <a16:creationId xmlns="" xmlns:a16="http://schemas.microsoft.com/office/drawing/2014/main" id="{E86042A8-7EA2-4D27-A016-8AE19D575C54}"/>
                </a:ext>
              </a:extLst>
            </p:cNvPr>
            <p:cNvSpPr/>
            <p:nvPr/>
          </p:nvSpPr>
          <p:spPr>
            <a:xfrm flipV="1">
              <a:off x="1402416"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5" name="文本框 4">
            <a:extLst>
              <a:ext uri="{FF2B5EF4-FFF2-40B4-BE49-F238E27FC236}">
                <a16:creationId xmlns="" xmlns:a16="http://schemas.microsoft.com/office/drawing/2014/main" id="{6EC819BC-3241-4DB3-8B45-9F24FC715B7B}"/>
              </a:ext>
            </a:extLst>
          </p:cNvPr>
          <p:cNvSpPr txBox="1"/>
          <p:nvPr/>
        </p:nvSpPr>
        <p:spPr>
          <a:xfrm>
            <a:off x="1095343" y="2801069"/>
            <a:ext cx="412159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微软雅黑"/>
                <a:cs typeface="+mn-cs"/>
              </a:rPr>
              <a:t>一万年太久，只争朝夕</a:t>
            </a:r>
          </a:p>
        </p:txBody>
      </p:sp>
      <p:grpSp>
        <p:nvGrpSpPr>
          <p:cNvPr id="6" name="组合 5">
            <a:extLst>
              <a:ext uri="{FF2B5EF4-FFF2-40B4-BE49-F238E27FC236}">
                <a16:creationId xmlns="" xmlns:a16="http://schemas.microsoft.com/office/drawing/2014/main" id="{D4958D21-5DA6-4E42-A3EC-6EAD34C991B9}"/>
              </a:ext>
            </a:extLst>
          </p:cNvPr>
          <p:cNvGrpSpPr/>
          <p:nvPr/>
        </p:nvGrpSpPr>
        <p:grpSpPr>
          <a:xfrm>
            <a:off x="6604847" y="1711801"/>
            <a:ext cx="3576605" cy="992664"/>
            <a:chOff x="6507538" y="2573828"/>
            <a:chExt cx="3576605" cy="992664"/>
          </a:xfrm>
        </p:grpSpPr>
        <p:grpSp>
          <p:nvGrpSpPr>
            <p:cNvPr id="18" name="组合 17">
              <a:extLst>
                <a:ext uri="{FF2B5EF4-FFF2-40B4-BE49-F238E27FC236}">
                  <a16:creationId xmlns="" xmlns:a16="http://schemas.microsoft.com/office/drawing/2014/main" id="{D850E2D8-3966-4F87-8785-58A11987993B}"/>
                </a:ext>
              </a:extLst>
            </p:cNvPr>
            <p:cNvGrpSpPr/>
            <p:nvPr/>
          </p:nvGrpSpPr>
          <p:grpSpPr>
            <a:xfrm flipH="1">
              <a:off x="6507538" y="2573828"/>
              <a:ext cx="3576605" cy="992664"/>
              <a:chOff x="1819050" y="2758460"/>
              <a:chExt cx="2594871" cy="720190"/>
            </a:xfrm>
            <a:solidFill>
              <a:srgbClr val="D75F0B"/>
            </a:solidFill>
          </p:grpSpPr>
          <p:sp>
            <p:nvSpPr>
              <p:cNvPr id="19" name="矩形: 圆角 18">
                <a:extLst>
                  <a:ext uri="{FF2B5EF4-FFF2-40B4-BE49-F238E27FC236}">
                    <a16:creationId xmlns="" xmlns:a16="http://schemas.microsoft.com/office/drawing/2014/main" id="{80B5FFC2-1953-4680-A4E4-C7F6F11CFBEF}"/>
                  </a:ext>
                </a:extLst>
              </p:cNvPr>
              <p:cNvSpPr/>
              <p:nvPr/>
            </p:nvSpPr>
            <p:spPr>
              <a:xfrm>
                <a:off x="1819050" y="2758460"/>
                <a:ext cx="2594871" cy="616727"/>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0" name="直角三角形 19">
                <a:extLst>
                  <a:ext uri="{FF2B5EF4-FFF2-40B4-BE49-F238E27FC236}">
                    <a16:creationId xmlns="" xmlns:a16="http://schemas.microsoft.com/office/drawing/2014/main" id="{28FC21BF-756E-4BBC-BCC4-76FBC2E54D18}"/>
                  </a:ext>
                </a:extLst>
              </p:cNvPr>
              <p:cNvSpPr/>
              <p:nvPr/>
            </p:nvSpPr>
            <p:spPr>
              <a:xfrm flipV="1">
                <a:off x="2221128" y="3358462"/>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 name="文本框 7">
              <a:extLst>
                <a:ext uri="{FF2B5EF4-FFF2-40B4-BE49-F238E27FC236}">
                  <a16:creationId xmlns="" xmlns:a16="http://schemas.microsoft.com/office/drawing/2014/main" id="{5EE9207D-AAEB-4903-B50B-43DECF260663}"/>
                </a:ext>
              </a:extLst>
            </p:cNvPr>
            <p:cNvSpPr txBox="1"/>
            <p:nvPr/>
          </p:nvSpPr>
          <p:spPr>
            <a:xfrm>
              <a:off x="6604848" y="2688151"/>
              <a:ext cx="3381992" cy="565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微软雅黑"/>
                  <a:cs typeface="+mn-cs"/>
                </a:rPr>
                <a:t>不观望，不应付</a:t>
              </a:r>
            </a:p>
          </p:txBody>
        </p:sp>
      </p:grpSp>
      <p:grpSp>
        <p:nvGrpSpPr>
          <p:cNvPr id="23" name="组合 22">
            <a:extLst>
              <a:ext uri="{FF2B5EF4-FFF2-40B4-BE49-F238E27FC236}">
                <a16:creationId xmlns="" xmlns:a16="http://schemas.microsoft.com/office/drawing/2014/main" id="{D850E2D8-3966-4F87-8785-58A11987993B}"/>
              </a:ext>
            </a:extLst>
          </p:cNvPr>
          <p:cNvGrpSpPr/>
          <p:nvPr/>
        </p:nvGrpSpPr>
        <p:grpSpPr>
          <a:xfrm flipH="1">
            <a:off x="4729072" y="4174096"/>
            <a:ext cx="6458611" cy="1584835"/>
            <a:chOff x="491477" y="2758459"/>
            <a:chExt cx="4685803" cy="789154"/>
          </a:xfrm>
          <a:solidFill>
            <a:srgbClr val="D75F0B"/>
          </a:solidFill>
        </p:grpSpPr>
        <p:sp>
          <p:nvSpPr>
            <p:cNvPr id="24" name="矩形: 圆角 18">
              <a:extLst>
                <a:ext uri="{FF2B5EF4-FFF2-40B4-BE49-F238E27FC236}">
                  <a16:creationId xmlns="" xmlns:a16="http://schemas.microsoft.com/office/drawing/2014/main" id="{80B5FFC2-1953-4680-A4E4-C7F6F11CFBEF}"/>
                </a:ext>
              </a:extLst>
            </p:cNvPr>
            <p:cNvSpPr/>
            <p:nvPr/>
          </p:nvSpPr>
          <p:spPr>
            <a:xfrm>
              <a:off x="491477" y="2758459"/>
              <a:ext cx="4685803" cy="668966"/>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5" name="直角三角形 24">
              <a:extLst>
                <a:ext uri="{FF2B5EF4-FFF2-40B4-BE49-F238E27FC236}">
                  <a16:creationId xmlns="" xmlns:a16="http://schemas.microsoft.com/office/drawing/2014/main" id="{28FC21BF-756E-4BBC-BCC4-76FBC2E54D18}"/>
                </a:ext>
              </a:extLst>
            </p:cNvPr>
            <p:cNvSpPr/>
            <p:nvPr/>
          </p:nvSpPr>
          <p:spPr>
            <a:xfrm flipV="1">
              <a:off x="1402416" y="3427425"/>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6" name="文本框 25">
            <a:extLst>
              <a:ext uri="{FF2B5EF4-FFF2-40B4-BE49-F238E27FC236}">
                <a16:creationId xmlns="" xmlns:a16="http://schemas.microsoft.com/office/drawing/2014/main" id="{5EE9207D-AAEB-4903-B50B-43DECF260663}"/>
              </a:ext>
            </a:extLst>
          </p:cNvPr>
          <p:cNvSpPr txBox="1"/>
          <p:nvPr/>
        </p:nvSpPr>
        <p:spPr>
          <a:xfrm>
            <a:off x="5095868" y="4286256"/>
            <a:ext cx="6087344" cy="112646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微软雅黑"/>
                <a:cs typeface="+mn-cs"/>
              </a:rPr>
              <a:t>马上就办</a:t>
            </a:r>
            <a:endParaRPr kumimoji="0" lang="en-US" altLang="zh-CN" sz="2800" b="1" i="0" u="none" strike="noStrike" kern="1200" cap="none" spc="0" normalizeH="0" baseline="0" noProof="0" dirty="0">
              <a:ln>
                <a:noFill/>
              </a:ln>
              <a:solidFill>
                <a:prstClr val="white"/>
              </a:solidFill>
              <a:effectLst/>
              <a:uLnTx/>
              <a:uFillTx/>
              <a:latin typeface="微软雅黑"/>
              <a:ea typeface="微软雅黑"/>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微软雅黑"/>
                <a:cs typeface="+mn-cs"/>
              </a:rPr>
              <a:t>一刻也不能耽误，一会儿也不能停留</a:t>
            </a:r>
          </a:p>
        </p:txBody>
      </p:sp>
    </p:spTree>
    <p:extLst>
      <p:ext uri="{BB962C8B-B14F-4D97-AF65-F5344CB8AC3E}">
        <p14:creationId xmlns:p14="http://schemas.microsoft.com/office/powerpoint/2010/main" val="49240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77567" y="363503"/>
            <a:ext cx="8131041" cy="7563446"/>
            <a:chOff x="2277567" y="363503"/>
            <a:chExt cx="8131041" cy="7563446"/>
          </a:xfrm>
        </p:grpSpPr>
        <p:pic>
          <p:nvPicPr>
            <p:cNvPr id="6" name="图片 5">
              <a:extLst>
                <a:ext uri="{FF2B5EF4-FFF2-40B4-BE49-F238E27FC236}">
                  <a16:creationId xmlns="" xmlns:a16="http://schemas.microsoft.com/office/drawing/2014/main" id="{FCDCD593-F7B9-4CBD-BC8E-BBF2000BB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567" y="363503"/>
              <a:ext cx="5624230" cy="6130993"/>
            </a:xfrm>
            <a:prstGeom prst="rect">
              <a:avLst/>
            </a:prstGeom>
          </p:spPr>
        </p:pic>
        <p:pic>
          <p:nvPicPr>
            <p:cNvPr id="7" name="图片 6">
              <a:extLst>
                <a:ext uri="{FF2B5EF4-FFF2-40B4-BE49-F238E27FC236}">
                  <a16:creationId xmlns="" xmlns:a16="http://schemas.microsoft.com/office/drawing/2014/main" id="{1777FAEE-232D-45FE-9B5C-5BB45D203E3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7000"/>
                      </a14:imgEffect>
                    </a14:imgLayer>
                  </a14:imgProps>
                </a:ext>
                <a:ext uri="{28A0092B-C50C-407E-A947-70E740481C1C}">
                  <a14:useLocalDpi xmlns:a14="http://schemas.microsoft.com/office/drawing/2010/main" val="0"/>
                </a:ext>
              </a:extLst>
            </a:blip>
            <a:stretch>
              <a:fillRect/>
            </a:stretch>
          </p:blipFill>
          <p:spPr>
            <a:xfrm>
              <a:off x="6874568" y="1644211"/>
              <a:ext cx="3534040" cy="6282738"/>
            </a:xfrm>
            <a:prstGeom prst="rect">
              <a:avLst/>
            </a:prstGeom>
          </p:spPr>
        </p:pic>
      </p:grpSp>
    </p:spTree>
    <p:extLst>
      <p:ext uri="{BB962C8B-B14F-4D97-AF65-F5344CB8AC3E}">
        <p14:creationId xmlns:p14="http://schemas.microsoft.com/office/powerpoint/2010/main" val="38756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CDCD593-F7B9-4CBD-BC8E-BBF2000BB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567" y="363503"/>
            <a:ext cx="5624230" cy="6130993"/>
          </a:xfrm>
          <a:prstGeom prst="rect">
            <a:avLst/>
          </a:prstGeom>
        </p:spPr>
      </p:pic>
      <p:pic>
        <p:nvPicPr>
          <p:cNvPr id="26" name="图片 25">
            <a:extLst>
              <a:ext uri="{FF2B5EF4-FFF2-40B4-BE49-F238E27FC236}">
                <a16:creationId xmlns="" xmlns:a16="http://schemas.microsoft.com/office/drawing/2014/main" id="{62936F1C-499C-401F-9312-DAEB82D209B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7000"/>
                    </a14:imgEffect>
                  </a14:imgLayer>
                </a14:imgProps>
              </a:ext>
              <a:ext uri="{28A0092B-C50C-407E-A947-70E740481C1C}">
                <a14:useLocalDpi xmlns:a14="http://schemas.microsoft.com/office/drawing/2010/main" val="0"/>
              </a:ext>
            </a:extLst>
          </a:blip>
          <a:stretch>
            <a:fillRect/>
          </a:stretch>
        </p:blipFill>
        <p:spPr>
          <a:xfrm>
            <a:off x="6874568" y="1644211"/>
            <a:ext cx="3534040" cy="6282738"/>
          </a:xfrm>
          <a:prstGeom prst="rect">
            <a:avLst/>
          </a:prstGeom>
        </p:spPr>
      </p:pic>
      <p:sp>
        <p:nvSpPr>
          <p:cNvPr id="36" name="矩形 35">
            <a:extLst>
              <a:ext uri="{FF2B5EF4-FFF2-40B4-BE49-F238E27FC236}">
                <a16:creationId xmlns="" xmlns:a16="http://schemas.microsoft.com/office/drawing/2014/main" id="{4F3B3860-89F3-44F5-9060-DF10EEDB1A98}"/>
              </a:ext>
            </a:extLst>
          </p:cNvPr>
          <p:cNvSpPr/>
          <p:nvPr/>
        </p:nvSpPr>
        <p:spPr>
          <a:xfrm>
            <a:off x="0" y="549276"/>
            <a:ext cx="12192000" cy="5868778"/>
          </a:xfrm>
          <a:prstGeom prst="rect">
            <a:avLst/>
          </a:prstGeom>
          <a:gradFill>
            <a:gsLst>
              <a:gs pos="50000">
                <a:srgbClr val="FFFFF5">
                  <a:alpha val="80000"/>
                </a:srgbClr>
              </a:gs>
              <a:gs pos="0">
                <a:srgbClr val="FFFFF5"/>
              </a:gs>
              <a:gs pos="10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 xmlns:a16="http://schemas.microsoft.com/office/drawing/2014/main" id="{7EEA28E8-57E0-4638-8EB8-016EA172D81E}"/>
              </a:ext>
            </a:extLst>
          </p:cNvPr>
          <p:cNvGrpSpPr/>
          <p:nvPr/>
        </p:nvGrpSpPr>
        <p:grpSpPr>
          <a:xfrm>
            <a:off x="1055688" y="987796"/>
            <a:ext cx="4121591" cy="993605"/>
            <a:chOff x="1055688" y="2758459"/>
            <a:chExt cx="4121591" cy="993605"/>
          </a:xfrm>
          <a:solidFill>
            <a:srgbClr val="D75F0B"/>
          </a:solidFill>
        </p:grpSpPr>
        <p:sp>
          <p:nvSpPr>
            <p:cNvPr id="14" name="矩形: 圆角 13">
              <a:extLst>
                <a:ext uri="{FF2B5EF4-FFF2-40B4-BE49-F238E27FC236}">
                  <a16:creationId xmlns="" xmlns:a16="http://schemas.microsoft.com/office/drawing/2014/main" id="{A0DD3594-02FD-4153-910F-931EEEB5BD1A}"/>
                </a:ext>
              </a:extLst>
            </p:cNvPr>
            <p:cNvSpPr/>
            <p:nvPr/>
          </p:nvSpPr>
          <p:spPr>
            <a:xfrm>
              <a:off x="1055688" y="2758459"/>
              <a:ext cx="4121591"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直角三角形 14">
              <a:extLst>
                <a:ext uri="{FF2B5EF4-FFF2-40B4-BE49-F238E27FC236}">
                  <a16:creationId xmlns="" xmlns:a16="http://schemas.microsoft.com/office/drawing/2014/main" id="{5C8B606A-19AD-4E73-BD2F-11D5943AE3CA}"/>
                </a:ext>
              </a:extLst>
            </p:cNvPr>
            <p:cNvSpPr/>
            <p:nvPr/>
          </p:nvSpPr>
          <p:spPr>
            <a:xfrm flipV="1">
              <a:off x="1402416"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6" name="文本框 15">
            <a:extLst>
              <a:ext uri="{FF2B5EF4-FFF2-40B4-BE49-F238E27FC236}">
                <a16:creationId xmlns="" xmlns:a16="http://schemas.microsoft.com/office/drawing/2014/main" id="{415EDFAC-BD90-488F-B693-3BD428F084C4}"/>
              </a:ext>
            </a:extLst>
          </p:cNvPr>
          <p:cNvSpPr txBox="1"/>
          <p:nvPr/>
        </p:nvSpPr>
        <p:spPr>
          <a:xfrm>
            <a:off x="1095343" y="1030406"/>
            <a:ext cx="4121591"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微软雅黑"/>
                <a:cs typeface="+mn-cs"/>
              </a:rPr>
              <a:t>空谈误国，实干兴邦</a:t>
            </a:r>
          </a:p>
        </p:txBody>
      </p:sp>
      <p:grpSp>
        <p:nvGrpSpPr>
          <p:cNvPr id="17" name="组合 16">
            <a:extLst>
              <a:ext uri="{FF2B5EF4-FFF2-40B4-BE49-F238E27FC236}">
                <a16:creationId xmlns="" xmlns:a16="http://schemas.microsoft.com/office/drawing/2014/main" id="{CD3A5328-8940-4E0E-9360-3F04DFEE9E02}"/>
              </a:ext>
            </a:extLst>
          </p:cNvPr>
          <p:cNvGrpSpPr/>
          <p:nvPr/>
        </p:nvGrpSpPr>
        <p:grpSpPr>
          <a:xfrm flipH="1">
            <a:off x="6024562" y="4357694"/>
            <a:ext cx="5258660" cy="1369522"/>
            <a:chOff x="1208872" y="2758459"/>
            <a:chExt cx="3815224" cy="993605"/>
          </a:xfrm>
          <a:solidFill>
            <a:srgbClr val="D75F0B"/>
          </a:solidFill>
        </p:grpSpPr>
        <p:sp>
          <p:nvSpPr>
            <p:cNvPr id="18" name="矩形: 圆角 17">
              <a:extLst>
                <a:ext uri="{FF2B5EF4-FFF2-40B4-BE49-F238E27FC236}">
                  <a16:creationId xmlns="" xmlns:a16="http://schemas.microsoft.com/office/drawing/2014/main" id="{5553A999-C64F-4759-9B60-53C8850EAF50}"/>
                </a:ext>
              </a:extLst>
            </p:cNvPr>
            <p:cNvSpPr/>
            <p:nvPr/>
          </p:nvSpPr>
          <p:spPr>
            <a:xfrm>
              <a:off x="1208872" y="2758459"/>
              <a:ext cx="3815224"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9" name="直角三角形 18">
              <a:extLst>
                <a:ext uri="{FF2B5EF4-FFF2-40B4-BE49-F238E27FC236}">
                  <a16:creationId xmlns="" xmlns:a16="http://schemas.microsoft.com/office/drawing/2014/main" id="{DAEEBE65-651B-42A3-B59C-0BB0DDA3C1AF}"/>
                </a:ext>
              </a:extLst>
            </p:cNvPr>
            <p:cNvSpPr/>
            <p:nvPr/>
          </p:nvSpPr>
          <p:spPr>
            <a:xfrm flipV="1">
              <a:off x="1558209"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0" name="文本框 19">
            <a:extLst>
              <a:ext uri="{FF2B5EF4-FFF2-40B4-BE49-F238E27FC236}">
                <a16:creationId xmlns="" xmlns:a16="http://schemas.microsoft.com/office/drawing/2014/main" id="{990B3A63-C9F3-4CEC-A211-7BFE8533ECF1}"/>
              </a:ext>
            </a:extLst>
          </p:cNvPr>
          <p:cNvSpPr txBox="1"/>
          <p:nvPr/>
        </p:nvSpPr>
        <p:spPr>
          <a:xfrm>
            <a:off x="6531346" y="4455334"/>
            <a:ext cx="4305434" cy="97872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a:ea typeface="微软雅黑"/>
                <a:cs typeface="+mn-cs"/>
              </a:rPr>
              <a:t>世界上的事情都是干出来的。不干，半点马克思主义也没有</a:t>
            </a:r>
          </a:p>
        </p:txBody>
      </p:sp>
      <p:grpSp>
        <p:nvGrpSpPr>
          <p:cNvPr id="21" name="组合 20">
            <a:extLst>
              <a:ext uri="{FF2B5EF4-FFF2-40B4-BE49-F238E27FC236}">
                <a16:creationId xmlns="" xmlns:a16="http://schemas.microsoft.com/office/drawing/2014/main" id="{6F38C74E-1F78-445D-B1EC-822E309DA860}"/>
              </a:ext>
            </a:extLst>
          </p:cNvPr>
          <p:cNvGrpSpPr/>
          <p:nvPr/>
        </p:nvGrpSpPr>
        <p:grpSpPr>
          <a:xfrm flipH="1">
            <a:off x="1238216" y="2786058"/>
            <a:ext cx="4888461" cy="1369522"/>
            <a:chOff x="1630639" y="2758459"/>
            <a:chExt cx="3546640" cy="993605"/>
          </a:xfrm>
          <a:solidFill>
            <a:srgbClr val="D75F0B"/>
          </a:solidFill>
        </p:grpSpPr>
        <p:sp>
          <p:nvSpPr>
            <p:cNvPr id="22" name="矩形: 圆角 21">
              <a:extLst>
                <a:ext uri="{FF2B5EF4-FFF2-40B4-BE49-F238E27FC236}">
                  <a16:creationId xmlns="" xmlns:a16="http://schemas.microsoft.com/office/drawing/2014/main" id="{290CC5C5-3C44-4303-82A8-59F91364B85D}"/>
                </a:ext>
              </a:extLst>
            </p:cNvPr>
            <p:cNvSpPr/>
            <p:nvPr/>
          </p:nvSpPr>
          <p:spPr>
            <a:xfrm>
              <a:off x="1630639" y="2758459"/>
              <a:ext cx="3546640"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3" name="直角三角形 22">
              <a:extLst>
                <a:ext uri="{FF2B5EF4-FFF2-40B4-BE49-F238E27FC236}">
                  <a16:creationId xmlns="" xmlns:a16="http://schemas.microsoft.com/office/drawing/2014/main" id="{866BCFD4-93AC-4385-9406-130CCB64AEB1}"/>
                </a:ext>
              </a:extLst>
            </p:cNvPr>
            <p:cNvSpPr/>
            <p:nvPr/>
          </p:nvSpPr>
          <p:spPr>
            <a:xfrm flipV="1">
              <a:off x="2079157"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4" name="文本框 23">
            <a:extLst>
              <a:ext uri="{FF2B5EF4-FFF2-40B4-BE49-F238E27FC236}">
                <a16:creationId xmlns="" xmlns:a16="http://schemas.microsoft.com/office/drawing/2014/main" id="{F1680016-B8A4-4700-B32B-B4CEB6328D4D}"/>
              </a:ext>
            </a:extLst>
          </p:cNvPr>
          <p:cNvSpPr txBox="1"/>
          <p:nvPr/>
        </p:nvSpPr>
        <p:spPr>
          <a:xfrm>
            <a:off x="1577061" y="2837884"/>
            <a:ext cx="4270253" cy="1095172"/>
          </a:xfrm>
          <a:prstGeom prst="rect">
            <a:avLst/>
          </a:prstGeom>
          <a:noFill/>
        </p:spPr>
        <p:txBody>
          <a:bodyPr wrap="square" rtlCol="0">
            <a:spAutoFit/>
          </a:bodyPr>
          <a:lstStyle/>
          <a:p>
            <a:pPr algn="just">
              <a:lnSpc>
                <a:spcPct val="120000"/>
              </a:lnSpc>
              <a:defRPr/>
            </a:pPr>
            <a:r>
              <a:rPr lang="zh-CN" altLang="en-US" dirty="0">
                <a:solidFill>
                  <a:prstClr val="white"/>
                </a:solidFill>
                <a:latin typeface="微软雅黑"/>
                <a:ea typeface="微软雅黑"/>
              </a:rPr>
              <a:t>全面建成小康社会要靠实干，基本实现现代化要靠实干，全面建成社会主义现代化强国要靠实干</a:t>
            </a:r>
          </a:p>
        </p:txBody>
      </p:sp>
      <p:grpSp>
        <p:nvGrpSpPr>
          <p:cNvPr id="28" name="组合 27">
            <a:extLst>
              <a:ext uri="{FF2B5EF4-FFF2-40B4-BE49-F238E27FC236}">
                <a16:creationId xmlns="" xmlns:a16="http://schemas.microsoft.com/office/drawing/2014/main" id="{23E43CDC-DA60-4ECC-9715-19055F386B8F}"/>
              </a:ext>
            </a:extLst>
          </p:cNvPr>
          <p:cNvGrpSpPr/>
          <p:nvPr/>
        </p:nvGrpSpPr>
        <p:grpSpPr>
          <a:xfrm flipH="1">
            <a:off x="6381752" y="1285860"/>
            <a:ext cx="3907531" cy="1369522"/>
            <a:chOff x="1630640" y="2758459"/>
            <a:chExt cx="2834963" cy="993605"/>
          </a:xfrm>
          <a:solidFill>
            <a:srgbClr val="D75F0B"/>
          </a:solidFill>
        </p:grpSpPr>
        <p:sp>
          <p:nvSpPr>
            <p:cNvPr id="29" name="矩形: 圆角 28">
              <a:extLst>
                <a:ext uri="{FF2B5EF4-FFF2-40B4-BE49-F238E27FC236}">
                  <a16:creationId xmlns="" xmlns:a16="http://schemas.microsoft.com/office/drawing/2014/main" id="{C6048A21-7D9D-47F5-AAD4-1A98069FA6CF}"/>
                </a:ext>
              </a:extLst>
            </p:cNvPr>
            <p:cNvSpPr/>
            <p:nvPr/>
          </p:nvSpPr>
          <p:spPr>
            <a:xfrm>
              <a:off x="1630640" y="2758459"/>
              <a:ext cx="2834963"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0" name="直角三角形 29">
              <a:extLst>
                <a:ext uri="{FF2B5EF4-FFF2-40B4-BE49-F238E27FC236}">
                  <a16:creationId xmlns="" xmlns:a16="http://schemas.microsoft.com/office/drawing/2014/main" id="{CD7E4096-12E4-43EA-92D9-540C31FFFE2C}"/>
                </a:ext>
              </a:extLst>
            </p:cNvPr>
            <p:cNvSpPr/>
            <p:nvPr/>
          </p:nvSpPr>
          <p:spPr>
            <a:xfrm flipV="1">
              <a:off x="2079157"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30">
            <a:extLst>
              <a:ext uri="{FF2B5EF4-FFF2-40B4-BE49-F238E27FC236}">
                <a16:creationId xmlns="" xmlns:a16="http://schemas.microsoft.com/office/drawing/2014/main" id="{3CC5B26D-43ED-49D8-A532-24E4034D8382}"/>
              </a:ext>
            </a:extLst>
          </p:cNvPr>
          <p:cNvSpPr txBox="1"/>
          <p:nvPr/>
        </p:nvSpPr>
        <p:spPr>
          <a:xfrm>
            <a:off x="6628695" y="1340768"/>
            <a:ext cx="3413647" cy="106138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zh-CN" altLang="en-US" dirty="0">
                <a:solidFill>
                  <a:prstClr val="white"/>
                </a:solidFill>
                <a:latin typeface="微软雅黑"/>
                <a:ea typeface="微软雅黑"/>
              </a:rPr>
              <a:t>一切难题在实干中破解，一切办法在实干中见效，一切机遇在实干中抓住用好</a:t>
            </a:r>
            <a:endParaRPr kumimoji="0" lang="zh-CN" altLang="en-US" i="0" u="none" strike="noStrike" kern="1200" cap="none" spc="0" normalizeH="0" baseline="0" noProof="0" dirty="0">
              <a:ln>
                <a:noFill/>
              </a:ln>
              <a:solidFill>
                <a:prstClr val="white"/>
              </a:solidFill>
              <a:effectLst/>
              <a:uLnTx/>
              <a:uFillTx/>
              <a:latin typeface="微软雅黑"/>
              <a:ea typeface="微软雅黑"/>
              <a:cs typeface="+mn-cs"/>
            </a:endParaRPr>
          </a:p>
        </p:txBody>
      </p:sp>
      <p:grpSp>
        <p:nvGrpSpPr>
          <p:cNvPr id="32" name="组合 31">
            <a:extLst>
              <a:ext uri="{FF2B5EF4-FFF2-40B4-BE49-F238E27FC236}">
                <a16:creationId xmlns="" xmlns:a16="http://schemas.microsoft.com/office/drawing/2014/main" id="{6F38C74E-1F78-445D-B1EC-822E309DA860}"/>
              </a:ext>
            </a:extLst>
          </p:cNvPr>
          <p:cNvGrpSpPr/>
          <p:nvPr/>
        </p:nvGrpSpPr>
        <p:grpSpPr>
          <a:xfrm>
            <a:off x="1952596" y="4786322"/>
            <a:ext cx="3460096" cy="893378"/>
            <a:chOff x="2148789" y="2758459"/>
            <a:chExt cx="2510343" cy="648157"/>
          </a:xfrm>
          <a:solidFill>
            <a:srgbClr val="D75F0B"/>
          </a:solidFill>
        </p:grpSpPr>
        <p:sp>
          <p:nvSpPr>
            <p:cNvPr id="33" name="矩形: 圆角 21">
              <a:extLst>
                <a:ext uri="{FF2B5EF4-FFF2-40B4-BE49-F238E27FC236}">
                  <a16:creationId xmlns="" xmlns:a16="http://schemas.microsoft.com/office/drawing/2014/main" id="{290CC5C5-3C44-4303-82A8-59F91364B85D}"/>
                </a:ext>
              </a:extLst>
            </p:cNvPr>
            <p:cNvSpPr/>
            <p:nvPr/>
          </p:nvSpPr>
          <p:spPr>
            <a:xfrm>
              <a:off x="2148789" y="2758459"/>
              <a:ext cx="2510343" cy="535924"/>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34" name="直角三角形 33">
              <a:extLst>
                <a:ext uri="{FF2B5EF4-FFF2-40B4-BE49-F238E27FC236}">
                  <a16:creationId xmlns="" xmlns:a16="http://schemas.microsoft.com/office/drawing/2014/main" id="{866BCFD4-93AC-4385-9406-130CCB64AEB1}"/>
                </a:ext>
              </a:extLst>
            </p:cNvPr>
            <p:cNvSpPr/>
            <p:nvPr/>
          </p:nvSpPr>
          <p:spPr>
            <a:xfrm flipV="1">
              <a:off x="2360818" y="3286428"/>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34">
            <a:extLst>
              <a:ext uri="{FF2B5EF4-FFF2-40B4-BE49-F238E27FC236}">
                <a16:creationId xmlns="" xmlns:a16="http://schemas.microsoft.com/office/drawing/2014/main" id="{F1680016-B8A4-4700-B32B-B4CEB6328D4D}"/>
              </a:ext>
            </a:extLst>
          </p:cNvPr>
          <p:cNvSpPr txBox="1"/>
          <p:nvPr/>
        </p:nvSpPr>
        <p:spPr>
          <a:xfrm>
            <a:off x="2049110" y="4911551"/>
            <a:ext cx="3326810" cy="461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a:ea typeface="微软雅黑"/>
                <a:cs typeface="+mn-cs"/>
              </a:rPr>
              <a:t>出实招、鼓实劲、办实事</a:t>
            </a:r>
          </a:p>
        </p:txBody>
      </p:sp>
    </p:spTree>
    <p:extLst>
      <p:ext uri="{BB962C8B-B14F-4D97-AF65-F5344CB8AC3E}">
        <p14:creationId xmlns:p14="http://schemas.microsoft.com/office/powerpoint/2010/main" val="37140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31"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28490" y="329278"/>
            <a:ext cx="8180118" cy="7597671"/>
            <a:chOff x="2228490" y="329278"/>
            <a:chExt cx="8180118" cy="7597671"/>
          </a:xfrm>
        </p:grpSpPr>
        <p:pic>
          <p:nvPicPr>
            <p:cNvPr id="7" name="图片 6">
              <a:extLst>
                <a:ext uri="{FF2B5EF4-FFF2-40B4-BE49-F238E27FC236}">
                  <a16:creationId xmlns="" xmlns:a16="http://schemas.microsoft.com/office/drawing/2014/main" id="{B8FD1ED0-6309-45F1-B80B-5C88B1ACA32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val="0"/>
                </a:ext>
              </a:extLst>
            </a:blip>
            <a:stretch>
              <a:fillRect/>
            </a:stretch>
          </p:blipFill>
          <p:spPr>
            <a:xfrm>
              <a:off x="6874568" y="1644211"/>
              <a:ext cx="3534040" cy="6282738"/>
            </a:xfrm>
            <a:prstGeom prst="rect">
              <a:avLst/>
            </a:prstGeom>
          </p:spPr>
        </p:pic>
        <p:pic>
          <p:nvPicPr>
            <p:cNvPr id="19" name="图片 18">
              <a:extLst>
                <a:ext uri="{FF2B5EF4-FFF2-40B4-BE49-F238E27FC236}">
                  <a16:creationId xmlns="" xmlns:a16="http://schemas.microsoft.com/office/drawing/2014/main" id="{FE833B7A-A34C-4A63-8E4C-1AE595B2E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490" y="329278"/>
              <a:ext cx="5977432" cy="6157786"/>
            </a:xfrm>
            <a:prstGeom prst="rect">
              <a:avLst/>
            </a:prstGeom>
          </p:spPr>
        </p:pic>
      </p:grpSp>
    </p:spTree>
    <p:extLst>
      <p:ext uri="{BB962C8B-B14F-4D97-AF65-F5344CB8AC3E}">
        <p14:creationId xmlns:p14="http://schemas.microsoft.com/office/powerpoint/2010/main" val="234051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ABFF2A42-D9E1-4254-A8D2-968D11B854B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val="0"/>
              </a:ext>
            </a:extLst>
          </a:blip>
          <a:stretch>
            <a:fillRect/>
          </a:stretch>
        </p:blipFill>
        <p:spPr>
          <a:xfrm>
            <a:off x="6874568" y="1644211"/>
            <a:ext cx="3534040" cy="6282738"/>
          </a:xfrm>
          <a:prstGeom prst="rect">
            <a:avLst/>
          </a:prstGeom>
        </p:spPr>
      </p:pic>
      <p:pic>
        <p:nvPicPr>
          <p:cNvPr id="19" name="图片 18">
            <a:extLst>
              <a:ext uri="{FF2B5EF4-FFF2-40B4-BE49-F238E27FC236}">
                <a16:creationId xmlns="" xmlns:a16="http://schemas.microsoft.com/office/drawing/2014/main" id="{FE833B7A-A34C-4A63-8E4C-1AE595B2E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490" y="329278"/>
            <a:ext cx="5977432" cy="6157786"/>
          </a:xfrm>
          <a:prstGeom prst="rect">
            <a:avLst/>
          </a:prstGeom>
        </p:spPr>
      </p:pic>
      <p:sp>
        <p:nvSpPr>
          <p:cNvPr id="35" name="矩形 34">
            <a:extLst>
              <a:ext uri="{FF2B5EF4-FFF2-40B4-BE49-F238E27FC236}">
                <a16:creationId xmlns="" xmlns:a16="http://schemas.microsoft.com/office/drawing/2014/main" id="{4F3B3860-89F3-44F5-9060-DF10EEDB1A98}"/>
              </a:ext>
            </a:extLst>
          </p:cNvPr>
          <p:cNvSpPr/>
          <p:nvPr/>
        </p:nvSpPr>
        <p:spPr>
          <a:xfrm>
            <a:off x="0" y="584558"/>
            <a:ext cx="12192000" cy="5868778"/>
          </a:xfrm>
          <a:prstGeom prst="rect">
            <a:avLst/>
          </a:prstGeom>
          <a:gradFill>
            <a:gsLst>
              <a:gs pos="50000">
                <a:srgbClr val="FFFFF5">
                  <a:alpha val="80000"/>
                </a:srgbClr>
              </a:gs>
              <a:gs pos="0">
                <a:srgbClr val="FFFFF5"/>
              </a:gs>
              <a:gs pos="10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 xmlns:a16="http://schemas.microsoft.com/office/drawing/2014/main" id="{26CA8350-A5DD-43E9-9A11-D241FFE53F27}"/>
              </a:ext>
            </a:extLst>
          </p:cNvPr>
          <p:cNvGrpSpPr/>
          <p:nvPr/>
        </p:nvGrpSpPr>
        <p:grpSpPr>
          <a:xfrm>
            <a:off x="1093928" y="1571614"/>
            <a:ext cx="5680937" cy="1087330"/>
            <a:chOff x="1055688" y="2963193"/>
            <a:chExt cx="4121591" cy="788871"/>
          </a:xfrm>
          <a:solidFill>
            <a:srgbClr val="D75F0B"/>
          </a:solidFill>
        </p:grpSpPr>
        <p:sp>
          <p:nvSpPr>
            <p:cNvPr id="22" name="矩形: 圆角 21">
              <a:extLst>
                <a:ext uri="{FF2B5EF4-FFF2-40B4-BE49-F238E27FC236}">
                  <a16:creationId xmlns="" xmlns:a16="http://schemas.microsoft.com/office/drawing/2014/main" id="{BF9A9762-1FDF-474A-A77D-BCEA756F82BA}"/>
                </a:ext>
              </a:extLst>
            </p:cNvPr>
            <p:cNvSpPr/>
            <p:nvPr/>
          </p:nvSpPr>
          <p:spPr>
            <a:xfrm>
              <a:off x="1055688" y="2963193"/>
              <a:ext cx="4121591" cy="673369"/>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3" name="直角三角形 22">
              <a:extLst>
                <a:ext uri="{FF2B5EF4-FFF2-40B4-BE49-F238E27FC236}">
                  <a16:creationId xmlns="" xmlns:a16="http://schemas.microsoft.com/office/drawing/2014/main" id="{D09FF081-89EF-4D03-A8C9-18FD42F0D37E}"/>
                </a:ext>
              </a:extLst>
            </p:cNvPr>
            <p:cNvSpPr/>
            <p:nvPr/>
          </p:nvSpPr>
          <p:spPr>
            <a:xfrm flipV="1">
              <a:off x="1402416"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4" name="文本框 23">
            <a:extLst>
              <a:ext uri="{FF2B5EF4-FFF2-40B4-BE49-F238E27FC236}">
                <a16:creationId xmlns="" xmlns:a16="http://schemas.microsoft.com/office/drawing/2014/main" id="{08F9877E-F718-4F37-B19B-647F5A5FDD75}"/>
              </a:ext>
            </a:extLst>
          </p:cNvPr>
          <p:cNvSpPr txBox="1"/>
          <p:nvPr/>
        </p:nvSpPr>
        <p:spPr>
          <a:xfrm>
            <a:off x="1595406" y="1714488"/>
            <a:ext cx="4786346" cy="53553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a:ea typeface="微软雅黑"/>
                <a:cs typeface="+mn-cs"/>
              </a:rPr>
              <a:t>全新的事业，需要不断开拓创新</a:t>
            </a:r>
          </a:p>
        </p:txBody>
      </p:sp>
      <p:grpSp>
        <p:nvGrpSpPr>
          <p:cNvPr id="29" name="组合 28">
            <a:extLst>
              <a:ext uri="{FF2B5EF4-FFF2-40B4-BE49-F238E27FC236}">
                <a16:creationId xmlns="" xmlns:a16="http://schemas.microsoft.com/office/drawing/2014/main" id="{FCC7AC04-F17F-411B-8AED-AA2C64275D09}"/>
              </a:ext>
            </a:extLst>
          </p:cNvPr>
          <p:cNvGrpSpPr/>
          <p:nvPr/>
        </p:nvGrpSpPr>
        <p:grpSpPr>
          <a:xfrm flipH="1">
            <a:off x="5960065" y="2714625"/>
            <a:ext cx="4888461" cy="1024051"/>
            <a:chOff x="1573774" y="2758460"/>
            <a:chExt cx="3546640" cy="742961"/>
          </a:xfrm>
          <a:solidFill>
            <a:srgbClr val="D75F0B"/>
          </a:solidFill>
        </p:grpSpPr>
        <p:sp>
          <p:nvSpPr>
            <p:cNvPr id="30" name="矩形: 圆角 29">
              <a:extLst>
                <a:ext uri="{FF2B5EF4-FFF2-40B4-BE49-F238E27FC236}">
                  <a16:creationId xmlns="" xmlns:a16="http://schemas.microsoft.com/office/drawing/2014/main" id="{2DB2185A-7298-440E-84EF-0C762E5731F5}"/>
                </a:ext>
              </a:extLst>
            </p:cNvPr>
            <p:cNvSpPr/>
            <p:nvPr/>
          </p:nvSpPr>
          <p:spPr>
            <a:xfrm>
              <a:off x="1573774" y="2758460"/>
              <a:ext cx="3546640" cy="63849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1" name="直角三角形 30">
              <a:extLst>
                <a:ext uri="{FF2B5EF4-FFF2-40B4-BE49-F238E27FC236}">
                  <a16:creationId xmlns="" xmlns:a16="http://schemas.microsoft.com/office/drawing/2014/main" id="{52804B53-B94F-4077-9201-E789AB124879}"/>
                </a:ext>
              </a:extLst>
            </p:cNvPr>
            <p:cNvSpPr/>
            <p:nvPr/>
          </p:nvSpPr>
          <p:spPr>
            <a:xfrm flipV="1">
              <a:off x="2079157" y="3381233"/>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2" name="文本框 31">
            <a:extLst>
              <a:ext uri="{FF2B5EF4-FFF2-40B4-BE49-F238E27FC236}">
                <a16:creationId xmlns="" xmlns:a16="http://schemas.microsoft.com/office/drawing/2014/main" id="{5F01606B-A7BE-42F5-9FDD-2DBC638D56A7}"/>
              </a:ext>
            </a:extLst>
          </p:cNvPr>
          <p:cNvSpPr txBox="1"/>
          <p:nvPr/>
        </p:nvSpPr>
        <p:spPr>
          <a:xfrm>
            <a:off x="6252952" y="2928934"/>
            <a:ext cx="4270253" cy="461665"/>
          </a:xfrm>
          <a:prstGeom prst="rect">
            <a:avLst/>
          </a:prstGeom>
          <a:noFill/>
        </p:spPr>
        <p:txBody>
          <a:bodyPr wrap="square" rtlCol="0">
            <a:spAutoFit/>
          </a:bodyPr>
          <a:lstStyle/>
          <a:p>
            <a:pPr algn="just">
              <a:lnSpc>
                <a:spcPct val="120000"/>
              </a:lnSpc>
              <a:defRPr/>
            </a:pPr>
            <a:r>
              <a:rPr lang="zh-CN" altLang="en-US" sz="2000" dirty="0">
                <a:solidFill>
                  <a:prstClr val="white"/>
                </a:solidFill>
                <a:latin typeface="微软雅黑"/>
                <a:ea typeface="微软雅黑"/>
              </a:rPr>
              <a:t>尊重客观规律，突出重点，突破难点</a:t>
            </a:r>
          </a:p>
        </p:txBody>
      </p:sp>
      <p:grpSp>
        <p:nvGrpSpPr>
          <p:cNvPr id="17" name="组合 16">
            <a:extLst>
              <a:ext uri="{FF2B5EF4-FFF2-40B4-BE49-F238E27FC236}">
                <a16:creationId xmlns="" xmlns:a16="http://schemas.microsoft.com/office/drawing/2014/main" id="{FCC7AC04-F17F-411B-8AED-AA2C64275D09}"/>
              </a:ext>
            </a:extLst>
          </p:cNvPr>
          <p:cNvGrpSpPr/>
          <p:nvPr/>
        </p:nvGrpSpPr>
        <p:grpSpPr>
          <a:xfrm flipH="1">
            <a:off x="1055686" y="3929066"/>
            <a:ext cx="4261746" cy="1369522"/>
            <a:chOff x="2085330" y="2758459"/>
            <a:chExt cx="3091950" cy="993605"/>
          </a:xfrm>
          <a:solidFill>
            <a:srgbClr val="D75F0B"/>
          </a:solidFill>
        </p:grpSpPr>
        <p:sp>
          <p:nvSpPr>
            <p:cNvPr id="18" name="矩形: 圆角 29">
              <a:extLst>
                <a:ext uri="{FF2B5EF4-FFF2-40B4-BE49-F238E27FC236}">
                  <a16:creationId xmlns="" xmlns:a16="http://schemas.microsoft.com/office/drawing/2014/main" id="{2DB2185A-7298-440E-84EF-0C762E5731F5}"/>
                </a:ext>
              </a:extLst>
            </p:cNvPr>
            <p:cNvSpPr/>
            <p:nvPr/>
          </p:nvSpPr>
          <p:spPr>
            <a:xfrm>
              <a:off x="2085330" y="2758459"/>
              <a:ext cx="3091950"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20" name="直角三角形 19">
              <a:extLst>
                <a:ext uri="{FF2B5EF4-FFF2-40B4-BE49-F238E27FC236}">
                  <a16:creationId xmlns="" xmlns:a16="http://schemas.microsoft.com/office/drawing/2014/main" id="{52804B53-B94F-4077-9201-E789AB124879}"/>
                </a:ext>
              </a:extLst>
            </p:cNvPr>
            <p:cNvSpPr/>
            <p:nvPr/>
          </p:nvSpPr>
          <p:spPr>
            <a:xfrm flipV="1">
              <a:off x="2475050"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5" name="文本框 24">
            <a:extLst>
              <a:ext uri="{FF2B5EF4-FFF2-40B4-BE49-F238E27FC236}">
                <a16:creationId xmlns="" xmlns:a16="http://schemas.microsoft.com/office/drawing/2014/main" id="{5F01606B-A7BE-42F5-9FDD-2DBC638D56A7}"/>
              </a:ext>
            </a:extLst>
          </p:cNvPr>
          <p:cNvSpPr txBox="1"/>
          <p:nvPr/>
        </p:nvSpPr>
        <p:spPr>
          <a:xfrm>
            <a:off x="1426955" y="4046294"/>
            <a:ext cx="3668914" cy="97872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400" i="0" u="none" strike="noStrike" kern="1200" cap="none" spc="0" normalizeH="0" baseline="0" noProof="0" dirty="0">
                <a:ln>
                  <a:noFill/>
                </a:ln>
                <a:solidFill>
                  <a:prstClr val="white"/>
                </a:solidFill>
                <a:effectLst/>
                <a:uLnTx/>
                <a:uFillTx/>
                <a:latin typeface="微软雅黑"/>
                <a:ea typeface="微软雅黑"/>
                <a:cs typeface="+mn-cs"/>
              </a:rPr>
              <a:t>增强把握复杂局面的能力</a:t>
            </a:r>
            <a:r>
              <a:rPr kumimoji="0" lang="en-US" altLang="zh-CN" sz="2400" i="0" u="none" strike="noStrike" kern="1200" cap="none" spc="0" normalizeH="0" baseline="0" noProof="0" dirty="0">
                <a:ln>
                  <a:noFill/>
                </a:ln>
                <a:solidFill>
                  <a:prstClr val="white"/>
                </a:solidFill>
                <a:effectLst/>
                <a:uLnTx/>
                <a:uFillTx/>
                <a:latin typeface="微软雅黑"/>
                <a:ea typeface="微软雅黑"/>
                <a:cs typeface="+mn-cs"/>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400" i="0" u="none" strike="noStrike" kern="1200" cap="none" spc="0" normalizeH="0" baseline="0" noProof="0" dirty="0">
                <a:ln>
                  <a:noFill/>
                </a:ln>
                <a:solidFill>
                  <a:prstClr val="white"/>
                </a:solidFill>
                <a:effectLst/>
                <a:uLnTx/>
                <a:uFillTx/>
                <a:latin typeface="微软雅黑"/>
                <a:ea typeface="微软雅黑"/>
                <a:cs typeface="+mn-cs"/>
              </a:rPr>
              <a:t>提高破解难题的本领</a:t>
            </a:r>
          </a:p>
        </p:txBody>
      </p:sp>
      <p:grpSp>
        <p:nvGrpSpPr>
          <p:cNvPr id="27" name="组合 26">
            <a:extLst>
              <a:ext uri="{FF2B5EF4-FFF2-40B4-BE49-F238E27FC236}">
                <a16:creationId xmlns="" xmlns:a16="http://schemas.microsoft.com/office/drawing/2014/main" id="{FCC7AC04-F17F-411B-8AED-AA2C64275D09}"/>
              </a:ext>
            </a:extLst>
          </p:cNvPr>
          <p:cNvGrpSpPr/>
          <p:nvPr/>
        </p:nvGrpSpPr>
        <p:grpSpPr>
          <a:xfrm flipH="1">
            <a:off x="6208479" y="4357694"/>
            <a:ext cx="4888461" cy="1369522"/>
            <a:chOff x="1630639" y="2758459"/>
            <a:chExt cx="3546640" cy="993605"/>
          </a:xfrm>
          <a:solidFill>
            <a:srgbClr val="D75F0B"/>
          </a:solidFill>
        </p:grpSpPr>
        <p:sp>
          <p:nvSpPr>
            <p:cNvPr id="28" name="矩形: 圆角 29">
              <a:extLst>
                <a:ext uri="{FF2B5EF4-FFF2-40B4-BE49-F238E27FC236}">
                  <a16:creationId xmlns="" xmlns:a16="http://schemas.microsoft.com/office/drawing/2014/main" id="{2DB2185A-7298-440E-84EF-0C762E5731F5}"/>
                </a:ext>
              </a:extLst>
            </p:cNvPr>
            <p:cNvSpPr/>
            <p:nvPr/>
          </p:nvSpPr>
          <p:spPr>
            <a:xfrm>
              <a:off x="1630639" y="2758459"/>
              <a:ext cx="3546640" cy="878103"/>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3" name="直角三角形 32">
              <a:extLst>
                <a:ext uri="{FF2B5EF4-FFF2-40B4-BE49-F238E27FC236}">
                  <a16:creationId xmlns="" xmlns:a16="http://schemas.microsoft.com/office/drawing/2014/main" id="{52804B53-B94F-4077-9201-E789AB124879}"/>
                </a:ext>
              </a:extLst>
            </p:cNvPr>
            <p:cNvSpPr/>
            <p:nvPr/>
          </p:nvSpPr>
          <p:spPr>
            <a:xfrm flipV="1">
              <a:off x="2079157" y="363187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31">
            <a:extLst>
              <a:ext uri="{FF2B5EF4-FFF2-40B4-BE49-F238E27FC236}">
                <a16:creationId xmlns="" xmlns:a16="http://schemas.microsoft.com/office/drawing/2014/main" id="{5F01606B-A7BE-42F5-9FDD-2DBC638D56A7}"/>
              </a:ext>
            </a:extLst>
          </p:cNvPr>
          <p:cNvSpPr txBox="1"/>
          <p:nvPr/>
        </p:nvSpPr>
        <p:spPr>
          <a:xfrm>
            <a:off x="6579745" y="4474922"/>
            <a:ext cx="4270253" cy="97872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zh-CN" altLang="en-US" sz="2400" b="1" dirty="0">
                <a:solidFill>
                  <a:prstClr val="white"/>
                </a:solidFill>
                <a:latin typeface="微软雅黑"/>
                <a:ea typeface="微软雅黑"/>
              </a:rPr>
              <a:t>创新工作方法，日新精进，</a:t>
            </a:r>
            <a:endParaRPr lang="en-US" altLang="zh-CN" sz="2400" b="1" dirty="0">
              <a:solidFill>
                <a:prstClr val="white"/>
              </a:solidFill>
              <a:latin typeface="微软雅黑"/>
              <a:ea typeface="微软雅黑"/>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CN" altLang="en-US" sz="2400" b="1" dirty="0">
                <a:solidFill>
                  <a:prstClr val="white"/>
                </a:solidFill>
                <a:latin typeface="微软雅黑"/>
                <a:ea typeface="微软雅黑"/>
              </a:rPr>
              <a:t>谋定后动、统筹兼顾</a:t>
            </a:r>
            <a:endParaRPr kumimoji="0" lang="zh-CN" altLang="en-US" sz="2400" b="1" i="0" u="none" strike="noStrike" kern="1200" cap="none" spc="0" normalizeH="0" baseline="0" noProof="0" dirty="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68340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25"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 xmlns:a16="http://schemas.microsoft.com/office/drawing/2014/main" id="{8C9312CD-9CA5-49F8-B03D-E96C8A44F33E}"/>
              </a:ext>
            </a:extLst>
          </p:cNvPr>
          <p:cNvGrpSpPr/>
          <p:nvPr/>
        </p:nvGrpSpPr>
        <p:grpSpPr>
          <a:xfrm>
            <a:off x="1940541" y="1599196"/>
            <a:ext cx="544451" cy="3485988"/>
            <a:chOff x="1234107" y="1883117"/>
            <a:chExt cx="544451" cy="3485988"/>
          </a:xfrm>
        </p:grpSpPr>
        <p:sp>
          <p:nvSpPr>
            <p:cNvPr id="31" name="任意多边形 24610">
              <a:extLst>
                <a:ext uri="{FF2B5EF4-FFF2-40B4-BE49-F238E27FC236}">
                  <a16:creationId xmlns="" xmlns:a16="http://schemas.microsoft.com/office/drawing/2014/main" id="{105F17F7-A895-46EB-8DD0-A9C86147A7B1}"/>
                </a:ext>
              </a:extLst>
            </p:cNvPr>
            <p:cNvSpPr>
              <a:spLocks noChangeArrowheads="1"/>
            </p:cNvSpPr>
            <p:nvPr/>
          </p:nvSpPr>
          <p:spPr bwMode="auto">
            <a:xfrm>
              <a:off x="1234107" y="1984729"/>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rgbClr val="C00000"/>
                  </a:solidFill>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32" name="直接箭头连接符 31">
              <a:extLst>
                <a:ext uri="{FF2B5EF4-FFF2-40B4-BE49-F238E27FC236}">
                  <a16:creationId xmlns="" xmlns:a16="http://schemas.microsoft.com/office/drawing/2014/main" id="{44F5FA2C-A15A-4A18-A797-ABC4B94C4C8B}"/>
                </a:ext>
              </a:extLst>
            </p:cNvPr>
            <p:cNvCxnSpPr>
              <a:cxnSpLocks/>
            </p:cNvCxnSpPr>
            <p:nvPr/>
          </p:nvCxnSpPr>
          <p:spPr>
            <a:xfrm>
              <a:off x="1778558" y="1883117"/>
              <a:ext cx="0" cy="3485988"/>
            </a:xfrm>
            <a:prstGeom prst="straightConnector1">
              <a:avLst/>
            </a:prstGeom>
            <a:ln>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33" name="TextBox 102">
            <a:extLst>
              <a:ext uri="{FF2B5EF4-FFF2-40B4-BE49-F238E27FC236}">
                <a16:creationId xmlns="" xmlns:a16="http://schemas.microsoft.com/office/drawing/2014/main" id="{39163E22-F9C4-411B-8F5F-905096CC23B4}"/>
              </a:ext>
            </a:extLst>
          </p:cNvPr>
          <p:cNvSpPr txBox="1">
            <a:spLocks noChangeArrowheads="1"/>
          </p:cNvSpPr>
          <p:nvPr/>
        </p:nvSpPr>
        <p:spPr bwMode="auto">
          <a:xfrm>
            <a:off x="2927348" y="1572181"/>
            <a:ext cx="8785275"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defPPr>
              <a:defRPr lang="zh-CN"/>
            </a:defPPr>
            <a:lvl1pPr defTabSz="1828800">
              <a:buFont typeface="Arial" panose="020B0604020202020204" pitchFamily="34" charset="0"/>
              <a:buNone/>
              <a:defRPr sz="2600" b="1">
                <a:solidFill>
                  <a:srgbClr val="C00000"/>
                </a:solidFill>
                <a:latin typeface="微软雅黑" panose="020B0503020204020204" pitchFamily="34" charset="-122"/>
                <a:ea typeface="微软雅黑" panose="020B0503020204020204" pitchFamily="34" charset="-122"/>
              </a:defRPr>
            </a:lvl1pPr>
            <a:lvl2pPr defTabSz="1828800">
              <a:defRPr>
                <a:solidFill>
                  <a:srgbClr val="000000"/>
                </a:solidFill>
                <a:latin typeface="Helvetica" panose="020B0604020202020204" pitchFamily="34" charset="0"/>
                <a:ea typeface="宋体" panose="02010600030101010101" pitchFamily="2" charset="-122"/>
              </a:defRPr>
            </a:lvl2pPr>
            <a:lvl3pPr defTabSz="1828800">
              <a:defRPr>
                <a:solidFill>
                  <a:srgbClr val="000000"/>
                </a:solidFill>
                <a:latin typeface="Helvetica" panose="020B0604020202020204" pitchFamily="34" charset="0"/>
                <a:ea typeface="宋体" panose="02010600030101010101" pitchFamily="2" charset="-122"/>
              </a:defRPr>
            </a:lvl3pPr>
            <a:lvl4pPr defTabSz="1828800">
              <a:defRPr>
                <a:solidFill>
                  <a:srgbClr val="000000"/>
                </a:solidFill>
                <a:latin typeface="Helvetica" panose="020B0604020202020204" pitchFamily="34" charset="0"/>
                <a:ea typeface="宋体" panose="02010600030101010101" pitchFamily="2" charset="-122"/>
              </a:defRPr>
            </a:lvl4pPr>
            <a:lvl5pPr defTabSz="1828800">
              <a:defRPr>
                <a:solidFill>
                  <a:srgbClr val="000000"/>
                </a:solidFill>
                <a:latin typeface="Helvetica" panose="020B0604020202020204" pitchFamily="34" charset="0"/>
                <a:ea typeface="宋体" panose="02010600030101010101" pitchFamily="2" charset="-122"/>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defRPr>
            </a:lvl9pPr>
          </a:lstStyle>
          <a:p>
            <a:pPr lvl="0" eaLnBrk="0" fontAlgn="base" hangingPunct="0">
              <a:spcBef>
                <a:spcPct val="0"/>
              </a:spcBef>
              <a:spcAft>
                <a:spcPct val="0"/>
              </a:spcAft>
              <a:defRPr/>
            </a:pPr>
            <a:r>
              <a:rPr lang="zh-CN" altLang="en-US" dirty="0">
                <a:solidFill>
                  <a:prstClr val="black"/>
                </a:solidFill>
                <a:sym typeface="Helvetica" panose="020B0604020202020204" pitchFamily="34" charset="0"/>
              </a:rPr>
              <a:t>一、建设社会主义现代化强国是我们党确立的伟大目标</a:t>
            </a:r>
          </a:p>
        </p:txBody>
      </p:sp>
      <p:sp>
        <p:nvSpPr>
          <p:cNvPr id="34" name="TextBox 100">
            <a:extLst>
              <a:ext uri="{FF2B5EF4-FFF2-40B4-BE49-F238E27FC236}">
                <a16:creationId xmlns="" xmlns:a16="http://schemas.microsoft.com/office/drawing/2014/main" id="{CA0EAF36-9A98-42A2-B0B0-5C0CFDC1C70A}"/>
              </a:ext>
            </a:extLst>
          </p:cNvPr>
          <p:cNvSpPr txBox="1">
            <a:spLocks noChangeArrowheads="1"/>
          </p:cNvSpPr>
          <p:nvPr/>
        </p:nvSpPr>
        <p:spPr bwMode="auto">
          <a:xfrm>
            <a:off x="2927350" y="2580293"/>
            <a:ext cx="7367792"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eaLnBrk="0" fontAlgn="base" hangingPunct="0">
              <a:spcBef>
                <a:spcPct val="0"/>
              </a:spcBef>
              <a:spcAft>
                <a:spcPct val="0"/>
              </a:spcAft>
              <a:defRPr/>
            </a:pPr>
            <a:r>
              <a:rPr lang="zh-CN" altLang="en-US" sz="2600" b="1" dirty="0">
                <a:solidFill>
                  <a:prstClr val="black"/>
                </a:solidFill>
                <a:latin typeface="微软雅黑" panose="020B0503020204020204" pitchFamily="34" charset="-122"/>
                <a:ea typeface="微软雅黑" panose="020B0503020204020204" pitchFamily="34" charset="-122"/>
              </a:rPr>
              <a:t>二、分两步走全面建成社会主义现代化强国</a:t>
            </a:r>
          </a:p>
        </p:txBody>
      </p:sp>
      <p:sp>
        <p:nvSpPr>
          <p:cNvPr id="35" name="TextBox 102">
            <a:extLst>
              <a:ext uri="{FF2B5EF4-FFF2-40B4-BE49-F238E27FC236}">
                <a16:creationId xmlns="" xmlns:a16="http://schemas.microsoft.com/office/drawing/2014/main" id="{65B72B2A-1EF9-4DEE-852D-496EA4B28AFC}"/>
              </a:ext>
            </a:extLst>
          </p:cNvPr>
          <p:cNvSpPr txBox="1">
            <a:spLocks noChangeArrowheads="1"/>
          </p:cNvSpPr>
          <p:nvPr/>
        </p:nvSpPr>
        <p:spPr bwMode="auto">
          <a:xfrm>
            <a:off x="2927348" y="3434599"/>
            <a:ext cx="8597243" cy="62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defPPr>
              <a:defRPr lang="zh-CN"/>
            </a:defPPr>
            <a:lvl1pPr defTabSz="1828800">
              <a:defRPr sz="2600" b="1">
                <a:solidFill>
                  <a:schemeClr val="tx1">
                    <a:lumMod val="95000"/>
                    <a:lumOff val="5000"/>
                  </a:schemeClr>
                </a:solidFill>
                <a:latin typeface="微软雅黑" panose="020B0503020204020204" pitchFamily="34" charset="-122"/>
                <a:ea typeface="微软雅黑" panose="020B0503020204020204" pitchFamily="34" charset="-122"/>
              </a:defRPr>
            </a:lvl1pPr>
            <a:lvl2pPr defTabSz="1828800">
              <a:defRPr sz="3600">
                <a:solidFill>
                  <a:srgbClr val="000000"/>
                </a:solidFill>
                <a:latin typeface="Helvetica" panose="020B0604020202020204" pitchFamily="34" charset="0"/>
              </a:defRPr>
            </a:lvl2pPr>
            <a:lvl3pPr defTabSz="1828800">
              <a:defRPr sz="3600">
                <a:solidFill>
                  <a:srgbClr val="000000"/>
                </a:solidFill>
                <a:latin typeface="Helvetica" panose="020B0604020202020204" pitchFamily="34" charset="0"/>
              </a:defRPr>
            </a:lvl3pPr>
            <a:lvl4pPr defTabSz="1828800">
              <a:defRPr sz="3600">
                <a:solidFill>
                  <a:srgbClr val="000000"/>
                </a:solidFill>
                <a:latin typeface="Helvetica" panose="020B0604020202020204" pitchFamily="34" charset="0"/>
              </a:defRPr>
            </a:lvl4pPr>
            <a:lvl5pPr defTabSz="1828800">
              <a:defRPr sz="3600">
                <a:solidFill>
                  <a:srgbClr val="000000"/>
                </a:solidFill>
                <a:latin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defRPr>
            </a:lvl9pPr>
          </a:lstStyle>
          <a:p>
            <a:pPr lvl="0" indent="-457200" eaLnBrk="0" fontAlgn="base" hangingPunct="0">
              <a:lnSpc>
                <a:spcPct val="150000"/>
              </a:lnSpc>
              <a:spcBef>
                <a:spcPct val="0"/>
              </a:spcBef>
              <a:spcAft>
                <a:spcPct val="0"/>
              </a:spcAft>
              <a:defRPr/>
            </a:pPr>
            <a:r>
              <a:rPr lang="zh-CN" altLang="en-US" dirty="0">
                <a:solidFill>
                  <a:prstClr val="black"/>
                </a:solidFill>
                <a:sym typeface="Helvetica" panose="020B0604020202020204" pitchFamily="34" charset="0"/>
              </a:rPr>
              <a:t>三、准确把握新时代两步走战略安排内涵要求</a:t>
            </a:r>
          </a:p>
        </p:txBody>
      </p:sp>
      <p:sp>
        <p:nvSpPr>
          <p:cNvPr id="10" name="TextBox 100">
            <a:extLst>
              <a:ext uri="{FF2B5EF4-FFF2-40B4-BE49-F238E27FC236}">
                <a16:creationId xmlns="" xmlns:a16="http://schemas.microsoft.com/office/drawing/2014/main" id="{A623D0D2-3EB8-4AC1-A052-D26D5494F02E}"/>
              </a:ext>
            </a:extLst>
          </p:cNvPr>
          <p:cNvSpPr txBox="1">
            <a:spLocks noChangeArrowheads="1"/>
          </p:cNvSpPr>
          <p:nvPr/>
        </p:nvSpPr>
        <p:spPr bwMode="auto">
          <a:xfrm>
            <a:off x="2927349" y="4423347"/>
            <a:ext cx="7438332"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6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四、紧紧抓住大有可为的历史机遇期</a:t>
            </a:r>
          </a:p>
        </p:txBody>
      </p:sp>
    </p:spTree>
    <p:extLst>
      <p:ext uri="{BB962C8B-B14F-4D97-AF65-F5344CB8AC3E}">
        <p14:creationId xmlns:p14="http://schemas.microsoft.com/office/powerpoint/2010/main" val="71885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26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36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a:extLst>
              <a:ext uri="{FF2B5EF4-FFF2-40B4-BE49-F238E27FC236}">
                <a16:creationId xmlns="" xmlns:a16="http://schemas.microsoft.com/office/drawing/2014/main" id="{661ED369-CDAE-4045-92F5-B01CDC718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312" y="828675"/>
            <a:ext cx="8715375" cy="5200650"/>
          </a:xfrm>
          <a:prstGeom prst="rect">
            <a:avLst/>
          </a:prstGeom>
        </p:spPr>
      </p:pic>
    </p:spTree>
    <p:extLst>
      <p:ext uri="{BB962C8B-B14F-4D97-AF65-F5344CB8AC3E}">
        <p14:creationId xmlns:p14="http://schemas.microsoft.com/office/powerpoint/2010/main" val="126034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a:extLst>
              <a:ext uri="{FF2B5EF4-FFF2-40B4-BE49-F238E27FC236}">
                <a16:creationId xmlns="" xmlns:a16="http://schemas.microsoft.com/office/drawing/2014/main" id="{661ED369-CDAE-4045-92F5-B01CDC718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312" y="828675"/>
            <a:ext cx="8715375" cy="5200650"/>
          </a:xfrm>
          <a:prstGeom prst="rect">
            <a:avLst/>
          </a:prstGeom>
        </p:spPr>
      </p:pic>
      <p:sp>
        <p:nvSpPr>
          <p:cNvPr id="30" name="矩形 29">
            <a:extLst>
              <a:ext uri="{FF2B5EF4-FFF2-40B4-BE49-F238E27FC236}">
                <a16:creationId xmlns="" xmlns:a16="http://schemas.microsoft.com/office/drawing/2014/main" id="{4F3B3860-89F3-44F5-9060-DF10EEDB1A98}"/>
              </a:ext>
            </a:extLst>
          </p:cNvPr>
          <p:cNvSpPr/>
          <p:nvPr/>
        </p:nvSpPr>
        <p:spPr>
          <a:xfrm>
            <a:off x="0" y="549276"/>
            <a:ext cx="12192000" cy="5868778"/>
          </a:xfrm>
          <a:prstGeom prst="rect">
            <a:avLst/>
          </a:prstGeom>
          <a:gradFill>
            <a:gsLst>
              <a:gs pos="50000">
                <a:srgbClr val="FFFFF5">
                  <a:alpha val="80000"/>
                </a:srgbClr>
              </a:gs>
              <a:gs pos="0">
                <a:srgbClr val="FFFFF5"/>
              </a:gs>
              <a:gs pos="10000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a:extLst>
              <a:ext uri="{FF2B5EF4-FFF2-40B4-BE49-F238E27FC236}">
                <a16:creationId xmlns="" xmlns:a16="http://schemas.microsoft.com/office/drawing/2014/main" id="{E721029D-1F42-4DA6-842F-BE48B4235AFC}"/>
              </a:ext>
            </a:extLst>
          </p:cNvPr>
          <p:cNvGrpSpPr/>
          <p:nvPr/>
        </p:nvGrpSpPr>
        <p:grpSpPr>
          <a:xfrm>
            <a:off x="1093929" y="1289420"/>
            <a:ext cx="4223504" cy="1141446"/>
            <a:chOff x="1055689" y="2758459"/>
            <a:chExt cx="3064205" cy="828133"/>
          </a:xfrm>
          <a:solidFill>
            <a:srgbClr val="D75F0B"/>
          </a:solidFill>
        </p:grpSpPr>
        <p:sp>
          <p:nvSpPr>
            <p:cNvPr id="80" name="矩形: 圆角 79">
              <a:extLst>
                <a:ext uri="{FF2B5EF4-FFF2-40B4-BE49-F238E27FC236}">
                  <a16:creationId xmlns="" xmlns:a16="http://schemas.microsoft.com/office/drawing/2014/main" id="{EECF12F5-F384-40AF-B027-7BE6608F6BCD}"/>
                </a:ext>
              </a:extLst>
            </p:cNvPr>
            <p:cNvSpPr/>
            <p:nvPr/>
          </p:nvSpPr>
          <p:spPr>
            <a:xfrm>
              <a:off x="1055689" y="2758459"/>
              <a:ext cx="3064205" cy="718727"/>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1" name="直角三角形 80">
              <a:extLst>
                <a:ext uri="{FF2B5EF4-FFF2-40B4-BE49-F238E27FC236}">
                  <a16:creationId xmlns="" xmlns:a16="http://schemas.microsoft.com/office/drawing/2014/main" id="{7E0B1A20-4D39-41AB-9920-346D02B519EB}"/>
                </a:ext>
              </a:extLst>
            </p:cNvPr>
            <p:cNvSpPr/>
            <p:nvPr/>
          </p:nvSpPr>
          <p:spPr>
            <a:xfrm flipV="1">
              <a:off x="1402416" y="3466404"/>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sp>
        <p:nvSpPr>
          <p:cNvPr id="82" name="文本框 81">
            <a:extLst>
              <a:ext uri="{FF2B5EF4-FFF2-40B4-BE49-F238E27FC236}">
                <a16:creationId xmlns="" xmlns:a16="http://schemas.microsoft.com/office/drawing/2014/main" id="{85071B31-45E0-4EBF-9634-FA0E27AC2EAF}"/>
              </a:ext>
            </a:extLst>
          </p:cNvPr>
          <p:cNvSpPr txBox="1"/>
          <p:nvPr/>
        </p:nvSpPr>
        <p:spPr>
          <a:xfrm>
            <a:off x="1435023" y="1497308"/>
            <a:ext cx="3498927" cy="565604"/>
          </a:xfrm>
          <a:prstGeom prst="rect">
            <a:avLst/>
          </a:prstGeom>
          <a:noFill/>
        </p:spPr>
        <p:txBody>
          <a:bodyPr wrap="square" rtlCol="0">
            <a:spAutoFit/>
          </a:bodyPr>
          <a:lstStyle/>
          <a:p>
            <a:pPr lvl="0" algn="just">
              <a:lnSpc>
                <a:spcPct val="120000"/>
              </a:lnSpc>
              <a:defRPr/>
            </a:pPr>
            <a:r>
              <a:rPr lang="zh-CN" altLang="en-US" sz="2800" b="1" dirty="0">
                <a:solidFill>
                  <a:prstClr val="white"/>
                </a:solidFill>
                <a:latin typeface="微软雅黑"/>
              </a:rPr>
              <a:t>备豫不虞，为国常道</a:t>
            </a:r>
          </a:p>
        </p:txBody>
      </p:sp>
      <p:grpSp>
        <p:nvGrpSpPr>
          <p:cNvPr id="83" name="组合 82">
            <a:extLst>
              <a:ext uri="{FF2B5EF4-FFF2-40B4-BE49-F238E27FC236}">
                <a16:creationId xmlns="" xmlns:a16="http://schemas.microsoft.com/office/drawing/2014/main" id="{847EF057-E5E8-4016-A350-8BBF88AE1CBF}"/>
              </a:ext>
            </a:extLst>
          </p:cNvPr>
          <p:cNvGrpSpPr/>
          <p:nvPr/>
        </p:nvGrpSpPr>
        <p:grpSpPr>
          <a:xfrm>
            <a:off x="1023902" y="3143248"/>
            <a:ext cx="4888461" cy="973719"/>
            <a:chOff x="1630640" y="2758459"/>
            <a:chExt cx="3546640" cy="706445"/>
          </a:xfrm>
          <a:solidFill>
            <a:srgbClr val="D75F0B"/>
          </a:solidFill>
        </p:grpSpPr>
        <p:sp>
          <p:nvSpPr>
            <p:cNvPr id="84" name="矩形: 圆角 83">
              <a:extLst>
                <a:ext uri="{FF2B5EF4-FFF2-40B4-BE49-F238E27FC236}">
                  <a16:creationId xmlns="" xmlns:a16="http://schemas.microsoft.com/office/drawing/2014/main" id="{17B38C7A-AE3F-4D99-8CED-FE199CD70638}"/>
                </a:ext>
              </a:extLst>
            </p:cNvPr>
            <p:cNvSpPr/>
            <p:nvPr/>
          </p:nvSpPr>
          <p:spPr>
            <a:xfrm>
              <a:off x="1630640" y="2758459"/>
              <a:ext cx="3546640" cy="591389"/>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5" name="直角三角形 84">
              <a:extLst>
                <a:ext uri="{FF2B5EF4-FFF2-40B4-BE49-F238E27FC236}">
                  <a16:creationId xmlns="" xmlns:a16="http://schemas.microsoft.com/office/drawing/2014/main" id="{36A5BB67-BE5D-4591-AD5A-BF26E5FF6222}"/>
                </a:ext>
              </a:extLst>
            </p:cNvPr>
            <p:cNvSpPr/>
            <p:nvPr/>
          </p:nvSpPr>
          <p:spPr>
            <a:xfrm flipV="1">
              <a:off x="2079157" y="334471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86" name="文本框 85">
            <a:extLst>
              <a:ext uri="{FF2B5EF4-FFF2-40B4-BE49-F238E27FC236}">
                <a16:creationId xmlns="" xmlns:a16="http://schemas.microsoft.com/office/drawing/2014/main" id="{0684A7A3-FA8C-4B5F-9B86-33EE4FD616A1}"/>
              </a:ext>
            </a:extLst>
          </p:cNvPr>
          <p:cNvSpPr txBox="1"/>
          <p:nvPr/>
        </p:nvSpPr>
        <p:spPr>
          <a:xfrm>
            <a:off x="1395169" y="3301835"/>
            <a:ext cx="4270253" cy="497957"/>
          </a:xfrm>
          <a:prstGeom prst="rect">
            <a:avLst/>
          </a:prstGeom>
          <a:noFill/>
        </p:spPr>
        <p:txBody>
          <a:bodyPr wrap="square" rtlCol="0">
            <a:spAutoFit/>
          </a:bodyPr>
          <a:lstStyle/>
          <a:p>
            <a:pPr lvl="0" algn="just">
              <a:lnSpc>
                <a:spcPct val="120000"/>
              </a:lnSpc>
              <a:defRPr/>
            </a:pPr>
            <a:r>
              <a:rPr lang="zh-CN" altLang="en-US" sz="2400" b="1" dirty="0">
                <a:solidFill>
                  <a:prstClr val="white"/>
                </a:solidFill>
                <a:latin typeface="微软雅黑"/>
              </a:rPr>
              <a:t>增强忧患意识，注意防范风险</a:t>
            </a:r>
          </a:p>
        </p:txBody>
      </p:sp>
      <p:grpSp>
        <p:nvGrpSpPr>
          <p:cNvPr id="87" name="组合 86">
            <a:extLst>
              <a:ext uri="{FF2B5EF4-FFF2-40B4-BE49-F238E27FC236}">
                <a16:creationId xmlns="" xmlns:a16="http://schemas.microsoft.com/office/drawing/2014/main" id="{1D5F8BA8-EDD3-4DFD-AF10-CA97033653C1}"/>
              </a:ext>
            </a:extLst>
          </p:cNvPr>
          <p:cNvGrpSpPr/>
          <p:nvPr/>
        </p:nvGrpSpPr>
        <p:grpSpPr>
          <a:xfrm flipH="1">
            <a:off x="7167570" y="4877099"/>
            <a:ext cx="3878264" cy="980793"/>
            <a:chOff x="2363551" y="2758459"/>
            <a:chExt cx="2813729" cy="711577"/>
          </a:xfrm>
          <a:solidFill>
            <a:srgbClr val="D75F0B"/>
          </a:solidFill>
        </p:grpSpPr>
        <p:sp>
          <p:nvSpPr>
            <p:cNvPr id="88" name="矩形: 圆角 29">
              <a:extLst>
                <a:ext uri="{FF2B5EF4-FFF2-40B4-BE49-F238E27FC236}">
                  <a16:creationId xmlns="" xmlns:a16="http://schemas.microsoft.com/office/drawing/2014/main" id="{D042D33D-DC1B-4155-B439-274CDC131CA1}"/>
                </a:ext>
              </a:extLst>
            </p:cNvPr>
            <p:cNvSpPr/>
            <p:nvPr/>
          </p:nvSpPr>
          <p:spPr>
            <a:xfrm>
              <a:off x="2363551" y="2758459"/>
              <a:ext cx="2813729" cy="591389"/>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sp>
          <p:nvSpPr>
            <p:cNvPr id="89" name="直角三角形 88">
              <a:extLst>
                <a:ext uri="{FF2B5EF4-FFF2-40B4-BE49-F238E27FC236}">
                  <a16:creationId xmlns="" xmlns:a16="http://schemas.microsoft.com/office/drawing/2014/main" id="{ACDE2B52-5812-4696-8830-DE71B5205055}"/>
                </a:ext>
              </a:extLst>
            </p:cNvPr>
            <p:cNvSpPr/>
            <p:nvPr/>
          </p:nvSpPr>
          <p:spPr>
            <a:xfrm flipV="1">
              <a:off x="2751470" y="3349848"/>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90" name="文本框 89">
            <a:extLst>
              <a:ext uri="{FF2B5EF4-FFF2-40B4-BE49-F238E27FC236}">
                <a16:creationId xmlns="" xmlns:a16="http://schemas.microsoft.com/office/drawing/2014/main" id="{48B8A760-351B-4441-86DF-F688EBAE2F28}"/>
              </a:ext>
            </a:extLst>
          </p:cNvPr>
          <p:cNvSpPr txBox="1"/>
          <p:nvPr/>
        </p:nvSpPr>
        <p:spPr>
          <a:xfrm>
            <a:off x="7538838" y="4994325"/>
            <a:ext cx="3353313" cy="535531"/>
          </a:xfrm>
          <a:prstGeom prst="rect">
            <a:avLst/>
          </a:prstGeom>
          <a:noFill/>
        </p:spPr>
        <p:txBody>
          <a:bodyPr wrap="square" rtlCol="0">
            <a:spAutoFit/>
          </a:bodyPr>
          <a:lstStyle/>
          <a:p>
            <a:pPr lvl="0" algn="just">
              <a:lnSpc>
                <a:spcPct val="120000"/>
              </a:lnSpc>
              <a:defRPr/>
            </a:pPr>
            <a:r>
              <a:rPr lang="zh-CN" altLang="en-US" sz="2400" b="1" dirty="0">
                <a:solidFill>
                  <a:prstClr val="white"/>
                </a:solidFill>
                <a:latin typeface="微软雅黑"/>
              </a:rPr>
              <a:t>越有成绩，越要谨慎</a:t>
            </a:r>
          </a:p>
        </p:txBody>
      </p:sp>
      <p:grpSp>
        <p:nvGrpSpPr>
          <p:cNvPr id="92" name="组合 91">
            <a:extLst>
              <a:ext uri="{FF2B5EF4-FFF2-40B4-BE49-F238E27FC236}">
                <a16:creationId xmlns="" xmlns:a16="http://schemas.microsoft.com/office/drawing/2014/main" id="{C37A9923-9B09-470E-83C3-A65094E6FA38}"/>
              </a:ext>
            </a:extLst>
          </p:cNvPr>
          <p:cNvGrpSpPr/>
          <p:nvPr/>
        </p:nvGrpSpPr>
        <p:grpSpPr>
          <a:xfrm flipH="1">
            <a:off x="6999191" y="2842703"/>
            <a:ext cx="3811717" cy="1229239"/>
            <a:chOff x="1630642" y="2573076"/>
            <a:chExt cx="2765449" cy="891828"/>
          </a:xfrm>
          <a:solidFill>
            <a:srgbClr val="D75F0B"/>
          </a:solidFill>
        </p:grpSpPr>
        <p:sp>
          <p:nvSpPr>
            <p:cNvPr id="93" name="矩形: 圆角 92">
              <a:extLst>
                <a:ext uri="{FF2B5EF4-FFF2-40B4-BE49-F238E27FC236}">
                  <a16:creationId xmlns="" xmlns:a16="http://schemas.microsoft.com/office/drawing/2014/main" id="{413C0425-BFDC-410D-8737-9D64ADF0D183}"/>
                </a:ext>
              </a:extLst>
            </p:cNvPr>
            <p:cNvSpPr/>
            <p:nvPr/>
          </p:nvSpPr>
          <p:spPr>
            <a:xfrm>
              <a:off x="1630642" y="2573076"/>
              <a:ext cx="2765449" cy="776772"/>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94" name="直角三角形 93">
              <a:extLst>
                <a:ext uri="{FF2B5EF4-FFF2-40B4-BE49-F238E27FC236}">
                  <a16:creationId xmlns="" xmlns:a16="http://schemas.microsoft.com/office/drawing/2014/main" id="{CCA1FA2C-5ACA-412B-B91C-657AF718934E}"/>
                </a:ext>
              </a:extLst>
            </p:cNvPr>
            <p:cNvSpPr/>
            <p:nvPr/>
          </p:nvSpPr>
          <p:spPr>
            <a:xfrm flipV="1">
              <a:off x="2079157" y="334471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95" name="文本框 94">
            <a:extLst>
              <a:ext uri="{FF2B5EF4-FFF2-40B4-BE49-F238E27FC236}">
                <a16:creationId xmlns="" xmlns:a16="http://schemas.microsoft.com/office/drawing/2014/main" id="{65E047FA-662F-435A-89D3-590E148154BF}"/>
              </a:ext>
            </a:extLst>
          </p:cNvPr>
          <p:cNvSpPr txBox="1"/>
          <p:nvPr/>
        </p:nvSpPr>
        <p:spPr>
          <a:xfrm>
            <a:off x="7356382" y="2987528"/>
            <a:ext cx="3263782" cy="830997"/>
          </a:xfrm>
          <a:prstGeom prst="rect">
            <a:avLst/>
          </a:prstGeom>
          <a:noFill/>
        </p:spPr>
        <p:txBody>
          <a:bodyPr wrap="square" rtlCol="0">
            <a:spAutoFit/>
          </a:bodyPr>
          <a:lstStyle/>
          <a:p>
            <a:pPr lvl="0" algn="just">
              <a:lnSpc>
                <a:spcPct val="120000"/>
              </a:lnSpc>
              <a:defRPr/>
            </a:pPr>
            <a:r>
              <a:rPr lang="zh-CN" altLang="en-US" sz="2000" b="1" dirty="0">
                <a:solidFill>
                  <a:prstClr val="white"/>
                </a:solidFill>
                <a:latin typeface="微软雅黑"/>
              </a:rPr>
              <a:t>居安思危，绝不能犯战略性、颠覆性错误</a:t>
            </a:r>
          </a:p>
        </p:txBody>
      </p:sp>
      <p:grpSp>
        <p:nvGrpSpPr>
          <p:cNvPr id="22" name="组合 21">
            <a:extLst>
              <a:ext uri="{FF2B5EF4-FFF2-40B4-BE49-F238E27FC236}">
                <a16:creationId xmlns="" xmlns:a16="http://schemas.microsoft.com/office/drawing/2014/main" id="{847EF057-E5E8-4016-A350-8BBF88AE1CBF}"/>
              </a:ext>
            </a:extLst>
          </p:cNvPr>
          <p:cNvGrpSpPr/>
          <p:nvPr/>
        </p:nvGrpSpPr>
        <p:grpSpPr>
          <a:xfrm>
            <a:off x="2143339" y="4500570"/>
            <a:ext cx="3952661" cy="1380105"/>
            <a:chOff x="1630640" y="2758459"/>
            <a:chExt cx="2867705" cy="1001283"/>
          </a:xfrm>
          <a:solidFill>
            <a:srgbClr val="D75F0B"/>
          </a:solidFill>
        </p:grpSpPr>
        <p:sp>
          <p:nvSpPr>
            <p:cNvPr id="23" name="矩形: 圆角 83">
              <a:extLst>
                <a:ext uri="{FF2B5EF4-FFF2-40B4-BE49-F238E27FC236}">
                  <a16:creationId xmlns="" xmlns:a16="http://schemas.microsoft.com/office/drawing/2014/main" id="{17B38C7A-AE3F-4D99-8CED-FE199CD70638}"/>
                </a:ext>
              </a:extLst>
            </p:cNvPr>
            <p:cNvSpPr/>
            <p:nvPr/>
          </p:nvSpPr>
          <p:spPr>
            <a:xfrm>
              <a:off x="1630640" y="2758459"/>
              <a:ext cx="2867705" cy="881095"/>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4" name="直角三角形 23">
              <a:extLst>
                <a:ext uri="{FF2B5EF4-FFF2-40B4-BE49-F238E27FC236}">
                  <a16:creationId xmlns="" xmlns:a16="http://schemas.microsoft.com/office/drawing/2014/main" id="{36A5BB67-BE5D-4591-AD5A-BF26E5FF6222}"/>
                </a:ext>
              </a:extLst>
            </p:cNvPr>
            <p:cNvSpPr/>
            <p:nvPr/>
          </p:nvSpPr>
          <p:spPr>
            <a:xfrm flipV="1">
              <a:off x="2079157" y="3639554"/>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5" name="文本框 85">
            <a:extLst>
              <a:ext uri="{FF2B5EF4-FFF2-40B4-BE49-F238E27FC236}">
                <a16:creationId xmlns="" xmlns:a16="http://schemas.microsoft.com/office/drawing/2014/main" id="{0684A7A3-FA8C-4B5F-9B86-33EE4FD616A1}"/>
              </a:ext>
            </a:extLst>
          </p:cNvPr>
          <p:cNvSpPr txBox="1"/>
          <p:nvPr/>
        </p:nvSpPr>
        <p:spPr>
          <a:xfrm>
            <a:off x="2416811" y="4674225"/>
            <a:ext cx="3388262" cy="830997"/>
          </a:xfrm>
          <a:prstGeom prst="rect">
            <a:avLst/>
          </a:prstGeom>
          <a:noFill/>
        </p:spPr>
        <p:txBody>
          <a:bodyPr wrap="square" rtlCol="0">
            <a:spAutoFit/>
          </a:bodyPr>
          <a:lstStyle/>
          <a:p>
            <a:pPr lvl="0" algn="just">
              <a:lnSpc>
                <a:spcPct val="120000"/>
              </a:lnSpc>
              <a:defRPr/>
            </a:pPr>
            <a:r>
              <a:rPr lang="zh-CN" altLang="en-US" sz="2000" dirty="0">
                <a:solidFill>
                  <a:prstClr val="white"/>
                </a:solidFill>
                <a:latin typeface="微软雅黑"/>
              </a:rPr>
              <a:t>有防范风险的先手，有应对和化解风险的高招</a:t>
            </a:r>
          </a:p>
        </p:txBody>
      </p:sp>
      <p:grpSp>
        <p:nvGrpSpPr>
          <p:cNvPr id="26" name="组合 25">
            <a:extLst>
              <a:ext uri="{FF2B5EF4-FFF2-40B4-BE49-F238E27FC236}">
                <a16:creationId xmlns="" xmlns:a16="http://schemas.microsoft.com/office/drawing/2014/main" id="{C37A9923-9B09-470E-83C3-A65094E6FA38}"/>
              </a:ext>
            </a:extLst>
          </p:cNvPr>
          <p:cNvGrpSpPr/>
          <p:nvPr/>
        </p:nvGrpSpPr>
        <p:grpSpPr>
          <a:xfrm flipH="1">
            <a:off x="5805073" y="699563"/>
            <a:ext cx="5220150" cy="1372115"/>
            <a:chOff x="1389998" y="2469418"/>
            <a:chExt cx="3787285" cy="995486"/>
          </a:xfrm>
          <a:solidFill>
            <a:srgbClr val="D75F0B"/>
          </a:solidFill>
        </p:grpSpPr>
        <p:sp>
          <p:nvSpPr>
            <p:cNvPr id="27" name="矩形: 圆角 92">
              <a:extLst>
                <a:ext uri="{FF2B5EF4-FFF2-40B4-BE49-F238E27FC236}">
                  <a16:creationId xmlns="" xmlns:a16="http://schemas.microsoft.com/office/drawing/2014/main" id="{413C0425-BFDC-410D-8737-9D64ADF0D183}"/>
                </a:ext>
              </a:extLst>
            </p:cNvPr>
            <p:cNvSpPr/>
            <p:nvPr/>
          </p:nvSpPr>
          <p:spPr>
            <a:xfrm>
              <a:off x="1389998" y="2469418"/>
              <a:ext cx="3787285" cy="880430"/>
            </a:xfrm>
            <a:prstGeom prst="roundRect">
              <a:avLst>
                <a:gd name="adj" fmla="val 1015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直角三角形 27">
              <a:extLst>
                <a:ext uri="{FF2B5EF4-FFF2-40B4-BE49-F238E27FC236}">
                  <a16:creationId xmlns="" xmlns:a16="http://schemas.microsoft.com/office/drawing/2014/main" id="{CCA1FA2C-5ACA-412B-B91C-657AF718934E}"/>
                </a:ext>
              </a:extLst>
            </p:cNvPr>
            <p:cNvSpPr/>
            <p:nvPr/>
          </p:nvSpPr>
          <p:spPr>
            <a:xfrm flipV="1">
              <a:off x="2079157" y="3344716"/>
              <a:ext cx="157271" cy="1201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9" name="文本框 94">
            <a:extLst>
              <a:ext uri="{FF2B5EF4-FFF2-40B4-BE49-F238E27FC236}">
                <a16:creationId xmlns="" xmlns:a16="http://schemas.microsoft.com/office/drawing/2014/main" id="{65E047FA-662F-435A-89D3-590E148154BF}"/>
              </a:ext>
            </a:extLst>
          </p:cNvPr>
          <p:cNvSpPr txBox="1"/>
          <p:nvPr/>
        </p:nvSpPr>
        <p:spPr>
          <a:xfrm>
            <a:off x="6096000" y="913876"/>
            <a:ext cx="4643470" cy="830997"/>
          </a:xfrm>
          <a:prstGeom prst="rect">
            <a:avLst/>
          </a:prstGeom>
          <a:noFill/>
        </p:spPr>
        <p:txBody>
          <a:bodyPr wrap="square" rtlCol="0">
            <a:spAutoFit/>
          </a:bodyPr>
          <a:lstStyle/>
          <a:p>
            <a:pPr lvl="0" algn="just">
              <a:lnSpc>
                <a:spcPct val="120000"/>
              </a:lnSpc>
              <a:defRPr/>
            </a:pPr>
            <a:r>
              <a:rPr lang="zh-CN" altLang="en-US" sz="2000" dirty="0">
                <a:solidFill>
                  <a:prstClr val="white"/>
                </a:solidFill>
                <a:latin typeface="微软雅黑"/>
              </a:rPr>
              <a:t>打好防范和抵御风险的有准备之战，打好化险为夷、转危为机的战略主动战</a:t>
            </a:r>
          </a:p>
        </p:txBody>
      </p:sp>
    </p:spTree>
    <p:extLst>
      <p:ext uri="{BB962C8B-B14F-4D97-AF65-F5344CB8AC3E}">
        <p14:creationId xmlns:p14="http://schemas.microsoft.com/office/powerpoint/2010/main" val="29401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p:cTn id="11" dur="500" fill="hold"/>
                                        <p:tgtEl>
                                          <p:spTgt spid="79"/>
                                        </p:tgtEl>
                                        <p:attrNameLst>
                                          <p:attrName>ppt_w</p:attrName>
                                        </p:attrNameLst>
                                      </p:cBhvr>
                                      <p:tavLst>
                                        <p:tav tm="0">
                                          <p:val>
                                            <p:fltVal val="0"/>
                                          </p:val>
                                        </p:tav>
                                        <p:tav tm="100000">
                                          <p:val>
                                            <p:strVal val="#ppt_w"/>
                                          </p:val>
                                        </p:tav>
                                      </p:tavLst>
                                    </p:anim>
                                    <p:anim calcmode="lin" valueType="num">
                                      <p:cBhvr>
                                        <p:cTn id="12" dur="500" fill="hold"/>
                                        <p:tgtEl>
                                          <p:spTgt spid="7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fltVal val="0"/>
                                          </p:val>
                                        </p:tav>
                                        <p:tav tm="100000">
                                          <p:val>
                                            <p:strVal val="#ppt_w"/>
                                          </p:val>
                                        </p:tav>
                                      </p:tavLst>
                                    </p:anim>
                                    <p:anim calcmode="lin" valueType="num">
                                      <p:cBhvr>
                                        <p:cTn id="16" dur="500" fill="hold"/>
                                        <p:tgtEl>
                                          <p:spTgt spid="8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p:cTn id="23" dur="500" fill="hold"/>
                                        <p:tgtEl>
                                          <p:spTgt spid="90"/>
                                        </p:tgtEl>
                                        <p:attrNameLst>
                                          <p:attrName>ppt_w</p:attrName>
                                        </p:attrNameLst>
                                      </p:cBhvr>
                                      <p:tavLst>
                                        <p:tav tm="0">
                                          <p:val>
                                            <p:fltVal val="0"/>
                                          </p:val>
                                        </p:tav>
                                        <p:tav tm="100000">
                                          <p:val>
                                            <p:strVal val="#ppt_w"/>
                                          </p:val>
                                        </p:tav>
                                      </p:tavLst>
                                    </p:anim>
                                    <p:anim calcmode="lin" valueType="num">
                                      <p:cBhvr>
                                        <p:cTn id="24" dur="500" fill="hold"/>
                                        <p:tgtEl>
                                          <p:spTgt spid="90"/>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p:cTn id="27" dur="500" fill="hold"/>
                                        <p:tgtEl>
                                          <p:spTgt spid="87"/>
                                        </p:tgtEl>
                                        <p:attrNameLst>
                                          <p:attrName>ppt_w</p:attrName>
                                        </p:attrNameLst>
                                      </p:cBhvr>
                                      <p:tavLst>
                                        <p:tav tm="0">
                                          <p:val>
                                            <p:fltVal val="0"/>
                                          </p:val>
                                        </p:tav>
                                        <p:tav tm="100000">
                                          <p:val>
                                            <p:strVal val="#ppt_w"/>
                                          </p:val>
                                        </p:tav>
                                      </p:tavLst>
                                    </p:anim>
                                    <p:anim calcmode="lin" valueType="num">
                                      <p:cBhvr>
                                        <p:cTn id="28" dur="500" fill="hold"/>
                                        <p:tgtEl>
                                          <p:spTgt spid="87"/>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p:cTn id="31" dur="500" fill="hold"/>
                                        <p:tgtEl>
                                          <p:spTgt spid="95"/>
                                        </p:tgtEl>
                                        <p:attrNameLst>
                                          <p:attrName>ppt_w</p:attrName>
                                        </p:attrNameLst>
                                      </p:cBhvr>
                                      <p:tavLst>
                                        <p:tav tm="0">
                                          <p:val>
                                            <p:fltVal val="0"/>
                                          </p:val>
                                        </p:tav>
                                        <p:tav tm="100000">
                                          <p:val>
                                            <p:strVal val="#ppt_w"/>
                                          </p:val>
                                        </p:tav>
                                      </p:tavLst>
                                    </p:anim>
                                    <p:anim calcmode="lin" valueType="num">
                                      <p:cBhvr>
                                        <p:cTn id="32" dur="500" fill="hold"/>
                                        <p:tgtEl>
                                          <p:spTgt spid="9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p:cTn id="35" dur="500" fill="hold"/>
                                        <p:tgtEl>
                                          <p:spTgt spid="92"/>
                                        </p:tgtEl>
                                        <p:attrNameLst>
                                          <p:attrName>ppt_w</p:attrName>
                                        </p:attrNameLst>
                                      </p:cBhvr>
                                      <p:tavLst>
                                        <p:tav tm="0">
                                          <p:val>
                                            <p:fltVal val="0"/>
                                          </p:val>
                                        </p:tav>
                                        <p:tav tm="100000">
                                          <p:val>
                                            <p:strVal val="#ppt_w"/>
                                          </p:val>
                                        </p:tav>
                                      </p:tavLst>
                                    </p:anim>
                                    <p:anim calcmode="lin" valueType="num">
                                      <p:cBhvr>
                                        <p:cTn id="36" dur="500" fill="hold"/>
                                        <p:tgtEl>
                                          <p:spTgt spid="92"/>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6" grpId="0"/>
      <p:bldP spid="90" grpId="0"/>
      <p:bldP spid="95" grpId="0"/>
      <p:bldP spid="25"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 xmlns:a16="http://schemas.microsoft.com/office/drawing/2014/main" id="{73ED7F6A-27D5-4385-A485-F9C2B9A9BF5C}"/>
              </a:ext>
            </a:extLst>
          </p:cNvPr>
          <p:cNvGrpSpPr/>
          <p:nvPr/>
        </p:nvGrpSpPr>
        <p:grpSpPr>
          <a:xfrm>
            <a:off x="1750183" y="1115142"/>
            <a:ext cx="1177465" cy="4761783"/>
            <a:chOff x="1749885" y="1542465"/>
            <a:chExt cx="1177465" cy="4761783"/>
          </a:xfrm>
        </p:grpSpPr>
        <p:grpSp>
          <p:nvGrpSpPr>
            <p:cNvPr id="20" name="组合 19">
              <a:extLst>
                <a:ext uri="{FF2B5EF4-FFF2-40B4-BE49-F238E27FC236}">
                  <a16:creationId xmlns="" xmlns:a16="http://schemas.microsoft.com/office/drawing/2014/main" id="{26171375-C316-41B3-A1B0-389BAAE44B40}"/>
                </a:ext>
              </a:extLst>
            </p:cNvPr>
            <p:cNvGrpSpPr/>
            <p:nvPr/>
          </p:nvGrpSpPr>
          <p:grpSpPr>
            <a:xfrm>
              <a:off x="1749885" y="3568291"/>
              <a:ext cx="712215" cy="721040"/>
              <a:chOff x="1743642" y="1816473"/>
              <a:chExt cx="712215" cy="721040"/>
            </a:xfrm>
          </p:grpSpPr>
          <p:sp>
            <p:nvSpPr>
              <p:cNvPr id="22" name="Oval 17">
                <a:extLst>
                  <a:ext uri="{FF2B5EF4-FFF2-40B4-BE49-F238E27FC236}">
                    <a16:creationId xmlns="" xmlns:a16="http://schemas.microsoft.com/office/drawing/2014/main" id="{3E9D68DF-2A3F-477E-8FB6-5ABDD084C8D6}"/>
                  </a:ext>
                </a:extLst>
              </p:cNvPr>
              <p:cNvSpPr>
                <a:spLocks noChangeArrowheads="1"/>
              </p:cNvSpPr>
              <p:nvPr/>
            </p:nvSpPr>
            <p:spPr bwMode="auto">
              <a:xfrm>
                <a:off x="1743642" y="1816473"/>
                <a:ext cx="712215" cy="721040"/>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a:extLst>
                  <a:ext uri="{FF2B5EF4-FFF2-40B4-BE49-F238E27FC236}">
                    <a16:creationId xmlns="" xmlns:a16="http://schemas.microsoft.com/office/drawing/2014/main" id="{9FD61A4C-8E3E-4634-8E3A-18460378394A}"/>
                  </a:ext>
                </a:extLst>
              </p:cNvPr>
              <p:cNvSpPr>
                <a:spLocks noEditPoints="1"/>
              </p:cNvSpPr>
              <p:nvPr/>
            </p:nvSpPr>
            <p:spPr bwMode="auto">
              <a:xfrm>
                <a:off x="1888418" y="2009575"/>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1" name="直接箭头连接符 20">
              <a:extLst>
                <a:ext uri="{FF2B5EF4-FFF2-40B4-BE49-F238E27FC236}">
                  <a16:creationId xmlns="" xmlns:a16="http://schemas.microsoft.com/office/drawing/2014/main" id="{60F7F33C-487B-4786-8BDF-383B07BAA08E}"/>
                </a:ext>
              </a:extLst>
            </p:cNvPr>
            <p:cNvCxnSpPr>
              <a:cxnSpLocks/>
            </p:cNvCxnSpPr>
            <p:nvPr/>
          </p:nvCxnSpPr>
          <p:spPr>
            <a:xfrm>
              <a:off x="2927350" y="1542465"/>
              <a:ext cx="0" cy="4761783"/>
            </a:xfrm>
            <a:prstGeom prst="straightConnector1">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 xmlns:a16="http://schemas.microsoft.com/office/drawing/2014/main" id="{CE270634-10CF-4B0D-8591-902D245DA937}"/>
              </a:ext>
            </a:extLst>
          </p:cNvPr>
          <p:cNvSpPr txBox="1"/>
          <p:nvPr/>
        </p:nvSpPr>
        <p:spPr>
          <a:xfrm>
            <a:off x="3220407" y="1110893"/>
            <a:ext cx="131318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本讲小结</a:t>
            </a:r>
          </a:p>
        </p:txBody>
      </p:sp>
      <p:sp>
        <p:nvSpPr>
          <p:cNvPr id="54" name="矩形 53">
            <a:extLst>
              <a:ext uri="{FF2B5EF4-FFF2-40B4-BE49-F238E27FC236}">
                <a16:creationId xmlns="" xmlns:a16="http://schemas.microsoft.com/office/drawing/2014/main" id="{94ADDD6E-6A0C-4C99-A801-2DCED23E952B}"/>
              </a:ext>
            </a:extLst>
          </p:cNvPr>
          <p:cNvSpPr/>
          <p:nvPr/>
        </p:nvSpPr>
        <p:spPr>
          <a:xfrm>
            <a:off x="3145935" y="1762938"/>
            <a:ext cx="7272808" cy="3970318"/>
          </a:xfrm>
          <a:prstGeom prst="rect">
            <a:avLst/>
          </a:prstGeom>
        </p:spPr>
        <p:txBody>
          <a:bodyPr wrap="square">
            <a:spAutoFit/>
          </a:bodyPr>
          <a:lstStyle/>
          <a:p>
            <a:pPr marL="0" marR="0" lvl="0" algn="just" defTabSz="914400" rtl="0" fontAlgn="base" latinLnBrk="0">
              <a:lnSpc>
                <a:spcPct val="180000"/>
              </a:lnSpc>
              <a:spcBef>
                <a:spcPct val="0"/>
              </a:spcBef>
              <a:spcAft>
                <a:spcPct val="0"/>
              </a:spcAft>
              <a:buClrTx/>
              <a:buSzTx/>
              <a:buFontTx/>
              <a:buNone/>
              <a:tabLs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rPr>
              <a:t>　　建设社会主义现代化强国是我们党一以贯之的目标，党的十九大在过去分步走的基础上进一步明确新时代实现现代化强国的两步走战略。这个战略把基本实现社会主义现代化的时间提前了，把实现社会主义现代化的目标提升了、要求提高了。习近平总书记指出，当前我们正处于一个大有可为的历史机遇期，需要我们快干、实干加会干，注意防范风险，朝着实现社会主义现代化强国的伟大目标奋勇前进。</a:t>
            </a:r>
          </a:p>
        </p:txBody>
      </p:sp>
    </p:spTree>
    <p:extLst>
      <p:ext uri="{BB962C8B-B14F-4D97-AF65-F5344CB8AC3E}">
        <p14:creationId xmlns:p14="http://schemas.microsoft.com/office/powerpoint/2010/main" val="9474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0">
            <a:extLst>
              <a:ext uri="{FF2B5EF4-FFF2-40B4-BE49-F238E27FC236}">
                <a16:creationId xmlns="" xmlns:a16="http://schemas.microsoft.com/office/drawing/2014/main" id="{424AE4D3-595A-4AAF-B423-A23F7C579245}"/>
              </a:ext>
            </a:extLst>
          </p:cNvPr>
          <p:cNvSpPr txBox="1">
            <a:spLocks noChangeArrowheads="1"/>
          </p:cNvSpPr>
          <p:nvPr/>
        </p:nvSpPr>
        <p:spPr bwMode="auto">
          <a:xfrm>
            <a:off x="447691" y="1964778"/>
            <a:ext cx="11296616"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fontAlgn="base">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rPr>
              <a:t>一、建设社会主义现代化强国是我们党确立的伟大目标</a:t>
            </a:r>
          </a:p>
        </p:txBody>
      </p:sp>
      <p:cxnSp>
        <p:nvCxnSpPr>
          <p:cNvPr id="5" name="直接箭头连接符 4">
            <a:extLst>
              <a:ext uri="{FF2B5EF4-FFF2-40B4-BE49-F238E27FC236}">
                <a16:creationId xmlns="" xmlns:a16="http://schemas.microsoft.com/office/drawing/2014/main" id="{2A447956-3C0D-45F2-955F-3C5FECAD5C7C}"/>
              </a:ext>
            </a:extLst>
          </p:cNvPr>
          <p:cNvCxnSpPr/>
          <p:nvPr/>
        </p:nvCxnSpPr>
        <p:spPr>
          <a:xfrm>
            <a:off x="1056000" y="2708920"/>
            <a:ext cx="100800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12712" y="2520280"/>
            <a:ext cx="12817424" cy="1916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实现现代化目标，没有捷径可走，不能      </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一蹴而就。只有分步实施、分阶段完成</a:t>
            </a:r>
          </a:p>
        </p:txBody>
      </p:sp>
    </p:spTree>
    <p:extLst>
      <p:ext uri="{BB962C8B-B14F-4D97-AF65-F5344CB8AC3E}">
        <p14:creationId xmlns:p14="http://schemas.microsoft.com/office/powerpoint/2010/main" val="3337135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1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讲-07页 科技成就">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8" y="0"/>
            <a:ext cx="12192001" cy="6858000"/>
          </a:xfrm>
          <a:prstGeom prst="rect">
            <a:avLst/>
          </a:prstGeom>
        </p:spPr>
      </p:pic>
      <p:grpSp>
        <p:nvGrpSpPr>
          <p:cNvPr id="6" name="组合 5"/>
          <p:cNvGrpSpPr/>
          <p:nvPr/>
        </p:nvGrpSpPr>
        <p:grpSpPr>
          <a:xfrm>
            <a:off x="4697101" y="4545014"/>
            <a:ext cx="6620188" cy="1944686"/>
            <a:chOff x="4697101" y="4545014"/>
            <a:chExt cx="6620188" cy="1944686"/>
          </a:xfrm>
        </p:grpSpPr>
        <p:sp>
          <p:nvSpPr>
            <p:cNvPr id="11" name="矩形 10">
              <a:extLst>
                <a:ext uri="{FF2B5EF4-FFF2-40B4-BE49-F238E27FC236}">
                  <a16:creationId xmlns="" xmlns:a16="http://schemas.microsoft.com/office/drawing/2014/main" id="{175BF239-3F60-4A67-A099-087A5A10F798}"/>
                </a:ext>
              </a:extLst>
            </p:cNvPr>
            <p:cNvSpPr/>
            <p:nvPr/>
          </p:nvSpPr>
          <p:spPr>
            <a:xfrm>
              <a:off x="4697101" y="4545014"/>
              <a:ext cx="6620188" cy="1944686"/>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 xmlns:a16="http://schemas.microsoft.com/office/drawing/2014/main" id="{7DFA35F0-7AD6-4C6A-AC78-97E578DA2BFF}"/>
                </a:ext>
              </a:extLst>
            </p:cNvPr>
            <p:cNvSpPr/>
            <p:nvPr/>
          </p:nvSpPr>
          <p:spPr>
            <a:xfrm>
              <a:off x="4918156" y="4774397"/>
              <a:ext cx="6146396" cy="1369799"/>
            </a:xfrm>
            <a:prstGeom prst="rect">
              <a:avLst/>
            </a:prstGeom>
          </p:spPr>
          <p:txBody>
            <a:bodyPr wrap="square">
              <a:spAutoFit/>
            </a:bodyPr>
            <a:lstStyle/>
            <a:p>
              <a:pPr algn="just">
                <a:lnSpc>
                  <a:spcPct val="130000"/>
                </a:lnSpc>
              </a:pPr>
              <a:r>
                <a:rPr lang="zh-CN" altLang="en-US" sz="2200" dirty="0">
                  <a:solidFill>
                    <a:srgbClr val="FFFFFF"/>
                  </a:solidFill>
                  <a:latin typeface="+mj-ea"/>
                  <a:ea typeface="+mj-ea"/>
                </a:rPr>
                <a:t>　　</a:t>
              </a:r>
              <a:r>
                <a:rPr lang="en-US" altLang="zh-CN" sz="2200" dirty="0">
                  <a:solidFill>
                    <a:srgbClr val="FFFFFF"/>
                  </a:solidFill>
                  <a:latin typeface="+mj-ea"/>
                  <a:ea typeface="+mj-ea"/>
                </a:rPr>
                <a:t>90</a:t>
              </a:r>
              <a:r>
                <a:rPr lang="zh-CN" altLang="zh-CN" sz="2200" dirty="0">
                  <a:solidFill>
                    <a:srgbClr val="FFFFFF"/>
                  </a:solidFill>
                  <a:latin typeface="+mj-ea"/>
                  <a:ea typeface="+mj-ea"/>
                </a:rPr>
                <a:t>多年来，中国共产党领导中国人民的一切奋斗，归根到底都是为了实现社会主义现代化和中华民族伟大复兴这一伟大目标。</a:t>
              </a:r>
            </a:p>
          </p:txBody>
        </p:sp>
      </p:grpSp>
    </p:spTree>
    <p:extLst>
      <p:ext uri="{BB962C8B-B14F-4D97-AF65-F5344CB8AC3E}">
        <p14:creationId xmlns:p14="http://schemas.microsoft.com/office/powerpoint/2010/main" val="16881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57659B1-10A1-44F3-B39A-4CDB9E1A0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680" y="982038"/>
            <a:ext cx="24988093" cy="5413375"/>
          </a:xfrm>
          <a:prstGeom prst="rect">
            <a:avLst/>
          </a:prstGeom>
        </p:spPr>
      </p:pic>
      <p:sp>
        <p:nvSpPr>
          <p:cNvPr id="22" name="矩形 21">
            <a:extLst>
              <a:ext uri="{FF2B5EF4-FFF2-40B4-BE49-F238E27FC236}">
                <a16:creationId xmlns="" xmlns:a16="http://schemas.microsoft.com/office/drawing/2014/main" id="{2AD7C98D-CF08-443F-8C3C-259A9FD014FF}"/>
              </a:ext>
            </a:extLst>
          </p:cNvPr>
          <p:cNvSpPr/>
          <p:nvPr/>
        </p:nvSpPr>
        <p:spPr>
          <a:xfrm>
            <a:off x="0" y="1856286"/>
            <a:ext cx="12192000" cy="4597050"/>
          </a:xfrm>
          <a:prstGeom prst="rect">
            <a:avLst/>
          </a:prstGeom>
          <a:gradFill>
            <a:gsLst>
              <a:gs pos="100000">
                <a:srgbClr val="FFFFF5">
                  <a:alpha val="44000"/>
                </a:srgbClr>
              </a:gs>
              <a:gs pos="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 xmlns:a16="http://schemas.microsoft.com/office/drawing/2014/main" id="{6334D1DC-0E88-49CB-BA3B-2617FFF95F1C}"/>
              </a:ext>
            </a:extLst>
          </p:cNvPr>
          <p:cNvGrpSpPr/>
          <p:nvPr/>
        </p:nvGrpSpPr>
        <p:grpSpPr>
          <a:xfrm>
            <a:off x="6384032" y="1404536"/>
            <a:ext cx="4916792" cy="3346559"/>
            <a:chOff x="5438823" y="1118154"/>
            <a:chExt cx="5064077" cy="3446806"/>
          </a:xfrm>
        </p:grpSpPr>
        <p:sp>
          <p:nvSpPr>
            <p:cNvPr id="14" name="矩形 13">
              <a:extLst>
                <a:ext uri="{FF2B5EF4-FFF2-40B4-BE49-F238E27FC236}">
                  <a16:creationId xmlns="" xmlns:a16="http://schemas.microsoft.com/office/drawing/2014/main" id="{27336A1C-8EF1-4711-969B-E0DE9FA9AD4B}"/>
                </a:ext>
              </a:extLst>
            </p:cNvPr>
            <p:cNvSpPr/>
            <p:nvPr/>
          </p:nvSpPr>
          <p:spPr>
            <a:xfrm>
              <a:off x="5438823" y="1192970"/>
              <a:ext cx="4986894" cy="33719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 xmlns:a16="http://schemas.microsoft.com/office/drawing/2014/main" id="{824E284E-A656-4487-87ED-9916F7BB88E8}"/>
                </a:ext>
              </a:extLst>
            </p:cNvPr>
            <p:cNvSpPr/>
            <p:nvPr/>
          </p:nvSpPr>
          <p:spPr>
            <a:xfrm>
              <a:off x="5516006" y="1118154"/>
              <a:ext cx="4986894" cy="3371990"/>
            </a:xfrm>
            <a:prstGeom prst="rect">
              <a:avLst/>
            </a:prstGeom>
            <a:blipFill>
              <a:blip r:embed="rId3"/>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745253" y="1880363"/>
            <a:ext cx="5350747" cy="2382191"/>
          </a:xfrm>
          <a:prstGeom prst="rect">
            <a:avLst/>
          </a:prstGeom>
        </p:spPr>
        <p:txBody>
          <a:bodyPr wrap="square">
            <a:spAutoFit/>
          </a:bodyPr>
          <a:lstStyle/>
          <a:p>
            <a:pPr algn="just" fontAlgn="base">
              <a:lnSpc>
                <a:spcPct val="150000"/>
              </a:lnSpc>
              <a:spcBef>
                <a:spcPct val="0"/>
              </a:spcBef>
              <a:spcAft>
                <a:spcPct val="0"/>
              </a:spcAft>
            </a:pPr>
            <a:r>
              <a:rPr lang="zh-CN" altLang="en-US" sz="2400" dirty="0">
                <a:solidFill>
                  <a:schemeClr val="tx1">
                    <a:lumMod val="85000"/>
                    <a:lumOff val="15000"/>
                  </a:schemeClr>
                </a:solidFill>
                <a:latin typeface="+mj-ea"/>
                <a:ea typeface="+mj-ea"/>
                <a:sym typeface="Helvetica" panose="020B0604020202020204" pitchFamily="34" charset="0"/>
              </a:rPr>
              <a:t>　　</a:t>
            </a:r>
            <a:r>
              <a:rPr lang="zh-CN" altLang="en-US" sz="2200" dirty="0">
                <a:solidFill>
                  <a:schemeClr val="tx1">
                    <a:lumMod val="85000"/>
                    <a:lumOff val="15000"/>
                  </a:schemeClr>
                </a:solidFill>
                <a:latin typeface="+mj-ea"/>
                <a:ea typeface="+mj-ea"/>
                <a:sym typeface="Helvetica" panose="020B0604020202020204" pitchFamily="34" charset="0"/>
              </a:rPr>
              <a:t>中国工人阶级的任务，不但是为着建立新民主主义的国家而斗争，而且是为着中国的工业化和农业近代化而斗争。</a:t>
            </a:r>
            <a:endParaRPr lang="en-US" altLang="zh-CN" sz="2200" dirty="0">
              <a:solidFill>
                <a:schemeClr val="tx1">
                  <a:lumMod val="85000"/>
                  <a:lumOff val="15000"/>
                </a:schemeClr>
              </a:solidFill>
              <a:latin typeface="+mj-ea"/>
              <a:ea typeface="+mj-ea"/>
              <a:sym typeface="Helvetica" panose="020B0604020202020204" pitchFamily="34" charset="0"/>
            </a:endParaRPr>
          </a:p>
          <a:p>
            <a:pPr algn="r" fontAlgn="base">
              <a:lnSpc>
                <a:spcPct val="150000"/>
              </a:lnSpc>
              <a:spcBef>
                <a:spcPct val="0"/>
              </a:spcBef>
              <a:spcAft>
                <a:spcPct val="0"/>
              </a:spcAft>
            </a:pPr>
            <a:endParaRPr lang="en-US" altLang="zh-CN" sz="1200" dirty="0">
              <a:solidFill>
                <a:srgbClr val="000000"/>
              </a:solidFill>
              <a:latin typeface="+mj-ea"/>
              <a:sym typeface="Helvetica" panose="020B0604020202020204" pitchFamily="34" charset="0"/>
            </a:endParaRPr>
          </a:p>
          <a:p>
            <a:pPr algn="r">
              <a:lnSpc>
                <a:spcPct val="120000"/>
              </a:lnSpc>
            </a:pPr>
            <a:r>
              <a:rPr lang="en-US" altLang="zh-CN" sz="1200" dirty="0">
                <a:solidFill>
                  <a:srgbClr val="000000"/>
                </a:solidFill>
                <a:latin typeface="+mj-ea"/>
                <a:sym typeface="Helvetica" panose="020B0604020202020204" pitchFamily="34" charset="0"/>
              </a:rPr>
              <a:t>——</a:t>
            </a:r>
            <a:r>
              <a:rPr lang="en-US" altLang="zh-CN" sz="1200" dirty="0"/>
              <a:t>1945</a:t>
            </a:r>
            <a:r>
              <a:rPr lang="zh-CN" altLang="zh-CN" sz="1200" dirty="0"/>
              <a:t>年</a:t>
            </a:r>
            <a:r>
              <a:rPr lang="en-US" altLang="zh-CN" sz="1200" dirty="0"/>
              <a:t>4</a:t>
            </a:r>
            <a:r>
              <a:rPr lang="zh-CN" altLang="zh-CN" sz="1200" dirty="0"/>
              <a:t>月</a:t>
            </a:r>
            <a:r>
              <a:rPr lang="en-US" altLang="zh-CN" sz="1200" dirty="0"/>
              <a:t>24</a:t>
            </a:r>
            <a:r>
              <a:rPr lang="zh-CN" altLang="zh-CN" sz="1200" dirty="0"/>
              <a:t>日，毛泽东在中国共产党</a:t>
            </a:r>
            <a:endParaRPr lang="en-US" altLang="zh-CN" sz="1200" dirty="0"/>
          </a:p>
          <a:p>
            <a:pPr algn="r">
              <a:lnSpc>
                <a:spcPct val="120000"/>
              </a:lnSpc>
            </a:pPr>
            <a:r>
              <a:rPr lang="zh-CN" altLang="zh-CN" sz="1200" dirty="0"/>
              <a:t>第七次全国代表大会上的政治报告</a:t>
            </a:r>
          </a:p>
        </p:txBody>
      </p:sp>
      <p:grpSp>
        <p:nvGrpSpPr>
          <p:cNvPr id="7" name="组合 6"/>
          <p:cNvGrpSpPr/>
          <p:nvPr/>
        </p:nvGrpSpPr>
        <p:grpSpPr>
          <a:xfrm>
            <a:off x="983432" y="781873"/>
            <a:ext cx="3744416" cy="481193"/>
            <a:chOff x="983432" y="781873"/>
            <a:chExt cx="3744416" cy="481193"/>
          </a:xfrm>
        </p:grpSpPr>
        <p:sp>
          <p:nvSpPr>
            <p:cNvPr id="10" name="矩形: 圆角 9">
              <a:extLst>
                <a:ext uri="{FF2B5EF4-FFF2-40B4-BE49-F238E27FC236}">
                  <a16:creationId xmlns="" xmlns:a16="http://schemas.microsoft.com/office/drawing/2014/main" id="{674B3145-D602-4964-9033-521BEE4056C7}"/>
                </a:ext>
              </a:extLst>
            </p:cNvPr>
            <p:cNvSpPr/>
            <p:nvPr/>
          </p:nvSpPr>
          <p:spPr>
            <a:xfrm>
              <a:off x="1073086" y="806327"/>
              <a:ext cx="3528392" cy="456739"/>
            </a:xfrm>
            <a:prstGeom prst="roundRect">
              <a:avLst>
                <a:gd name="adj" fmla="val 936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37">
              <a:extLst>
                <a:ext uri="{FF2B5EF4-FFF2-40B4-BE49-F238E27FC236}">
                  <a16:creationId xmlns="" xmlns:a16="http://schemas.microsoft.com/office/drawing/2014/main" id="{C66075D8-8A70-4573-8778-6B698A5066C0}"/>
                </a:ext>
              </a:extLst>
            </p:cNvPr>
            <p:cNvSpPr txBox="1"/>
            <p:nvPr/>
          </p:nvSpPr>
          <p:spPr>
            <a:xfrm>
              <a:off x="983432" y="781873"/>
              <a:ext cx="3744416" cy="461665"/>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中华人民共和国成立</a:t>
              </a:r>
              <a:r>
                <a:rPr lang="zh-CN" altLang="en-US" sz="2400" noProof="0" dirty="0">
                  <a:solidFill>
                    <a:schemeClr val="bg1">
                      <a:lumMod val="95000"/>
                    </a:schemeClr>
                  </a:solidFill>
                  <a:latin typeface="微软雅黑" panose="020B0503020204020204" pitchFamily="34" charset="-122"/>
                  <a:ea typeface="微软雅黑" panose="020B0503020204020204" pitchFamily="34" charset="-122"/>
                  <a:sym typeface="Helvetica" panose="020B0604020202020204" pitchFamily="34" charset="0"/>
                </a:rPr>
                <a:t>前</a:t>
              </a:r>
              <a:endParaRPr kumimoji="0" lang="id-ID" sz="240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spTree>
    <p:extLst>
      <p:ext uri="{BB962C8B-B14F-4D97-AF65-F5344CB8AC3E}">
        <p14:creationId xmlns:p14="http://schemas.microsoft.com/office/powerpoint/2010/main" val="39342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757659B1-10A1-44F3-B39A-4CDB9E1A0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680" y="982038"/>
            <a:ext cx="24988093" cy="5413375"/>
          </a:xfrm>
          <a:prstGeom prst="rect">
            <a:avLst/>
          </a:prstGeom>
        </p:spPr>
      </p:pic>
      <p:sp>
        <p:nvSpPr>
          <p:cNvPr id="31" name="矩形 30">
            <a:extLst>
              <a:ext uri="{FF2B5EF4-FFF2-40B4-BE49-F238E27FC236}">
                <a16:creationId xmlns="" xmlns:a16="http://schemas.microsoft.com/office/drawing/2014/main" id="{9FE187A3-8155-41FF-B5F3-CDFBF2E749B5}"/>
              </a:ext>
            </a:extLst>
          </p:cNvPr>
          <p:cNvSpPr/>
          <p:nvPr/>
        </p:nvSpPr>
        <p:spPr>
          <a:xfrm>
            <a:off x="0" y="1856286"/>
            <a:ext cx="12192000" cy="4597050"/>
          </a:xfrm>
          <a:prstGeom prst="rect">
            <a:avLst/>
          </a:prstGeom>
          <a:gradFill>
            <a:gsLst>
              <a:gs pos="100000">
                <a:srgbClr val="FFFFF5">
                  <a:alpha val="57000"/>
                </a:srgbClr>
              </a:gs>
              <a:gs pos="0">
                <a:srgbClr val="FFFFF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78693" y="1491528"/>
            <a:ext cx="9993323" cy="3993850"/>
            <a:chOff x="978693" y="1491528"/>
            <a:chExt cx="9993323" cy="3993850"/>
          </a:xfrm>
        </p:grpSpPr>
        <p:sp>
          <p:nvSpPr>
            <p:cNvPr id="3" name="文本框 2">
              <a:extLst>
                <a:ext uri="{FF2B5EF4-FFF2-40B4-BE49-F238E27FC236}">
                  <a16:creationId xmlns="" xmlns:a16="http://schemas.microsoft.com/office/drawing/2014/main" id="{69F54004-3F6D-47DB-837A-7C206CEA4916}"/>
                </a:ext>
              </a:extLst>
            </p:cNvPr>
            <p:cNvSpPr txBox="1"/>
            <p:nvPr/>
          </p:nvSpPr>
          <p:spPr>
            <a:xfrm>
              <a:off x="978693" y="2161391"/>
              <a:ext cx="2617786" cy="2862322"/>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　　周恩来在第一届全国人民代表大会上，首次提出包括现代化的</a:t>
              </a:r>
              <a:r>
                <a:rPr lang="zh-CN" altLang="en-US" sz="2000" b="1" dirty="0">
                  <a:solidFill>
                    <a:srgbClr val="C00000"/>
                  </a:solidFill>
                </a:rPr>
                <a:t>工业</a:t>
              </a:r>
              <a:r>
                <a:rPr lang="zh-CN" altLang="en-US" sz="2000" dirty="0">
                  <a:solidFill>
                    <a:schemeClr val="tx1">
                      <a:lumMod val="85000"/>
                      <a:lumOff val="15000"/>
                    </a:schemeClr>
                  </a:solidFill>
                </a:rPr>
                <a:t>、</a:t>
              </a:r>
              <a:r>
                <a:rPr lang="zh-CN" altLang="en-US" sz="2000" b="1" dirty="0">
                  <a:solidFill>
                    <a:srgbClr val="C00000"/>
                  </a:solidFill>
                </a:rPr>
                <a:t>农业</a:t>
              </a:r>
              <a:r>
                <a:rPr lang="zh-CN" altLang="en-US" sz="2000" dirty="0">
                  <a:solidFill>
                    <a:schemeClr val="tx1">
                      <a:lumMod val="85000"/>
                      <a:lumOff val="15000"/>
                    </a:schemeClr>
                  </a:solidFill>
                </a:rPr>
                <a:t>、</a:t>
              </a:r>
              <a:r>
                <a:rPr lang="zh-CN" altLang="en-US" sz="2000" b="1" dirty="0">
                  <a:solidFill>
                    <a:srgbClr val="C00000"/>
                  </a:solidFill>
                </a:rPr>
                <a:t>交通运输业</a:t>
              </a:r>
              <a:r>
                <a:rPr lang="zh-CN" altLang="en-US" sz="2000" dirty="0">
                  <a:solidFill>
                    <a:schemeClr val="tx1">
                      <a:lumMod val="85000"/>
                      <a:lumOff val="15000"/>
                    </a:schemeClr>
                  </a:solidFill>
                </a:rPr>
                <a:t>和</a:t>
              </a:r>
              <a:r>
                <a:rPr lang="zh-CN" altLang="en-US" sz="2000" b="1" dirty="0">
                  <a:solidFill>
                    <a:srgbClr val="C00000"/>
                  </a:solidFill>
                </a:rPr>
                <a:t>国防</a:t>
              </a:r>
              <a:r>
                <a:rPr lang="zh-CN" altLang="en-US" sz="2000" dirty="0">
                  <a:solidFill>
                    <a:schemeClr val="tx1">
                      <a:lumMod val="85000"/>
                      <a:lumOff val="15000"/>
                    </a:schemeClr>
                  </a:solidFill>
                </a:rPr>
                <a:t>在内的四个现代化目标。</a:t>
              </a:r>
            </a:p>
          </p:txBody>
        </p:sp>
        <p:sp>
          <p:nvSpPr>
            <p:cNvPr id="26" name="文本框 25">
              <a:extLst>
                <a:ext uri="{FF2B5EF4-FFF2-40B4-BE49-F238E27FC236}">
                  <a16:creationId xmlns="" xmlns:a16="http://schemas.microsoft.com/office/drawing/2014/main" id="{510D9169-509D-4E23-AA0E-CC8C021E7DDD}"/>
                </a:ext>
              </a:extLst>
            </p:cNvPr>
            <p:cNvSpPr txBox="1"/>
            <p:nvPr/>
          </p:nvSpPr>
          <p:spPr>
            <a:xfrm>
              <a:off x="4460378" y="2161391"/>
              <a:ext cx="2859758" cy="3323987"/>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　　周恩来在第三届全国人民代表大会上，提出分两步，“把我国建设成为一个具有</a:t>
              </a:r>
              <a:r>
                <a:rPr lang="zh-CN" altLang="en-US" sz="2000" b="1" dirty="0">
                  <a:solidFill>
                    <a:srgbClr val="C00000"/>
                  </a:solidFill>
                </a:rPr>
                <a:t>现代农业</a:t>
              </a:r>
              <a:r>
                <a:rPr lang="zh-CN" altLang="en-US" sz="2000" dirty="0">
                  <a:solidFill>
                    <a:schemeClr val="tx1">
                      <a:lumMod val="85000"/>
                      <a:lumOff val="15000"/>
                    </a:schemeClr>
                  </a:solidFill>
                </a:rPr>
                <a:t>、</a:t>
              </a:r>
              <a:r>
                <a:rPr lang="zh-CN" altLang="en-US" sz="2000" b="1" dirty="0">
                  <a:solidFill>
                    <a:srgbClr val="C00000"/>
                  </a:solidFill>
                </a:rPr>
                <a:t>现代工业</a:t>
              </a:r>
              <a:r>
                <a:rPr lang="zh-CN" altLang="en-US" sz="2000" dirty="0">
                  <a:solidFill>
                    <a:schemeClr val="tx1">
                      <a:lumMod val="85000"/>
                      <a:lumOff val="15000"/>
                    </a:schemeClr>
                  </a:solidFill>
                </a:rPr>
                <a:t>、</a:t>
              </a:r>
              <a:r>
                <a:rPr lang="zh-CN" altLang="en-US" sz="2000" b="1" dirty="0">
                  <a:solidFill>
                    <a:srgbClr val="C00000"/>
                  </a:solidFill>
                </a:rPr>
                <a:t>现代国防</a:t>
              </a:r>
              <a:r>
                <a:rPr lang="zh-CN" altLang="en-US" sz="2000" dirty="0">
                  <a:solidFill>
                    <a:schemeClr val="tx1">
                      <a:lumMod val="85000"/>
                      <a:lumOff val="15000"/>
                    </a:schemeClr>
                  </a:solidFill>
                </a:rPr>
                <a:t>和</a:t>
              </a:r>
              <a:r>
                <a:rPr lang="zh-CN" altLang="en-US" sz="2000" b="1" dirty="0">
                  <a:solidFill>
                    <a:srgbClr val="C00000"/>
                  </a:solidFill>
                </a:rPr>
                <a:t>现代科学技术</a:t>
              </a:r>
              <a:r>
                <a:rPr lang="zh-CN" altLang="en-US" sz="2000" dirty="0">
                  <a:solidFill>
                    <a:schemeClr val="tx1">
                      <a:lumMod val="85000"/>
                      <a:lumOff val="15000"/>
                    </a:schemeClr>
                  </a:solidFill>
                </a:rPr>
                <a:t>的社会主义强国</a:t>
              </a:r>
              <a:r>
                <a:rPr lang="en-US" altLang="en-US" sz="2000" dirty="0">
                  <a:solidFill>
                    <a:schemeClr val="tx1">
                      <a:lumMod val="85000"/>
                      <a:lumOff val="15000"/>
                    </a:schemeClr>
                  </a:solidFill>
                  <a:latin typeface="+mj-ea"/>
                  <a:ea typeface="+mj-ea"/>
                </a:rPr>
                <a:t>”</a:t>
              </a:r>
              <a:r>
                <a:rPr lang="zh-CN" altLang="en-US" sz="2000" dirty="0">
                  <a:solidFill>
                    <a:schemeClr val="tx1">
                      <a:lumMod val="85000"/>
                      <a:lumOff val="15000"/>
                    </a:schemeClr>
                  </a:solidFill>
                </a:rPr>
                <a:t>。 </a:t>
              </a:r>
            </a:p>
          </p:txBody>
        </p:sp>
        <p:sp>
          <p:nvSpPr>
            <p:cNvPr id="27" name="文本框 26">
              <a:extLst>
                <a:ext uri="{FF2B5EF4-FFF2-40B4-BE49-F238E27FC236}">
                  <a16:creationId xmlns="" xmlns:a16="http://schemas.microsoft.com/office/drawing/2014/main" id="{CDC10858-A038-4C0B-9083-B73F7724F62A}"/>
                </a:ext>
              </a:extLst>
            </p:cNvPr>
            <p:cNvSpPr txBox="1"/>
            <p:nvPr/>
          </p:nvSpPr>
          <p:spPr>
            <a:xfrm>
              <a:off x="8345490" y="2161391"/>
              <a:ext cx="2617786" cy="2400657"/>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　　周恩来在第四届全国人民代表大会上重申了分两步走、全面实现四个现代化的战略安排。</a:t>
              </a:r>
            </a:p>
          </p:txBody>
        </p:sp>
        <p:sp>
          <p:nvSpPr>
            <p:cNvPr id="4" name="文本框 3">
              <a:extLst>
                <a:ext uri="{FF2B5EF4-FFF2-40B4-BE49-F238E27FC236}">
                  <a16:creationId xmlns="" xmlns:a16="http://schemas.microsoft.com/office/drawing/2014/main" id="{86ACFDB7-7ED7-46EA-AE05-D15A99F039E6}"/>
                </a:ext>
              </a:extLst>
            </p:cNvPr>
            <p:cNvSpPr txBox="1"/>
            <p:nvPr/>
          </p:nvSpPr>
          <p:spPr>
            <a:xfrm>
              <a:off x="1112043" y="1491528"/>
              <a:ext cx="2524129" cy="754694"/>
            </a:xfrm>
            <a:prstGeom prst="rect">
              <a:avLst/>
            </a:prstGeom>
            <a:noFill/>
          </p:spPr>
          <p:txBody>
            <a:bodyPr wrap="square" rtlCol="0">
              <a:spAutoFit/>
            </a:bodyPr>
            <a:lstStyle/>
            <a:p>
              <a:pPr algn="ctr">
                <a:lnSpc>
                  <a:spcPct val="150000"/>
                </a:lnSpc>
              </a:pPr>
              <a:r>
                <a:rPr lang="en-US" altLang="zh-CN" sz="3200" b="1" dirty="0">
                  <a:solidFill>
                    <a:schemeClr val="tx1">
                      <a:lumMod val="85000"/>
                      <a:lumOff val="15000"/>
                    </a:schemeClr>
                  </a:solidFill>
                </a:rPr>
                <a:t>1954</a:t>
              </a:r>
              <a:r>
                <a:rPr lang="zh-CN" altLang="en-US" sz="2800" b="1" dirty="0">
                  <a:solidFill>
                    <a:schemeClr val="tx1">
                      <a:lumMod val="85000"/>
                      <a:lumOff val="15000"/>
                    </a:schemeClr>
                  </a:solidFill>
                </a:rPr>
                <a:t>年</a:t>
              </a:r>
            </a:p>
          </p:txBody>
        </p:sp>
        <p:sp>
          <p:nvSpPr>
            <p:cNvPr id="32" name="文本框 31">
              <a:extLst>
                <a:ext uri="{FF2B5EF4-FFF2-40B4-BE49-F238E27FC236}">
                  <a16:creationId xmlns="" xmlns:a16="http://schemas.microsoft.com/office/drawing/2014/main" id="{A4773B77-98C5-464D-BB0B-08F6D6C0167E}"/>
                </a:ext>
              </a:extLst>
            </p:cNvPr>
            <p:cNvSpPr txBox="1"/>
            <p:nvPr/>
          </p:nvSpPr>
          <p:spPr>
            <a:xfrm>
              <a:off x="4779965" y="1491528"/>
              <a:ext cx="2524129" cy="754694"/>
            </a:xfrm>
            <a:prstGeom prst="rect">
              <a:avLst/>
            </a:prstGeom>
            <a:noFill/>
          </p:spPr>
          <p:txBody>
            <a:bodyPr wrap="square" rtlCol="0">
              <a:spAutoFit/>
            </a:bodyPr>
            <a:lstStyle/>
            <a:p>
              <a:pPr algn="ctr">
                <a:lnSpc>
                  <a:spcPct val="150000"/>
                </a:lnSpc>
              </a:pPr>
              <a:r>
                <a:rPr lang="en-US" altLang="zh-CN" sz="3200" b="1" dirty="0">
                  <a:solidFill>
                    <a:schemeClr val="tx1">
                      <a:lumMod val="85000"/>
                      <a:lumOff val="15000"/>
                    </a:schemeClr>
                  </a:solidFill>
                </a:rPr>
                <a:t>1964</a:t>
              </a:r>
              <a:r>
                <a:rPr lang="zh-CN" altLang="en-US" sz="2800" b="1" dirty="0">
                  <a:solidFill>
                    <a:schemeClr val="tx1">
                      <a:lumMod val="85000"/>
                      <a:lumOff val="15000"/>
                    </a:schemeClr>
                  </a:solidFill>
                </a:rPr>
                <a:t>年</a:t>
              </a:r>
            </a:p>
          </p:txBody>
        </p:sp>
        <p:sp>
          <p:nvSpPr>
            <p:cNvPr id="33" name="文本框 32">
              <a:extLst>
                <a:ext uri="{FF2B5EF4-FFF2-40B4-BE49-F238E27FC236}">
                  <a16:creationId xmlns="" xmlns:a16="http://schemas.microsoft.com/office/drawing/2014/main" id="{ABBF7B9C-E84E-4005-8B22-351F2407CC93}"/>
                </a:ext>
              </a:extLst>
            </p:cNvPr>
            <p:cNvSpPr txBox="1"/>
            <p:nvPr/>
          </p:nvSpPr>
          <p:spPr>
            <a:xfrm>
              <a:off x="8447887" y="1491528"/>
              <a:ext cx="2524129" cy="754694"/>
            </a:xfrm>
            <a:prstGeom prst="rect">
              <a:avLst/>
            </a:prstGeom>
            <a:noFill/>
          </p:spPr>
          <p:txBody>
            <a:bodyPr wrap="square" rtlCol="0">
              <a:spAutoFit/>
            </a:bodyPr>
            <a:lstStyle/>
            <a:p>
              <a:pPr algn="ctr">
                <a:lnSpc>
                  <a:spcPct val="150000"/>
                </a:lnSpc>
              </a:pPr>
              <a:r>
                <a:rPr lang="en-US" altLang="zh-CN" sz="3200" b="1" dirty="0">
                  <a:solidFill>
                    <a:schemeClr val="tx1">
                      <a:lumMod val="85000"/>
                      <a:lumOff val="15000"/>
                    </a:schemeClr>
                  </a:solidFill>
                </a:rPr>
                <a:t>1975</a:t>
              </a:r>
              <a:r>
                <a:rPr lang="zh-CN" altLang="en-US" sz="2800" b="1" dirty="0">
                  <a:solidFill>
                    <a:schemeClr val="tx1">
                      <a:lumMod val="85000"/>
                      <a:lumOff val="15000"/>
                    </a:schemeClr>
                  </a:solidFill>
                </a:rPr>
                <a:t>年</a:t>
              </a:r>
            </a:p>
          </p:txBody>
        </p:sp>
        <p:cxnSp>
          <p:nvCxnSpPr>
            <p:cNvPr id="21" name="直接连接符 20">
              <a:extLst>
                <a:ext uri="{FF2B5EF4-FFF2-40B4-BE49-F238E27FC236}">
                  <a16:creationId xmlns="" xmlns:a16="http://schemas.microsoft.com/office/drawing/2014/main" id="{E216183C-2840-4620-9077-1E919230BAE8}"/>
                </a:ext>
              </a:extLst>
            </p:cNvPr>
            <p:cNvCxnSpPr/>
            <p:nvPr/>
          </p:nvCxnSpPr>
          <p:spPr>
            <a:xfrm>
              <a:off x="3223539" y="1962150"/>
              <a:ext cx="1824711" cy="0"/>
            </a:xfrm>
            <a:prstGeom prst="line">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 xmlns:a16="http://schemas.microsoft.com/office/drawing/2014/main" id="{BD297604-250D-4509-B319-6DB2BBEC3DCC}"/>
                </a:ext>
              </a:extLst>
            </p:cNvPr>
            <p:cNvCxnSpPr/>
            <p:nvPr/>
          </p:nvCxnSpPr>
          <p:spPr>
            <a:xfrm>
              <a:off x="6952617" y="1962150"/>
              <a:ext cx="1824711" cy="0"/>
            </a:xfrm>
            <a:prstGeom prst="line">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838831" y="837110"/>
            <a:ext cx="3823260" cy="477110"/>
            <a:chOff x="838831" y="837110"/>
            <a:chExt cx="3823260" cy="477110"/>
          </a:xfrm>
        </p:grpSpPr>
        <p:sp>
          <p:nvSpPr>
            <p:cNvPr id="16" name="矩形: 圆角 15">
              <a:extLst>
                <a:ext uri="{FF2B5EF4-FFF2-40B4-BE49-F238E27FC236}">
                  <a16:creationId xmlns="" xmlns:a16="http://schemas.microsoft.com/office/drawing/2014/main" id="{A698846F-AA22-4140-B6E4-5D6A75448374}"/>
                </a:ext>
              </a:extLst>
            </p:cNvPr>
            <p:cNvSpPr/>
            <p:nvPr/>
          </p:nvSpPr>
          <p:spPr>
            <a:xfrm>
              <a:off x="1058862" y="857481"/>
              <a:ext cx="3401516" cy="456739"/>
            </a:xfrm>
            <a:prstGeom prst="roundRect">
              <a:avLst>
                <a:gd name="adj" fmla="val 936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37">
              <a:extLst>
                <a:ext uri="{FF2B5EF4-FFF2-40B4-BE49-F238E27FC236}">
                  <a16:creationId xmlns="" xmlns:a16="http://schemas.microsoft.com/office/drawing/2014/main" id="{AAF5F1F5-6EB6-45A8-AD8A-818BB42EF4C5}"/>
                </a:ext>
              </a:extLst>
            </p:cNvPr>
            <p:cNvSpPr txBox="1"/>
            <p:nvPr/>
          </p:nvSpPr>
          <p:spPr>
            <a:xfrm>
              <a:off x="838831" y="837110"/>
              <a:ext cx="3823260" cy="461665"/>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40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中华人民共和国成立</a:t>
              </a:r>
              <a:r>
                <a:rPr lang="zh-CN" altLang="en-US" sz="2400" noProof="0" dirty="0">
                  <a:solidFill>
                    <a:schemeClr val="bg1">
                      <a:lumMod val="95000"/>
                    </a:schemeClr>
                  </a:solidFill>
                  <a:latin typeface="微软雅黑" panose="020B0503020204020204" pitchFamily="34" charset="-122"/>
                  <a:ea typeface="微软雅黑" panose="020B0503020204020204" pitchFamily="34" charset="-122"/>
                  <a:sym typeface="Helvetica" panose="020B0604020202020204" pitchFamily="34" charset="0"/>
                </a:rPr>
                <a:t>后</a:t>
              </a:r>
              <a:endParaRPr kumimoji="0" lang="id-ID" sz="2400" i="0" u="none" strike="noStrike" kern="120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spTree>
    <p:extLst>
      <p:ext uri="{BB962C8B-B14F-4D97-AF65-F5344CB8AC3E}">
        <p14:creationId xmlns:p14="http://schemas.microsoft.com/office/powerpoint/2010/main" val="21713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2000" fill="hold"/>
                                        <p:tgtEl>
                                          <p:spTgt spid="17"/>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微软雅黑">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150000"/>
          </a:lnSpc>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2098</Words>
  <Application>Microsoft Office PowerPoint</Application>
  <PresentationFormat>宽屏</PresentationFormat>
  <Paragraphs>314</Paragraphs>
  <Slides>52</Slides>
  <Notes>18</Notes>
  <HiddenSlides>0</HiddenSlides>
  <MMClips>4</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52</vt:i4>
      </vt:variant>
    </vt:vector>
  </HeadingPairs>
  <TitlesOfParts>
    <vt:vector size="66" baseType="lpstr">
      <vt:lpstr>Cordia New</vt:lpstr>
      <vt:lpstr>Heiti SC Medium</vt:lpstr>
      <vt:lpstr>Songti SC Regular</vt:lpstr>
      <vt:lpstr>等线</vt:lpstr>
      <vt:lpstr>华文行楷</vt:lpstr>
      <vt:lpstr>华文新魏</vt:lpstr>
      <vt:lpstr>华文中宋</vt:lpstr>
      <vt:lpstr>宋体</vt:lpstr>
      <vt:lpstr>微软雅黑</vt:lpstr>
      <vt:lpstr>Arial</vt:lpstr>
      <vt:lpstr>Calibri</vt:lpstr>
      <vt:lpstr>Helvetica</vt:lpstr>
      <vt:lpstr>Wingdings</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2018-10-23T12:24:12Z</dcterms:created>
  <dcterms:modified xsi:type="dcterms:W3CDTF">2018-11-27T09:48:29Z</dcterms:modified>
</cp:coreProperties>
</file>