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5"/>
  </p:notesMasterIdLst>
  <p:handoutMasterIdLst>
    <p:handoutMasterId r:id="rId36"/>
  </p:handoutMasterIdLst>
  <p:sldIdLst>
    <p:sldId id="257" r:id="rId2"/>
    <p:sldId id="741" r:id="rId3"/>
    <p:sldId id="742" r:id="rId4"/>
    <p:sldId id="743" r:id="rId5"/>
    <p:sldId id="744" r:id="rId6"/>
    <p:sldId id="674" r:id="rId7"/>
    <p:sldId id="549" r:id="rId8"/>
    <p:sldId id="664" r:id="rId9"/>
    <p:sldId id="739" r:id="rId10"/>
    <p:sldId id="643" r:id="rId11"/>
    <p:sldId id="670" r:id="rId12"/>
    <p:sldId id="680" r:id="rId13"/>
    <p:sldId id="735" r:id="rId14"/>
    <p:sldId id="746" r:id="rId15"/>
    <p:sldId id="675" r:id="rId16"/>
    <p:sldId id="559" r:id="rId17"/>
    <p:sldId id="749" r:id="rId18"/>
    <p:sldId id="592" r:id="rId19"/>
    <p:sldId id="748" r:id="rId20"/>
    <p:sldId id="737" r:id="rId21"/>
    <p:sldId id="571" r:id="rId22"/>
    <p:sldId id="738" r:id="rId23"/>
    <p:sldId id="577" r:id="rId24"/>
    <p:sldId id="676" r:id="rId25"/>
    <p:sldId id="673" r:id="rId26"/>
    <p:sldId id="677" r:id="rId27"/>
    <p:sldId id="582" r:id="rId28"/>
    <p:sldId id="583" r:id="rId29"/>
    <p:sldId id="646" r:id="rId30"/>
    <p:sldId id="750" r:id="rId31"/>
    <p:sldId id="650" r:id="rId32"/>
    <p:sldId id="651" r:id="rId33"/>
    <p:sldId id="745" r:id="rId34"/>
  </p:sldIdLst>
  <p:sldSz cx="12192000" cy="6858000"/>
  <p:notesSz cx="9144000" cy="6858000"/>
  <p:defaultTextStyle>
    <a:defPPr>
      <a:defRPr lang="zh-CN"/>
    </a:defPPr>
    <a:lvl1pPr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1pPr>
    <a:lvl2pPr marL="227330" indent="2305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2pPr>
    <a:lvl3pPr marL="455930" indent="4591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3pPr>
    <a:lvl4pPr marL="684530" indent="6877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4pPr>
    <a:lvl5pPr marL="913130" indent="916305" algn="l" rtl="0" eaLnBrk="0" fontAlgn="base" hangingPunct="0">
      <a:spcBef>
        <a:spcPct val="0"/>
      </a:spcBef>
      <a:spcAft>
        <a:spcPct val="0"/>
      </a:spcAft>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5pPr>
    <a:lvl6pPr marL="22860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6pPr>
    <a:lvl7pPr marL="27432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7pPr>
    <a:lvl8pPr marL="32004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8pPr>
    <a:lvl9pPr marL="3657600" algn="l" defTabSz="914400" rtl="0" eaLnBrk="1" latinLnBrk="0" hangingPunct="1">
      <a:defRPr kern="1200">
        <a:solidFill>
          <a:srgbClr val="000000"/>
        </a:solidFill>
        <a:latin typeface="Helvetica" panose="020B0604020202020204" pitchFamily="34" charset="0"/>
        <a:ea typeface="宋体" panose="02010600030101010101" pitchFamily="2" charset="-122"/>
        <a:cs typeface="+mn-cs"/>
        <a:sym typeface="Helvetica" panose="020B0604020202020204" pitchFamily="34" charset="0"/>
      </a:defRPr>
    </a:lvl9pPr>
  </p:defaultTextStyle>
  <p:extLst>
    <p:ext uri="{EFAFB233-063F-42B5-8137-9DF3F51BA10A}">
      <p15:sldGuideLst xmlns:p15="http://schemas.microsoft.com/office/powerpoint/2012/main">
        <p15:guide id="2" pos="2252" userDrawn="1">
          <p15:clr>
            <a:srgbClr val="A4A3A4"/>
          </p15:clr>
        </p15:guide>
        <p15:guide id="3" pos="3840" userDrawn="1">
          <p15:clr>
            <a:srgbClr val="A4A3A4"/>
          </p15:clr>
        </p15:guide>
        <p15:guide id="4" pos="5428" userDrawn="1">
          <p15:clr>
            <a:srgbClr val="A4A3A4"/>
          </p15:clr>
        </p15:guide>
        <p15:guide id="5" pos="665" userDrawn="1">
          <p15:clr>
            <a:srgbClr val="A4A3A4"/>
          </p15:clr>
        </p15:guide>
        <p15:guide id="6" pos="7038" userDrawn="1">
          <p15:clr>
            <a:srgbClr val="A4A3A4"/>
          </p15:clr>
        </p15:guide>
        <p15:guide id="7" pos="619" userDrawn="1">
          <p15:clr>
            <a:srgbClr val="A4A3A4"/>
          </p15:clr>
        </p15:guide>
        <p15:guide id="8" orient="horz" pos="436" userDrawn="1">
          <p15:clr>
            <a:srgbClr val="A4A3A4"/>
          </p15:clr>
        </p15:guide>
        <p15:guide id="9" orient="horz" pos="1071" userDrawn="1">
          <p15:clr>
            <a:srgbClr val="A4A3A4"/>
          </p15:clr>
        </p15:guide>
      </p15:sldGuideLst>
    </p:ext>
    <p:ext uri="{2D200454-40CA-4A62-9FC3-DE9A4176ACB9}">
      <p15:notesGuideLst xmlns:p15="http://schemas.microsoft.com/office/powerpoint/2012/main">
        <p15:guide id="1" orient="horz" pos="2200" userDrawn="1">
          <p15:clr>
            <a:srgbClr val="A4A3A4"/>
          </p15:clr>
        </p15:guide>
        <p15:guide id="2" pos="28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5"/>
    <a:srgbClr val="BA8CDC"/>
    <a:srgbClr val="9149C7"/>
    <a:srgbClr val="532476"/>
    <a:srgbClr val="D05F12"/>
    <a:srgbClr val="EE853E"/>
    <a:srgbClr val="60943C"/>
    <a:srgbClr val="C34949"/>
    <a:srgbClr val="FEFEF5"/>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0330" autoAdjust="0"/>
  </p:normalViewPr>
  <p:slideViewPr>
    <p:cSldViewPr snapToGrid="0" showGuides="1">
      <p:cViewPr varScale="1">
        <p:scale>
          <a:sx n="114" d="100"/>
          <a:sy n="114" d="100"/>
        </p:scale>
        <p:origin x="468" y="108"/>
      </p:cViewPr>
      <p:guideLst>
        <p:guide pos="2252"/>
        <p:guide pos="3840"/>
        <p:guide pos="5428"/>
        <p:guide pos="665"/>
        <p:guide pos="7038"/>
        <p:guide pos="619"/>
        <p:guide orient="horz" pos="436"/>
        <p:guide orient="horz" pos="1071"/>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9" d="100"/>
          <a:sy n="89" d="100"/>
        </p:scale>
        <p:origin x="2202" y="90"/>
      </p:cViewPr>
      <p:guideLst>
        <p:guide orient="horz" pos="2200"/>
        <p:guide pos="28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5AE96A2-2F31-4F0F-900B-045277D477DC}" type="datetimeFigureOut">
              <a:rPr lang="zh-CN" altLang="en-US" smtClean="0"/>
              <a:t>2018/11/22</a:t>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79484" y="6207626"/>
            <a:ext cx="3962400" cy="344090"/>
          </a:xfrm>
          <a:prstGeom prst="rect">
            <a:avLst/>
          </a:prstGeom>
        </p:spPr>
        <p:txBody>
          <a:bodyPr vert="horz" lIns="91440" tIns="45720" rIns="91440" bIns="45720" rtlCol="0" anchor="b"/>
          <a:lstStyle>
            <a:lvl1pPr algn="r">
              <a:defRPr sz="1200"/>
            </a:lvl1pPr>
          </a:lstStyle>
          <a:p>
            <a:fld id="{5958FE97-B786-4FBA-B270-276169E46491}" type="slidenum">
              <a:rPr lang="zh-CN" altLang="en-US" smtClean="0"/>
              <a:t>‹#›</a:t>
            </a:fld>
            <a:endParaRPr lang="zh-CN" altLang="en-US"/>
          </a:p>
        </p:txBody>
      </p:sp>
    </p:spTree>
    <p:extLst>
      <p:ext uri="{BB962C8B-B14F-4D97-AF65-F5344CB8AC3E}">
        <p14:creationId xmlns:p14="http://schemas.microsoft.com/office/powerpoint/2010/main" val="1151214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4514" name="幻灯片图像占位符 5120"/>
          <p:cNvSpPr>
            <a:spLocks noGrp="1" noRot="1" noChangeAspect="1" noChangeArrowheads="1"/>
          </p:cNvSpPr>
          <p:nvPr>
            <p:ph type="sldImg" idx="4294967295"/>
          </p:nvPr>
        </p:nvSpPr>
        <p:spPr bwMode="auto">
          <a:xfrm>
            <a:off x="2286000" y="514350"/>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9219" name="文本占位符 5121"/>
          <p:cNvSpPr>
            <a:spLocks noGrp="1" noChangeArrowheads="1"/>
          </p:cNvSpPr>
          <p:nvPr>
            <p:ph type="body" sz="quarter" idx="9"/>
          </p:nvPr>
        </p:nvSpPr>
        <p:spPr bwMode="auto">
          <a:xfrm>
            <a:off x="1219200" y="3257550"/>
            <a:ext cx="6705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lstStyle/>
          <a:p>
            <a:pPr lvl="0"/>
            <a:r>
              <a:rPr lang="en-US" altLang="zh-CN" noProof="0">
                <a:sym typeface="Avenir Roman" charset="0"/>
              </a:rPr>
              <a:t>Click to edit Master text styles</a:t>
            </a:r>
          </a:p>
          <a:p>
            <a:pPr lvl="1"/>
            <a:r>
              <a:rPr lang="en-US" altLang="zh-CN" noProof="0">
                <a:sym typeface="Avenir Roman" charset="0"/>
              </a:rPr>
              <a:t>Second level</a:t>
            </a:r>
          </a:p>
          <a:p>
            <a:pPr lvl="2"/>
            <a:r>
              <a:rPr lang="en-US" altLang="zh-CN" noProof="0">
                <a:sym typeface="Avenir Roman" charset="0"/>
              </a:rPr>
              <a:t>Third level</a:t>
            </a:r>
          </a:p>
          <a:p>
            <a:pPr lvl="3"/>
            <a:r>
              <a:rPr lang="en-US" altLang="zh-CN" noProof="0">
                <a:sym typeface="Avenir Roman" charset="0"/>
              </a:rPr>
              <a:t>Fourth level</a:t>
            </a:r>
          </a:p>
          <a:p>
            <a:pPr lvl="4"/>
            <a:r>
              <a:rPr lang="en-US" altLang="zh-CN" noProof="0">
                <a:sym typeface="Avenir Roman" charset="0"/>
              </a:rPr>
              <a:t>Fifth level</a:t>
            </a:r>
          </a:p>
        </p:txBody>
      </p:sp>
    </p:spTree>
    <p:extLst>
      <p:ext uri="{BB962C8B-B14F-4D97-AF65-F5344CB8AC3E}">
        <p14:creationId xmlns:p14="http://schemas.microsoft.com/office/powerpoint/2010/main" val="765059715"/>
      </p:ext>
    </p:extLst>
  </p:cSld>
  <p:clrMap bg1="lt1" tx1="dk1" bg2="lt2" tx2="dk2" accent1="accent1" accent2="accent2" accent3="accent3" accent4="accent4" accent5="accent5" accent6="accent6" hlink="hlink" folHlink="folHlink"/>
  <p:notesStyle>
    <a:lvl1pPr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1pPr>
    <a:lvl2pPr marL="113030" lvl="1"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2pPr>
    <a:lvl3pPr marL="227330" lvl="2"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3pPr>
    <a:lvl4pPr marL="341630" lvl="3"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4pPr>
    <a:lvl5pPr marL="455930" lvl="4" algn="l" defTabSz="226695" rtl="0" eaLnBrk="0" fontAlgn="base" hangingPunct="0">
      <a:lnSpc>
        <a:spcPct val="125000"/>
      </a:lnSpc>
      <a:spcBef>
        <a:spcPct val="0"/>
      </a:spcBef>
      <a:spcAft>
        <a:spcPct val="0"/>
      </a:spcAft>
      <a:defRPr sz="1200" kern="1200">
        <a:solidFill>
          <a:srgbClr val="000000"/>
        </a:solidFill>
        <a:latin typeface="Avenir Roman" charset="0"/>
        <a:sym typeface="Avenir Roman" charset="0"/>
      </a:defRPr>
    </a:lvl5pPr>
    <a:lvl6pPr marL="1143000" lvl="5"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6pPr>
    <a:lvl7pPr marL="1371600" lvl="6"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7pPr>
    <a:lvl8pPr marL="1600200" lvl="7"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8pPr>
    <a:lvl9pPr marL="1828800" lvl="8" indent="0" algn="l" defTabSz="227965" rtl="0" eaLnBrk="1" fontAlgn="base" latinLnBrk="0" hangingPunct="0">
      <a:lnSpc>
        <a:spcPct val="125000"/>
      </a:lnSpc>
      <a:spcBef>
        <a:spcPct val="0"/>
      </a:spcBef>
      <a:spcAft>
        <a:spcPct val="0"/>
      </a:spcAft>
      <a:buNone/>
      <a:defRPr sz="1200" b="0" i="0" u="none" kern="1200" baseline="0">
        <a:solidFill>
          <a:srgbClr val="000000"/>
        </a:solidFill>
        <a:latin typeface="Avenir Roman" charset="0"/>
        <a:sym typeface="Avenir Roman"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1</a:t>
            </a:fld>
            <a:endParaRPr lang="zh-CN" altLang="en-US"/>
          </a:p>
        </p:txBody>
      </p:sp>
    </p:spTree>
    <p:extLst>
      <p:ext uri="{BB962C8B-B14F-4D97-AF65-F5344CB8AC3E}">
        <p14:creationId xmlns:p14="http://schemas.microsoft.com/office/powerpoint/2010/main" val="123336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920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189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36216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2992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3931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692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0082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63948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8050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7081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CD13579-0D12-448D-ABF9-DACA33660BD9}" type="slidenum">
              <a:rPr lang="zh-CN" altLang="en-US" smtClean="0"/>
              <a:t>3</a:t>
            </a:fld>
            <a:endParaRPr lang="zh-CN" altLang="en-US"/>
          </a:p>
        </p:txBody>
      </p:sp>
    </p:spTree>
    <p:extLst>
      <p:ext uri="{BB962C8B-B14F-4D97-AF65-F5344CB8AC3E}">
        <p14:creationId xmlns:p14="http://schemas.microsoft.com/office/powerpoint/2010/main" val="3150740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97244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1878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86534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24772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39398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extLst>
      <p:ext uri="{BB962C8B-B14F-4D97-AF65-F5344CB8AC3E}">
        <p14:creationId xmlns:p14="http://schemas.microsoft.com/office/powerpoint/2010/main" val="2152319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4166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1960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57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0750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26277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5"/>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页">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页">
    <p:spTree>
      <p:nvGrpSpPr>
        <p:cNvPr id="1" name=""/>
        <p:cNvGrpSpPr/>
        <p:nvPr/>
      </p:nvGrpSpPr>
      <p:grpSpPr>
        <a:xfrm>
          <a:off x="0" y="0"/>
          <a:ext cx="0" cy="0"/>
          <a:chOff x="0" y="0"/>
          <a:chExt cx="0" cy="0"/>
        </a:xfrm>
      </p:grpSpPr>
      <p:pic>
        <p:nvPicPr>
          <p:cNvPr id="3"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05CA5E-C216-4C11-9641-92A3DACFE7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pic>
        <p:nvPicPr>
          <p:cNvPr id="9" name="图片 36">
            <a:extLst>
              <a:ext uri="{FF2B5EF4-FFF2-40B4-BE49-F238E27FC236}">
                <a16:creationId xmlns:a16="http://schemas.microsoft.com/office/drawing/2014/main" id="{A26DF16D-67FA-45CA-BCC2-970FABACAAC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47" t="-1" b="909"/>
          <a:stretch/>
        </p:blipFill>
        <p:spPr bwMode="auto">
          <a:xfrm>
            <a:off x="0" y="6165850"/>
            <a:ext cx="12192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2" descr="图片包含 轮廓&#10;&#10;已生成高可信度的说明">
            <a:extLst>
              <a:ext uri="{FF2B5EF4-FFF2-40B4-BE49-F238E27FC236}">
                <a16:creationId xmlns:a16="http://schemas.microsoft.com/office/drawing/2014/main" id="{C07E110B-A8CF-4887-B383-ADE6D5509A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3287713"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99761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一">
    <p:bg>
      <p:bgPr>
        <a:solidFill>
          <a:srgbClr val="FFFFF5"/>
        </a:solidFill>
        <a:effectLst/>
      </p:bgPr>
    </p:bg>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07ACA148-40C9-4636-AC70-793813C2F6BC}"/>
              </a:ext>
            </a:extLst>
          </p:cNvPr>
          <p:cNvSpPr txBox="1">
            <a:spLocks noChangeArrowheads="1"/>
          </p:cNvSpPr>
          <p:nvPr userDrawn="1"/>
        </p:nvSpPr>
        <p:spPr bwMode="auto">
          <a:xfrm>
            <a:off x="263352" y="116632"/>
            <a:ext cx="6585585"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一、</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推进社会治理现代化</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 name="直接箭头连接符 79">
            <a:extLst>
              <a:ext uri="{FF2B5EF4-FFF2-40B4-BE49-F238E27FC236}">
                <a16:creationId xmlns:a16="http://schemas.microsoft.com/office/drawing/2014/main" id="{59483A88-3957-44E1-B592-15238D1CB559}"/>
              </a:ext>
            </a:extLst>
          </p:cNvPr>
          <p:cNvCxnSpPr>
            <a:cxnSpLocks/>
          </p:cNvCxnSpPr>
          <p:nvPr userDrawn="1"/>
        </p:nvCxnSpPr>
        <p:spPr bwMode="auto">
          <a:xfrm>
            <a:off x="2498725" y="260648"/>
            <a:ext cx="9358313"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A327E85-C61E-4659-A8B1-E3984B0220D7}"/>
              </a:ext>
            </a:extLst>
          </p:cNvPr>
          <p:cNvCxnSpPr>
            <a:cxnSpLocks/>
          </p:cNvCxnSpPr>
          <p:nvPr userDrawn="1"/>
        </p:nvCxnSpPr>
        <p:spPr>
          <a:xfrm>
            <a:off x="340360" y="6597650"/>
            <a:ext cx="7507069" cy="0"/>
          </a:xfrm>
          <a:prstGeom prst="line">
            <a:avLst/>
          </a:prstGeom>
          <a:ln>
            <a:solidFill>
              <a:srgbClr val="C00000">
                <a:alpha val="70000"/>
              </a:srgb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nvGrpSpPr>
        <p:grpSpPr>
          <a:xfrm>
            <a:off x="7872829" y="6439263"/>
            <a:ext cx="4176713" cy="307777"/>
            <a:chOff x="7680325" y="6455305"/>
            <a:chExt cx="4176713" cy="307777"/>
          </a:xfrm>
        </p:grpSpPr>
        <p:sp>
          <p:nvSpPr>
            <p:cNvPr id="15" name="文本框 14"/>
            <p:cNvSpPr txBox="1">
              <a:spLocks noChangeArrowheads="1"/>
            </p:cNvSpPr>
            <p:nvPr userDrawn="1"/>
          </p:nvSpPr>
          <p:spPr bwMode="auto">
            <a:xfrm>
              <a:off x="7680325" y="6483350"/>
              <a:ext cx="3108325" cy="277813"/>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6" name="矩形 15"/>
            <p:cNvSpPr>
              <a:spLocks noChangeArrowheads="1"/>
            </p:cNvSpPr>
            <p:nvPr userDrawn="1"/>
          </p:nvSpPr>
          <p:spPr bwMode="auto">
            <a:xfrm>
              <a:off x="10633075" y="6455305"/>
              <a:ext cx="1223963" cy="307777"/>
            </a:xfrm>
            <a:prstGeom prst="rect">
              <a:avLst/>
            </a:prstGeom>
            <a:noFill/>
            <a:ln>
              <a:noFill/>
            </a:ln>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第二十一讲</a:t>
              </a:r>
              <a:endParaRPr lang="zh-CN" altLang="en-US" sz="1400" dirty="0">
                <a:solidFill>
                  <a:srgbClr val="C00000"/>
                </a:solidFill>
              </a:endParaRPr>
            </a:p>
          </p:txBody>
        </p:sp>
      </p:grpSp>
    </p:spTree>
    <p:extLst>
      <p:ext uri="{BB962C8B-B14F-4D97-AF65-F5344CB8AC3E}">
        <p14:creationId xmlns:p14="http://schemas.microsoft.com/office/powerpoint/2010/main" val="396551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二">
    <p:bg>
      <p:bgPr>
        <a:solidFill>
          <a:srgbClr val="FFFFF5"/>
        </a:solidFill>
        <a:effectLst/>
      </p:bgPr>
    </p:bg>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07ACA148-40C9-4636-AC70-793813C2F6BC}"/>
              </a:ext>
            </a:extLst>
          </p:cNvPr>
          <p:cNvSpPr txBox="1">
            <a:spLocks noChangeArrowheads="1"/>
          </p:cNvSpPr>
          <p:nvPr userDrawn="1"/>
        </p:nvSpPr>
        <p:spPr bwMode="auto">
          <a:xfrm>
            <a:off x="263352" y="116632"/>
            <a:ext cx="6585585"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二、建设社会文明、促进社会和谐</a:t>
            </a:r>
          </a:p>
        </p:txBody>
      </p:sp>
      <p:cxnSp>
        <p:nvCxnSpPr>
          <p:cNvPr id="9" name="直接箭头连接符 79">
            <a:extLst>
              <a:ext uri="{FF2B5EF4-FFF2-40B4-BE49-F238E27FC236}">
                <a16:creationId xmlns:a16="http://schemas.microsoft.com/office/drawing/2014/main" id="{59483A88-3957-44E1-B592-15238D1CB559}"/>
              </a:ext>
            </a:extLst>
          </p:cNvPr>
          <p:cNvCxnSpPr>
            <a:cxnSpLocks/>
          </p:cNvCxnSpPr>
          <p:nvPr userDrawn="1"/>
        </p:nvCxnSpPr>
        <p:spPr bwMode="auto">
          <a:xfrm>
            <a:off x="3219450" y="260349"/>
            <a:ext cx="863758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A327E85-C61E-4659-A8B1-E3984B0220D7}"/>
              </a:ext>
            </a:extLst>
          </p:cNvPr>
          <p:cNvCxnSpPr>
            <a:cxnSpLocks/>
          </p:cNvCxnSpPr>
          <p:nvPr userDrawn="1"/>
        </p:nvCxnSpPr>
        <p:spPr>
          <a:xfrm>
            <a:off x="340360" y="6597650"/>
            <a:ext cx="7507069" cy="0"/>
          </a:xfrm>
          <a:prstGeom prst="line">
            <a:avLst/>
          </a:prstGeom>
          <a:ln>
            <a:solidFill>
              <a:srgbClr val="C00000">
                <a:alpha val="70000"/>
              </a:srgb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nvGrpSpPr>
        <p:grpSpPr>
          <a:xfrm>
            <a:off x="7872829" y="6439263"/>
            <a:ext cx="4176713" cy="307777"/>
            <a:chOff x="7680325" y="6455305"/>
            <a:chExt cx="4176713" cy="307777"/>
          </a:xfrm>
        </p:grpSpPr>
        <p:sp>
          <p:nvSpPr>
            <p:cNvPr id="15" name="文本框 14"/>
            <p:cNvSpPr txBox="1">
              <a:spLocks noChangeArrowheads="1"/>
            </p:cNvSpPr>
            <p:nvPr userDrawn="1"/>
          </p:nvSpPr>
          <p:spPr bwMode="auto">
            <a:xfrm>
              <a:off x="7680325" y="6483350"/>
              <a:ext cx="3108325" cy="277813"/>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16" name="矩形 15"/>
            <p:cNvSpPr>
              <a:spLocks noChangeArrowheads="1"/>
            </p:cNvSpPr>
            <p:nvPr userDrawn="1"/>
          </p:nvSpPr>
          <p:spPr bwMode="auto">
            <a:xfrm>
              <a:off x="10633075" y="6455305"/>
              <a:ext cx="1223963" cy="307777"/>
            </a:xfrm>
            <a:prstGeom prst="rect">
              <a:avLst/>
            </a:prstGeom>
            <a:noFill/>
            <a:ln>
              <a:noFill/>
            </a:ln>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第二十一讲</a:t>
              </a:r>
              <a:endParaRPr lang="zh-CN" altLang="en-US" sz="1400" dirty="0">
                <a:solidFill>
                  <a:srgbClr val="C00000"/>
                </a:solidFil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三">
    <p:bg>
      <p:bgPr>
        <a:solidFill>
          <a:srgbClr val="FFFFF5"/>
        </a:solidFill>
        <a:effectLst/>
      </p:bgPr>
    </p:bg>
    <p:spTree>
      <p:nvGrpSpPr>
        <p:cNvPr id="1" name=""/>
        <p:cNvGrpSpPr/>
        <p:nvPr/>
      </p:nvGrpSpPr>
      <p:grpSpPr>
        <a:xfrm>
          <a:off x="0" y="0"/>
          <a:ext cx="0" cy="0"/>
          <a:chOff x="0" y="0"/>
          <a:chExt cx="0" cy="0"/>
        </a:xfrm>
      </p:grpSpPr>
      <p:grpSp>
        <p:nvGrpSpPr>
          <p:cNvPr id="5" name="组合 4"/>
          <p:cNvGrpSpPr/>
          <p:nvPr userDrawn="1"/>
        </p:nvGrpSpPr>
        <p:grpSpPr>
          <a:xfrm>
            <a:off x="7872829" y="6439263"/>
            <a:ext cx="4176713" cy="307777"/>
            <a:chOff x="7680325" y="6455305"/>
            <a:chExt cx="4176713" cy="307777"/>
          </a:xfrm>
        </p:grpSpPr>
        <p:sp>
          <p:nvSpPr>
            <p:cNvPr id="2" name="文本框 1"/>
            <p:cNvSpPr txBox="1">
              <a:spLocks noChangeArrowheads="1"/>
            </p:cNvSpPr>
            <p:nvPr userDrawn="1"/>
          </p:nvSpPr>
          <p:spPr bwMode="auto">
            <a:xfrm>
              <a:off x="7680325" y="6483350"/>
              <a:ext cx="3108325" cy="277813"/>
            </a:xfrm>
            <a:prstGeom prst="rect">
              <a:avLst/>
            </a:prstGeom>
            <a:noFill/>
            <a:ln>
              <a:noFill/>
            </a:ln>
          </p:spPr>
          <p:txBody>
            <a:bodyPr wrap="none">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eaLnBrk="1" hangingPunct="1">
                <a:defRPr/>
              </a:pPr>
              <a:r>
                <a:rPr lang="zh-CN" altLang="en-US" sz="1200" b="1" dirty="0">
                  <a:solidFill>
                    <a:srgbClr val="7F7F7F"/>
                  </a:solidFill>
                  <a:latin typeface="微软雅黑" panose="020B0503020204020204" pitchFamily="34" charset="-122"/>
                  <a:ea typeface="微软雅黑" panose="020B0503020204020204" pitchFamily="34" charset="-122"/>
                </a:rPr>
                <a:t>习近平新时代中国特色社会主义思想三十讲</a:t>
              </a:r>
              <a:endParaRPr lang="zh-CN" altLang="en-US" sz="1200" b="1" dirty="0">
                <a:solidFill>
                  <a:srgbClr val="7F7F7F"/>
                </a:solidFill>
                <a:latin typeface="华文行楷" panose="02010800040101010101" pitchFamily="2" charset="-122"/>
                <a:ea typeface="华文行楷" panose="02010800040101010101" pitchFamily="2" charset="-122"/>
              </a:endParaRPr>
            </a:p>
          </p:txBody>
        </p:sp>
        <p:sp>
          <p:nvSpPr>
            <p:cNvPr id="3" name="矩形 2"/>
            <p:cNvSpPr>
              <a:spLocks noChangeArrowheads="1"/>
            </p:cNvSpPr>
            <p:nvPr userDrawn="1"/>
          </p:nvSpPr>
          <p:spPr bwMode="auto">
            <a:xfrm>
              <a:off x="10633075" y="6455305"/>
              <a:ext cx="1223963" cy="307777"/>
            </a:xfrm>
            <a:prstGeom prst="rect">
              <a:avLst/>
            </a:prstGeom>
            <a:noFill/>
            <a:ln>
              <a:noFill/>
            </a:ln>
          </p:spPr>
          <p:txBody>
            <a:bodyPr anchor="ctr">
              <a:spAutoFit/>
            </a:bodyPr>
            <a:lstStyle>
              <a:lvl1pPr>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marL="742950" indent="-28575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marL="11430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marL="16002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marL="2057400" indent="-228600">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algn="ctr" eaLnBrk="1" hangingPunct="1">
                <a:defRPr/>
              </a:pPr>
              <a:r>
                <a:rPr lang="zh-CN" altLang="en-US" sz="1400" dirty="0">
                  <a:solidFill>
                    <a:srgbClr val="C00000"/>
                  </a:solidFill>
                  <a:latin typeface="华文行楷" panose="02010800040101010101" pitchFamily="2" charset="-122"/>
                  <a:ea typeface="华文行楷" panose="02010800040101010101" pitchFamily="2" charset="-122"/>
                </a:rPr>
                <a:t>第二十一讲</a:t>
              </a:r>
              <a:endParaRPr lang="zh-CN" altLang="en-US" sz="1400" dirty="0">
                <a:solidFill>
                  <a:srgbClr val="C00000"/>
                </a:solidFill>
              </a:endParaRPr>
            </a:p>
          </p:txBody>
        </p:sp>
      </p:grpSp>
      <p:sp>
        <p:nvSpPr>
          <p:cNvPr id="8" name="TextBox 2">
            <a:extLst>
              <a:ext uri="{FF2B5EF4-FFF2-40B4-BE49-F238E27FC236}">
                <a16:creationId xmlns:a16="http://schemas.microsoft.com/office/drawing/2014/main" id="{07ACA148-40C9-4636-AC70-793813C2F6BC}"/>
              </a:ext>
            </a:extLst>
          </p:cNvPr>
          <p:cNvSpPr txBox="1">
            <a:spLocks noChangeArrowheads="1"/>
          </p:cNvSpPr>
          <p:nvPr userDrawn="1"/>
        </p:nvSpPr>
        <p:spPr bwMode="auto">
          <a:xfrm>
            <a:off x="263352" y="116632"/>
            <a:ext cx="6585585" cy="307775"/>
          </a:xfrm>
          <a:prstGeom prst="rect">
            <a:avLst/>
          </a:prstGeom>
          <a:noFill/>
          <a:ln>
            <a:noFill/>
          </a:ln>
        </p:spPr>
        <p:txBody>
          <a:bodyPr wrap="square" lIns="91436" tIns="45719" rIns="91436" bIns="45719" anchor="ctr">
            <a:spAutoFit/>
          </a:bodyPr>
          <a:lstStyle>
            <a:lvl1pPr marL="285750" indent="-285750"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defTabSz="18288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defTabSz="1828800"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marL="0" indent="0" eaLnBrk="1" hangingPunct="1"/>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rPr>
              <a:t>三、创新社会治理体制机制</a:t>
            </a:r>
          </a:p>
        </p:txBody>
      </p:sp>
      <p:cxnSp>
        <p:nvCxnSpPr>
          <p:cNvPr id="9" name="直接箭头连接符 79">
            <a:extLst>
              <a:ext uri="{FF2B5EF4-FFF2-40B4-BE49-F238E27FC236}">
                <a16:creationId xmlns:a16="http://schemas.microsoft.com/office/drawing/2014/main" id="{59483A88-3957-44E1-B592-15238D1CB559}"/>
              </a:ext>
            </a:extLst>
          </p:cNvPr>
          <p:cNvCxnSpPr>
            <a:cxnSpLocks/>
          </p:cNvCxnSpPr>
          <p:nvPr userDrawn="1"/>
        </p:nvCxnSpPr>
        <p:spPr bwMode="auto">
          <a:xfrm>
            <a:off x="2684275" y="260648"/>
            <a:ext cx="9190225" cy="0"/>
          </a:xfrm>
          <a:prstGeom prst="straightConnector1">
            <a:avLst/>
          </a:prstGeom>
          <a:ln w="6350">
            <a:solidFill>
              <a:srgbClr val="A41D1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3A327E85-C61E-4659-A8B1-E3984B0220D7}"/>
              </a:ext>
            </a:extLst>
          </p:cNvPr>
          <p:cNvCxnSpPr>
            <a:cxnSpLocks/>
          </p:cNvCxnSpPr>
          <p:nvPr userDrawn="1"/>
        </p:nvCxnSpPr>
        <p:spPr>
          <a:xfrm>
            <a:off x="340360" y="6597650"/>
            <a:ext cx="750706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83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小结">
    <p:bg>
      <p:bgPr>
        <a:solidFill>
          <a:srgbClr val="FFFFF5"/>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870B40-8974-40CE-8262-6534384948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415480" y="0"/>
            <a:ext cx="10776520" cy="2873196"/>
          </a:xfrm>
          <a:prstGeom prst="rect">
            <a:avLst/>
          </a:prstGeom>
        </p:spPr>
      </p:pic>
    </p:spTree>
    <p:extLst>
      <p:ext uri="{BB962C8B-B14F-4D97-AF65-F5344CB8AC3E}">
        <p14:creationId xmlns:p14="http://schemas.microsoft.com/office/powerpoint/2010/main" val="1618377424"/>
      </p:ext>
    </p:extLst>
  </p:cSld>
  <p:clrMapOvr>
    <a:masterClrMapping/>
  </p:clrMapOvr>
  <p:extLst mod="1">
    <p:ext uri="{DCECCB84-F9BA-43D5-87BE-67443E8EF086}">
      <p15:sldGuideLst xmlns:p15="http://schemas.microsoft.com/office/powerpoint/2012/main">
        <p15:guide id="1" pos="665">
          <p15:clr>
            <a:srgbClr val="FBAE40"/>
          </p15:clr>
        </p15:guide>
        <p15:guide id="2" pos="7015">
          <p15:clr>
            <a:srgbClr val="FBAE40"/>
          </p15:clr>
        </p15:guide>
        <p15:guide id="3" orient="horz" pos="346">
          <p15:clr>
            <a:srgbClr val="FBAE40"/>
          </p15:clr>
        </p15:guide>
        <p15:guide id="4" orient="horz" pos="3974">
          <p15:clr>
            <a:srgbClr val="FBAE40"/>
          </p15:clr>
        </p15:guide>
        <p15:guide id="5"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4" r:id="rId2"/>
    <p:sldLayoutId id="2147483653" r:id="rId3"/>
    <p:sldLayoutId id="2147483687" r:id="rId4"/>
    <p:sldLayoutId id="2147483685" r:id="rId5"/>
    <p:sldLayoutId id="2147483665" r:id="rId6"/>
    <p:sldLayoutId id="2147483686" r:id="rId7"/>
    <p:sldLayoutId id="2147483688" r:id="rId8"/>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2286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6pPr>
      <a:lvl7pPr marL="4572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7pPr>
      <a:lvl8pPr marL="6858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8pPr>
      <a:lvl9pPr marL="914400" algn="l" rtl="0" fontAlgn="base">
        <a:lnSpc>
          <a:spcPct val="90000"/>
        </a:lnSpc>
        <a:spcBef>
          <a:spcPct val="0"/>
        </a:spcBef>
        <a:spcAft>
          <a:spcPct val="0"/>
        </a:spcAft>
        <a:defRPr sz="2200">
          <a:solidFill>
            <a:schemeClr val="tx1"/>
          </a:solidFill>
          <a:latin typeface="Calibri Light" panose="020F0302020204030204" pitchFamily="34" charset="0"/>
          <a:ea typeface="宋体" panose="02010600030101010101" pitchFamily="2" charset="-122"/>
        </a:defRPr>
      </a:lvl9pPr>
    </p:titleStyle>
    <p:body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7200" algn="l" defTabSz="913130" rtl="0" eaLnBrk="1" latinLnBrk="0" hangingPunct="1">
        <a:defRPr sz="1800" kern="1200">
          <a:solidFill>
            <a:schemeClr val="tx1"/>
          </a:solidFill>
          <a:latin typeface="+mn-lt"/>
          <a:ea typeface="+mn-ea"/>
          <a:cs typeface="+mn-cs"/>
        </a:defRPr>
      </a:lvl2pPr>
      <a:lvl3pPr marL="914400" algn="l" defTabSz="913130" rtl="0" eaLnBrk="1" latinLnBrk="0" hangingPunct="1">
        <a:defRPr sz="1800" kern="1200">
          <a:solidFill>
            <a:schemeClr val="tx1"/>
          </a:solidFill>
          <a:latin typeface="+mn-lt"/>
          <a:ea typeface="+mn-ea"/>
          <a:cs typeface="+mn-cs"/>
        </a:defRPr>
      </a:lvl3pPr>
      <a:lvl4pPr marL="1371600" algn="l" defTabSz="913130" rtl="0" eaLnBrk="1" latinLnBrk="0" hangingPunct="1">
        <a:defRPr sz="1800" kern="1200">
          <a:solidFill>
            <a:schemeClr val="tx1"/>
          </a:solidFill>
          <a:latin typeface="+mn-lt"/>
          <a:ea typeface="+mn-ea"/>
          <a:cs typeface="+mn-cs"/>
        </a:defRPr>
      </a:lvl4pPr>
      <a:lvl5pPr marL="1828800" algn="l" defTabSz="913130" rtl="0" eaLnBrk="1" latinLnBrk="0" hangingPunct="1">
        <a:defRPr sz="1800" kern="1200">
          <a:solidFill>
            <a:schemeClr val="tx1"/>
          </a:solidFill>
          <a:latin typeface="+mn-lt"/>
          <a:ea typeface="+mn-ea"/>
          <a:cs typeface="+mn-cs"/>
        </a:defRPr>
      </a:lvl5pPr>
      <a:lvl6pPr marL="2285365" algn="l" defTabSz="913130" rtl="0" eaLnBrk="1" latinLnBrk="0" hangingPunct="1">
        <a:defRPr sz="1800" kern="1200">
          <a:solidFill>
            <a:schemeClr val="tx1"/>
          </a:solidFill>
          <a:latin typeface="+mn-lt"/>
          <a:ea typeface="+mn-ea"/>
          <a:cs typeface="+mn-cs"/>
        </a:defRPr>
      </a:lvl6pPr>
      <a:lvl7pPr marL="2742565" algn="l" defTabSz="913130" rtl="0" eaLnBrk="1" latinLnBrk="0" hangingPunct="1">
        <a:defRPr sz="1800" kern="1200">
          <a:solidFill>
            <a:schemeClr val="tx1"/>
          </a:solidFill>
          <a:latin typeface="+mn-lt"/>
          <a:ea typeface="+mn-ea"/>
          <a:cs typeface="+mn-cs"/>
        </a:defRPr>
      </a:lvl7pPr>
      <a:lvl8pPr marL="3199765" algn="l" defTabSz="913130" rtl="0" eaLnBrk="1" latinLnBrk="0" hangingPunct="1">
        <a:defRPr sz="1800" kern="1200">
          <a:solidFill>
            <a:schemeClr val="tx1"/>
          </a:solidFill>
          <a:latin typeface="+mn-lt"/>
          <a:ea typeface="+mn-ea"/>
          <a:cs typeface="+mn-cs"/>
        </a:defRPr>
      </a:lvl8pPr>
      <a:lvl9pPr marL="3656965"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pt首页10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1EC083C5-3E0B-4559-BC26-2437816A0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386" y="4250762"/>
            <a:ext cx="2328716" cy="2218263"/>
          </a:xfrm>
          <a:prstGeom prst="rect">
            <a:avLst/>
          </a:prstGeom>
        </p:spPr>
      </p:pic>
      <p:pic>
        <p:nvPicPr>
          <p:cNvPr id="8" name="图片 7">
            <a:extLst>
              <a:ext uri="{FF2B5EF4-FFF2-40B4-BE49-F238E27FC236}">
                <a16:creationId xmlns:a16="http://schemas.microsoft.com/office/drawing/2014/main" id="{04E5FA69-CD9F-4C99-AC56-A13208BFA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52" y="4685501"/>
            <a:ext cx="1701587" cy="1625397"/>
          </a:xfrm>
          <a:prstGeom prst="rect">
            <a:avLst/>
          </a:prstGeom>
        </p:spPr>
      </p:pic>
    </p:spTree>
    <p:extLst>
      <p:ext uri="{BB962C8B-B14F-4D97-AF65-F5344CB8AC3E}">
        <p14:creationId xmlns:p14="http://schemas.microsoft.com/office/powerpoint/2010/main" val="10764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957" fill="hold"/>
                                        <p:tgtEl>
                                          <p:spTgt spid="6"/>
                                        </p:tgtEl>
                                      </p:cBhvr>
                                    </p:cmd>
                                  </p:childTnLst>
                                </p:cTn>
                              </p:par>
                              <p:par>
                                <p:cTn id="10" presetID="53" presetClass="entr" presetSubtype="16" repeatCount="indefinite" fill="hold" nodeType="withEffect">
                                  <p:stCondLst>
                                    <p:cond delay="0"/>
                                  </p:stCondLst>
                                  <p:endCondLst>
                                    <p:cond evt="onNext" delay="0">
                                      <p:tgtEl>
                                        <p:sldTgt/>
                                      </p:tgtEl>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43" presetClass="path" presetSubtype="0" accel="50000" decel="50000" fill="hold" nodeType="withEffect">
                                  <p:stCondLst>
                                    <p:cond delay="0"/>
                                  </p:stCondLst>
                                  <p:childTnLst>
                                    <p:animMotion origin="layout" path="M -4.16667E-7 -1.48148E-6 L 0.125 -1.48148E-6 C 0.18099 -1.48148E-6 0.25 -0.06898 0.25 -0.125 L 0.25 -0.25 " pathEditMode="relative" rAng="0" ptsTypes="AAAA">
                                      <p:cBhvr>
                                        <p:cTn id="16" dur="2000" spd="-100000" fill="hold"/>
                                        <p:tgtEl>
                                          <p:spTgt spid="7"/>
                                        </p:tgtEl>
                                        <p:attrNameLst>
                                          <p:attrName>ppt_x</p:attrName>
                                          <p:attrName>ppt_y</p:attrName>
                                        </p:attrNameLst>
                                      </p:cBhvr>
                                      <p:rCtr x="12500" y="-12500"/>
                                    </p:animMotion>
                                  </p:childTnLst>
                                </p:cTn>
                              </p:par>
                              <p:par>
                                <p:cTn id="17" presetID="26" presetClass="emph" presetSubtype="0" repeatCount="indefinite" fill="hold" nodeType="withEffect">
                                  <p:stCondLst>
                                    <p:cond delay="0"/>
                                  </p:stCondLst>
                                  <p:endCondLst>
                                    <p:cond evt="onNext" delay="0">
                                      <p:tgtEl>
                                        <p:sldTgt/>
                                      </p:tgtEl>
                                    </p:cond>
                                  </p:end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endCondLst>
                                    <p:cond evt="onNext" delay="0">
                                      <p:tgtEl>
                                        <p:sldTgt/>
                                      </p:tgtEl>
                                    </p:cond>
                                  </p:end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6" presetClass="emph" presetSubtype="0" repeatCount="indefinite" fill="hold" nodeType="withEffect">
                                  <p:stCondLst>
                                    <p:cond delay="0"/>
                                  </p:stCondLst>
                                  <p:endCondLst>
                                    <p:cond evt="onNext" delay="0">
                                      <p:tgtEl>
                                        <p:sldTgt/>
                                      </p:tgtEl>
                                    </p:cond>
                                  </p:endCondLst>
                                  <p:childTnLst>
                                    <p:animScale>
                                      <p:cBhvr>
                                        <p:cTn id="24" dur="1000" fill="hold"/>
                                        <p:tgtEl>
                                          <p:spTgt spid="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5"/>
          <p:cNvSpPr/>
          <p:nvPr/>
        </p:nvSpPr>
        <p:spPr bwMode="auto">
          <a:xfrm>
            <a:off x="4607005" y="3430557"/>
            <a:ext cx="1456588" cy="1458398"/>
          </a:xfrm>
          <a:custGeom>
            <a:avLst/>
            <a:gdLst>
              <a:gd name="T0" fmla="*/ 646 w 861"/>
              <a:gd name="T1" fmla="*/ 430 h 861"/>
              <a:gd name="T2" fmla="*/ 430 w 861"/>
              <a:gd name="T3" fmla="*/ 645 h 861"/>
              <a:gd name="T4" fmla="*/ 215 w 861"/>
              <a:gd name="T5" fmla="*/ 430 h 861"/>
              <a:gd name="T6" fmla="*/ 430 w 861"/>
              <a:gd name="T7" fmla="*/ 215 h 861"/>
              <a:gd name="T8" fmla="*/ 488 w 861"/>
              <a:gd name="T9" fmla="*/ 223 h 861"/>
              <a:gd name="T10" fmla="*/ 418 w 861"/>
              <a:gd name="T11" fmla="*/ 0 h 861"/>
              <a:gd name="T12" fmla="*/ 0 w 861"/>
              <a:gd name="T13" fmla="*/ 430 h 861"/>
              <a:gd name="T14" fmla="*/ 430 w 861"/>
              <a:gd name="T15" fmla="*/ 861 h 861"/>
              <a:gd name="T16" fmla="*/ 861 w 861"/>
              <a:gd name="T17" fmla="*/ 430 h 861"/>
              <a:gd name="T18" fmla="*/ 742 w 861"/>
              <a:gd name="T19" fmla="*/ 133 h 861"/>
              <a:gd name="T20" fmla="*/ 590 w 861"/>
              <a:gd name="T21" fmla="*/ 286 h 861"/>
              <a:gd name="T22" fmla="*/ 646 w 861"/>
              <a:gd name="T23" fmla="*/ 43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1" h="861">
                <a:moveTo>
                  <a:pt x="646" y="430"/>
                </a:moveTo>
                <a:cubicBezTo>
                  <a:pt x="646" y="549"/>
                  <a:pt x="549" y="645"/>
                  <a:pt x="430" y="645"/>
                </a:cubicBezTo>
                <a:cubicBezTo>
                  <a:pt x="311" y="645"/>
                  <a:pt x="215" y="549"/>
                  <a:pt x="215" y="430"/>
                </a:cubicBezTo>
                <a:cubicBezTo>
                  <a:pt x="215" y="311"/>
                  <a:pt x="311" y="215"/>
                  <a:pt x="430" y="215"/>
                </a:cubicBezTo>
                <a:cubicBezTo>
                  <a:pt x="450" y="215"/>
                  <a:pt x="470" y="218"/>
                  <a:pt x="488" y="223"/>
                </a:cubicBezTo>
                <a:cubicBezTo>
                  <a:pt x="447" y="156"/>
                  <a:pt x="422" y="80"/>
                  <a:pt x="418" y="0"/>
                </a:cubicBezTo>
                <a:cubicBezTo>
                  <a:pt x="186" y="6"/>
                  <a:pt x="0" y="196"/>
                  <a:pt x="0" y="430"/>
                </a:cubicBezTo>
                <a:cubicBezTo>
                  <a:pt x="0" y="668"/>
                  <a:pt x="192" y="861"/>
                  <a:pt x="430" y="861"/>
                </a:cubicBezTo>
                <a:cubicBezTo>
                  <a:pt x="668" y="861"/>
                  <a:pt x="861" y="668"/>
                  <a:pt x="861" y="430"/>
                </a:cubicBezTo>
                <a:cubicBezTo>
                  <a:pt x="861" y="315"/>
                  <a:pt x="816" y="211"/>
                  <a:pt x="742" y="133"/>
                </a:cubicBezTo>
                <a:cubicBezTo>
                  <a:pt x="590" y="286"/>
                  <a:pt x="590" y="286"/>
                  <a:pt x="590" y="286"/>
                </a:cubicBezTo>
                <a:cubicBezTo>
                  <a:pt x="625" y="325"/>
                  <a:pt x="646" y="375"/>
                  <a:pt x="646" y="430"/>
                </a:cubicBezTo>
                <a:close/>
              </a:path>
            </a:pathLst>
          </a:custGeom>
          <a:solidFill>
            <a:srgbClr val="C00000"/>
          </a:solidFill>
          <a:ln>
            <a:noFill/>
          </a:ln>
        </p:spPr>
        <p:txBody>
          <a:bodyPr vert="horz" wrap="square" lIns="182889" tIns="91445" rIns="182889" bIns="91445" numCol="1" anchor="t" anchorCtr="0" compatLnSpc="1"/>
          <a:lstStyle/>
          <a:p>
            <a:endParaRPr lang="id-ID">
              <a:solidFill>
                <a:schemeClr val="accent3"/>
              </a:solidFill>
            </a:endParaRPr>
          </a:p>
        </p:txBody>
      </p:sp>
      <p:sp>
        <p:nvSpPr>
          <p:cNvPr id="40" name="Freeform 6"/>
          <p:cNvSpPr/>
          <p:nvPr/>
        </p:nvSpPr>
        <p:spPr bwMode="auto">
          <a:xfrm>
            <a:off x="5375533" y="2648755"/>
            <a:ext cx="1456588" cy="1270286"/>
          </a:xfrm>
          <a:custGeom>
            <a:avLst/>
            <a:gdLst>
              <a:gd name="T0" fmla="*/ 739 w 861"/>
              <a:gd name="T1" fmla="*/ 731 h 750"/>
              <a:gd name="T2" fmla="*/ 739 w 861"/>
              <a:gd name="T3" fmla="*/ 730 h 750"/>
              <a:gd name="T4" fmla="*/ 861 w 861"/>
              <a:gd name="T5" fmla="*/ 431 h 750"/>
              <a:gd name="T6" fmla="*/ 430 w 861"/>
              <a:gd name="T7" fmla="*/ 0 h 750"/>
              <a:gd name="T8" fmla="*/ 0 w 861"/>
              <a:gd name="T9" fmla="*/ 431 h 750"/>
              <a:gd name="T10" fmla="*/ 120 w 861"/>
              <a:gd name="T11" fmla="*/ 729 h 750"/>
              <a:gd name="T12" fmla="*/ 120 w 861"/>
              <a:gd name="T13" fmla="*/ 730 h 750"/>
              <a:gd name="T14" fmla="*/ 132 w 861"/>
              <a:gd name="T15" fmla="*/ 742 h 750"/>
              <a:gd name="T16" fmla="*/ 284 w 861"/>
              <a:gd name="T17" fmla="*/ 589 h 750"/>
              <a:gd name="T18" fmla="*/ 278 w 861"/>
              <a:gd name="T19" fmla="*/ 583 h 750"/>
              <a:gd name="T20" fmla="*/ 277 w 861"/>
              <a:gd name="T21" fmla="*/ 582 h 750"/>
              <a:gd name="T22" fmla="*/ 215 w 861"/>
              <a:gd name="T23" fmla="*/ 431 h 750"/>
              <a:gd name="T24" fmla="*/ 430 w 861"/>
              <a:gd name="T25" fmla="*/ 215 h 750"/>
              <a:gd name="T26" fmla="*/ 645 w 861"/>
              <a:gd name="T27" fmla="*/ 431 h 750"/>
              <a:gd name="T28" fmla="*/ 584 w 861"/>
              <a:gd name="T29" fmla="*/ 581 h 750"/>
              <a:gd name="T30" fmla="*/ 584 w 861"/>
              <a:gd name="T31" fmla="*/ 581 h 750"/>
              <a:gd name="T32" fmla="*/ 584 w 861"/>
              <a:gd name="T33" fmla="*/ 581 h 750"/>
              <a:gd name="T34" fmla="*/ 563 w 861"/>
              <a:gd name="T35" fmla="*/ 603 h 750"/>
              <a:gd name="T36" fmla="*/ 721 w 861"/>
              <a:gd name="T37" fmla="*/ 750 h 750"/>
              <a:gd name="T38" fmla="*/ 739 w 861"/>
              <a:gd name="T39" fmla="*/ 73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1" h="750">
                <a:moveTo>
                  <a:pt x="739" y="731"/>
                </a:moveTo>
                <a:cubicBezTo>
                  <a:pt x="739" y="730"/>
                  <a:pt x="739" y="730"/>
                  <a:pt x="739" y="730"/>
                </a:cubicBezTo>
                <a:cubicBezTo>
                  <a:pt x="814" y="653"/>
                  <a:pt x="861" y="547"/>
                  <a:pt x="861" y="431"/>
                </a:cubicBezTo>
                <a:cubicBezTo>
                  <a:pt x="861" y="193"/>
                  <a:pt x="668" y="0"/>
                  <a:pt x="430" y="0"/>
                </a:cubicBezTo>
                <a:cubicBezTo>
                  <a:pt x="192" y="0"/>
                  <a:pt x="0" y="193"/>
                  <a:pt x="0" y="431"/>
                </a:cubicBezTo>
                <a:cubicBezTo>
                  <a:pt x="0" y="547"/>
                  <a:pt x="45" y="652"/>
                  <a:pt x="120" y="729"/>
                </a:cubicBezTo>
                <a:cubicBezTo>
                  <a:pt x="120" y="730"/>
                  <a:pt x="120" y="730"/>
                  <a:pt x="120" y="730"/>
                </a:cubicBezTo>
                <a:cubicBezTo>
                  <a:pt x="124" y="734"/>
                  <a:pt x="128" y="738"/>
                  <a:pt x="132" y="742"/>
                </a:cubicBezTo>
                <a:cubicBezTo>
                  <a:pt x="284" y="589"/>
                  <a:pt x="284" y="589"/>
                  <a:pt x="284" y="589"/>
                </a:cubicBezTo>
                <a:cubicBezTo>
                  <a:pt x="282" y="587"/>
                  <a:pt x="280" y="585"/>
                  <a:pt x="278" y="583"/>
                </a:cubicBezTo>
                <a:cubicBezTo>
                  <a:pt x="277" y="582"/>
                  <a:pt x="277" y="582"/>
                  <a:pt x="277" y="582"/>
                </a:cubicBezTo>
                <a:cubicBezTo>
                  <a:pt x="239" y="543"/>
                  <a:pt x="215" y="490"/>
                  <a:pt x="215" y="431"/>
                </a:cubicBezTo>
                <a:cubicBezTo>
                  <a:pt x="215" y="312"/>
                  <a:pt x="311" y="215"/>
                  <a:pt x="430" y="215"/>
                </a:cubicBezTo>
                <a:cubicBezTo>
                  <a:pt x="549" y="215"/>
                  <a:pt x="645" y="312"/>
                  <a:pt x="645" y="431"/>
                </a:cubicBezTo>
                <a:cubicBezTo>
                  <a:pt x="645" y="489"/>
                  <a:pt x="622" y="542"/>
                  <a:pt x="584" y="581"/>
                </a:cubicBezTo>
                <a:cubicBezTo>
                  <a:pt x="584" y="581"/>
                  <a:pt x="584" y="581"/>
                  <a:pt x="584" y="581"/>
                </a:cubicBezTo>
                <a:cubicBezTo>
                  <a:pt x="584" y="581"/>
                  <a:pt x="584" y="581"/>
                  <a:pt x="584" y="581"/>
                </a:cubicBezTo>
                <a:cubicBezTo>
                  <a:pt x="577" y="588"/>
                  <a:pt x="570" y="596"/>
                  <a:pt x="563" y="603"/>
                </a:cubicBezTo>
                <a:cubicBezTo>
                  <a:pt x="721" y="750"/>
                  <a:pt x="721" y="750"/>
                  <a:pt x="721" y="750"/>
                </a:cubicBezTo>
                <a:cubicBezTo>
                  <a:pt x="727" y="743"/>
                  <a:pt x="733" y="737"/>
                  <a:pt x="739" y="731"/>
                </a:cubicBezTo>
                <a:close/>
              </a:path>
            </a:pathLst>
          </a:custGeom>
          <a:solidFill>
            <a:srgbClr val="C00000"/>
          </a:solidFill>
          <a:ln>
            <a:noFill/>
          </a:ln>
        </p:spPr>
        <p:txBody>
          <a:bodyPr vert="horz" wrap="square" lIns="182889" tIns="91445" rIns="182889" bIns="91445" numCol="1" anchor="t" anchorCtr="0" compatLnSpc="1"/>
          <a:lstStyle/>
          <a:p>
            <a:endParaRPr lang="id-ID"/>
          </a:p>
        </p:txBody>
      </p:sp>
      <p:sp>
        <p:nvSpPr>
          <p:cNvPr id="41" name="Freeform 7"/>
          <p:cNvSpPr/>
          <p:nvPr/>
        </p:nvSpPr>
        <p:spPr bwMode="auto">
          <a:xfrm>
            <a:off x="6134203" y="3430559"/>
            <a:ext cx="1458732" cy="1458396"/>
          </a:xfrm>
          <a:custGeom>
            <a:avLst/>
            <a:gdLst>
              <a:gd name="T0" fmla="*/ 443 w 862"/>
              <a:gd name="T1" fmla="*/ 0 h 861"/>
              <a:gd name="T2" fmla="*/ 373 w 862"/>
              <a:gd name="T3" fmla="*/ 223 h 861"/>
              <a:gd name="T4" fmla="*/ 431 w 862"/>
              <a:gd name="T5" fmla="*/ 215 h 861"/>
              <a:gd name="T6" fmla="*/ 646 w 862"/>
              <a:gd name="T7" fmla="*/ 430 h 861"/>
              <a:gd name="T8" fmla="*/ 431 w 862"/>
              <a:gd name="T9" fmla="*/ 645 h 861"/>
              <a:gd name="T10" fmla="*/ 216 w 862"/>
              <a:gd name="T11" fmla="*/ 430 h 861"/>
              <a:gd name="T12" fmla="*/ 264 w 862"/>
              <a:gd name="T13" fmla="*/ 294 h 861"/>
              <a:gd name="T14" fmla="*/ 106 w 862"/>
              <a:gd name="T15" fmla="*/ 147 h 861"/>
              <a:gd name="T16" fmla="*/ 0 w 862"/>
              <a:gd name="T17" fmla="*/ 430 h 861"/>
              <a:gd name="T18" fmla="*/ 431 w 862"/>
              <a:gd name="T19" fmla="*/ 861 h 861"/>
              <a:gd name="T20" fmla="*/ 862 w 862"/>
              <a:gd name="T21" fmla="*/ 430 h 861"/>
              <a:gd name="T22" fmla="*/ 443 w 862"/>
              <a:gd name="T23" fmla="*/ 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2" h="861">
                <a:moveTo>
                  <a:pt x="443" y="0"/>
                </a:moveTo>
                <a:cubicBezTo>
                  <a:pt x="439" y="80"/>
                  <a:pt x="415" y="156"/>
                  <a:pt x="373" y="223"/>
                </a:cubicBezTo>
                <a:cubicBezTo>
                  <a:pt x="391" y="218"/>
                  <a:pt x="411" y="215"/>
                  <a:pt x="431" y="215"/>
                </a:cubicBezTo>
                <a:cubicBezTo>
                  <a:pt x="550" y="215"/>
                  <a:pt x="646" y="311"/>
                  <a:pt x="646" y="430"/>
                </a:cubicBezTo>
                <a:cubicBezTo>
                  <a:pt x="646" y="549"/>
                  <a:pt x="550" y="645"/>
                  <a:pt x="431" y="645"/>
                </a:cubicBezTo>
                <a:cubicBezTo>
                  <a:pt x="312" y="645"/>
                  <a:pt x="216" y="549"/>
                  <a:pt x="216" y="430"/>
                </a:cubicBezTo>
                <a:cubicBezTo>
                  <a:pt x="216" y="378"/>
                  <a:pt x="234" y="331"/>
                  <a:pt x="264" y="294"/>
                </a:cubicBezTo>
                <a:cubicBezTo>
                  <a:pt x="106" y="147"/>
                  <a:pt x="106" y="147"/>
                  <a:pt x="106" y="147"/>
                </a:cubicBezTo>
                <a:cubicBezTo>
                  <a:pt x="40" y="223"/>
                  <a:pt x="0" y="322"/>
                  <a:pt x="0" y="430"/>
                </a:cubicBezTo>
                <a:cubicBezTo>
                  <a:pt x="0" y="668"/>
                  <a:pt x="193" y="861"/>
                  <a:pt x="431" y="861"/>
                </a:cubicBezTo>
                <a:cubicBezTo>
                  <a:pt x="669" y="861"/>
                  <a:pt x="862" y="668"/>
                  <a:pt x="862" y="430"/>
                </a:cubicBezTo>
                <a:cubicBezTo>
                  <a:pt x="862" y="196"/>
                  <a:pt x="675" y="6"/>
                  <a:pt x="443" y="0"/>
                </a:cubicBezTo>
                <a:close/>
              </a:path>
            </a:pathLst>
          </a:custGeom>
          <a:solidFill>
            <a:srgbClr val="C00000"/>
          </a:solidFill>
          <a:ln>
            <a:noFill/>
          </a:ln>
        </p:spPr>
        <p:txBody>
          <a:bodyPr vert="horz" wrap="square" lIns="182889" tIns="91445" rIns="182889" bIns="91445" numCol="1" anchor="t" anchorCtr="0" compatLnSpc="1"/>
          <a:lstStyle/>
          <a:p>
            <a:endParaRPr lang="id-ID"/>
          </a:p>
        </p:txBody>
      </p:sp>
      <p:sp>
        <p:nvSpPr>
          <p:cNvPr id="10" name="TextBox 37"/>
          <p:cNvSpPr txBox="1"/>
          <p:nvPr/>
        </p:nvSpPr>
        <p:spPr>
          <a:xfrm>
            <a:off x="1988994" y="773698"/>
            <a:ext cx="8217310" cy="646331"/>
          </a:xfrm>
          <a:prstGeom prst="rect">
            <a:avLst/>
          </a:prstGeom>
          <a:noFill/>
        </p:spPr>
        <p:txBody>
          <a:bodyPr wrap="square">
            <a:spAutoFit/>
          </a:bodyPr>
          <a:lstStyle/>
          <a:p>
            <a:pPr algn="ctr" eaLnBrk="1" hangingPunct="1">
              <a:lnSpc>
                <a:spcPct val="150000"/>
              </a:lnSpc>
              <a:buFont typeface="Arial" panose="020B0604020202020204" pitchFamily="34" charset="0"/>
              <a:buNone/>
              <a:defRPr/>
            </a:pPr>
            <a:r>
              <a:rPr lang="zh-CN" altLang="en-US" sz="2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微软雅黑" panose="020B0503020204020204" pitchFamily="34" charset="-122"/>
                <a:ea typeface="微软雅黑" panose="020B0503020204020204" pitchFamily="34" charset="-122"/>
              </a:rPr>
              <a:t>互联网特别是移动互联网的发展对社会治理模式提出新要求</a:t>
            </a:r>
          </a:p>
        </p:txBody>
      </p:sp>
      <p:grpSp>
        <p:nvGrpSpPr>
          <p:cNvPr id="3" name="组合 2"/>
          <p:cNvGrpSpPr/>
          <p:nvPr/>
        </p:nvGrpSpPr>
        <p:grpSpPr>
          <a:xfrm>
            <a:off x="8129035" y="3886144"/>
            <a:ext cx="2832716" cy="646331"/>
            <a:chOff x="8201147" y="4946847"/>
            <a:chExt cx="2832716" cy="646331"/>
          </a:xfrm>
        </p:grpSpPr>
        <p:sp>
          <p:nvSpPr>
            <p:cNvPr id="45" name="Round Same Side Corner Rectangle 58"/>
            <p:cNvSpPr/>
            <p:nvPr/>
          </p:nvSpPr>
          <p:spPr>
            <a:xfrm rot="10800000" flipH="1">
              <a:off x="8201147" y="4999860"/>
              <a:ext cx="51567" cy="429466"/>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2" name="文本框 11"/>
            <p:cNvSpPr txBox="1"/>
            <p:nvPr/>
          </p:nvSpPr>
          <p:spPr>
            <a:xfrm>
              <a:off x="8310040" y="4946847"/>
              <a:ext cx="2723823" cy="646331"/>
            </a:xfrm>
            <a:prstGeom prst="rect">
              <a:avLst/>
            </a:prstGeom>
            <a:noFill/>
          </p:spPr>
          <p:txBody>
            <a:bodyPr wrap="none" rtlCol="0">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从单纯的政府监管向更加</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注重社会协同治理转变 </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6" name="组合 5"/>
          <p:cNvGrpSpPr/>
          <p:nvPr/>
        </p:nvGrpSpPr>
        <p:grpSpPr>
          <a:xfrm>
            <a:off x="1246816" y="3939157"/>
            <a:ext cx="2833525" cy="429466"/>
            <a:chOff x="1220240" y="4988552"/>
            <a:chExt cx="2833525" cy="429466"/>
          </a:xfrm>
        </p:grpSpPr>
        <p:sp>
          <p:nvSpPr>
            <p:cNvPr id="47" name="Round Same Side Corner Rectangle 58"/>
            <p:cNvSpPr/>
            <p:nvPr/>
          </p:nvSpPr>
          <p:spPr>
            <a:xfrm rot="10800000" flipH="1">
              <a:off x="4002198" y="4988552"/>
              <a:ext cx="51567" cy="429466"/>
            </a:xfrm>
            <a:prstGeom prst="round2SameRect">
              <a:avLst>
                <a:gd name="adj1" fmla="val 50000"/>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latin typeface="Lato Light"/>
              </a:endParaRPr>
            </a:p>
          </p:txBody>
        </p:sp>
        <p:sp>
          <p:nvSpPr>
            <p:cNvPr id="14" name="文本框 13"/>
            <p:cNvSpPr txBox="1"/>
            <p:nvPr/>
          </p:nvSpPr>
          <p:spPr>
            <a:xfrm>
              <a:off x="1220240" y="5018619"/>
              <a:ext cx="2723823" cy="369332"/>
            </a:xfrm>
            <a:prstGeom prst="rect">
              <a:avLst/>
            </a:prstGeom>
            <a:noFill/>
          </p:spPr>
          <p:txBody>
            <a:bodyPr wrap="none" rtlCol="0">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从线下转向线上线下融合</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grpSp>
        <p:nvGrpSpPr>
          <p:cNvPr id="8" name="组合 7"/>
          <p:cNvGrpSpPr/>
          <p:nvPr/>
        </p:nvGrpSpPr>
        <p:grpSpPr>
          <a:xfrm>
            <a:off x="4743091" y="1910786"/>
            <a:ext cx="2723823" cy="471184"/>
            <a:chOff x="4725229" y="2058566"/>
            <a:chExt cx="2723823" cy="471184"/>
          </a:xfrm>
        </p:grpSpPr>
        <p:sp>
          <p:nvSpPr>
            <p:cNvPr id="4" name="文本框 3"/>
            <p:cNvSpPr txBox="1"/>
            <p:nvPr/>
          </p:nvSpPr>
          <p:spPr>
            <a:xfrm>
              <a:off x="4725229" y="2058566"/>
              <a:ext cx="2723823" cy="369332"/>
            </a:xfrm>
            <a:prstGeom prst="rect">
              <a:avLst/>
            </a:prstGeom>
            <a:noFill/>
          </p:spPr>
          <p:txBody>
            <a:bodyPr wrap="none" rtlCol="0">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从单向管理转向双向互动</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7" name="圆角矩形 6"/>
            <p:cNvSpPr/>
            <p:nvPr/>
          </p:nvSpPr>
          <p:spPr>
            <a:xfrm>
              <a:off x="5810725" y="2479415"/>
              <a:ext cx="570464" cy="503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a:extLst>
              <a:ext uri="{FF2B5EF4-FFF2-40B4-BE49-F238E27FC236}">
                <a16:creationId xmlns:a16="http://schemas.microsoft.com/office/drawing/2014/main" id="{ACAAA904-B1D8-4739-BC44-E223298E1349}"/>
              </a:ext>
            </a:extLst>
          </p:cNvPr>
          <p:cNvPicPr>
            <a:picLocks noChangeAspect="1"/>
          </p:cNvPicPr>
          <p:nvPr/>
        </p:nvPicPr>
        <p:blipFill rotWithShape="1">
          <a:blip r:embed="rId2">
            <a:extLst>
              <a:ext uri="{28A0092B-C50C-407E-A947-70E740481C1C}">
                <a14:useLocalDpi xmlns:a14="http://schemas.microsoft.com/office/drawing/2010/main" val="0"/>
              </a:ext>
            </a:extLst>
          </a:blip>
          <a:srcRect b="50201"/>
          <a:stretch/>
        </p:blipFill>
        <p:spPr>
          <a:xfrm>
            <a:off x="0" y="4768740"/>
            <a:ext cx="6308293" cy="1541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100"/>
                            </p:stCondLst>
                            <p:childTnLst>
                              <p:par>
                                <p:cTn id="9" presetID="2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par>
                          <p:cTn id="12" fill="hold">
                            <p:stCondLst>
                              <p:cond delay="16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100"/>
                            </p:stCondLst>
                            <p:childTnLst>
                              <p:par>
                                <p:cTn id="17" presetID="22" presetClass="entr" presetSubtype="2"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right)">
                                      <p:cBhvr>
                                        <p:cTn id="19" dur="500"/>
                                        <p:tgtEl>
                                          <p:spTgt spid="39"/>
                                        </p:tgtEl>
                                      </p:cBhvr>
                                    </p:animEffect>
                                  </p:childTnLst>
                                </p:cTn>
                              </p:par>
                            </p:childTnLst>
                          </p:cTn>
                        </p:par>
                        <p:par>
                          <p:cTn id="20" fill="hold">
                            <p:stCondLst>
                              <p:cond delay="26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1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6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5"/>
          <p:cNvSpPr>
            <a:spLocks noChangeArrowheads="1"/>
          </p:cNvSpPr>
          <p:nvPr/>
        </p:nvSpPr>
        <p:spPr bwMode="auto">
          <a:xfrm>
            <a:off x="1775012" y="1590314"/>
            <a:ext cx="86509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十八届三中全会通过的</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中共中央关于全面深化改革若干重大问题的决定</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，对创新社会治理体制和改进社会治理方式明确提出“</a:t>
            </a:r>
            <a:r>
              <a:rPr lang="zh-CN" altLang="en-US" sz="2000" b="1" dirty="0">
                <a:solidFill>
                  <a:srgbClr val="C00000"/>
                </a:solidFill>
                <a:latin typeface="微软雅黑" panose="020B0503020204020204" pitchFamily="34" charset="-122"/>
                <a:ea typeface="微软雅黑" panose="020B0503020204020204" pitchFamily="34" charset="-122"/>
              </a:rPr>
              <a:t>四个治理</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”原则。</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1" hangingPunct="1">
              <a:lnSpc>
                <a:spcPct val="150000"/>
              </a:lnSpc>
            </a:pP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       2015</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rPr>
              <a:t>29</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日，习近平总书记在中共中央政治局第二十三次集体学习时又提出了</a:t>
            </a:r>
            <a:r>
              <a:rPr lang="zh-CN" altLang="en-US" sz="2000" b="1" dirty="0">
                <a:solidFill>
                  <a:srgbClr val="C00000"/>
                </a:solidFill>
                <a:latin typeface="微软雅黑" panose="020B0503020204020204" pitchFamily="34" charset="-122"/>
                <a:ea typeface="微软雅黑" panose="020B0503020204020204" pitchFamily="34" charset="-122"/>
              </a:rPr>
              <a:t>专项治理</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原则。</a:t>
            </a:r>
          </a:p>
        </p:txBody>
      </p:sp>
      <p:sp>
        <p:nvSpPr>
          <p:cNvPr id="32" name="TextBox 3"/>
          <p:cNvSpPr txBox="1">
            <a:spLocks noChangeArrowheads="1"/>
          </p:cNvSpPr>
          <p:nvPr/>
        </p:nvSpPr>
        <p:spPr bwMode="auto">
          <a:xfrm>
            <a:off x="3446528" y="554047"/>
            <a:ext cx="5312521"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社会治理现代化需要创新治理理念</a:t>
            </a:r>
          </a:p>
        </p:txBody>
      </p:sp>
      <p:sp>
        <p:nvSpPr>
          <p:cNvPr id="50" name="矩形: 圆角 49">
            <a:extLst>
              <a:ext uri="{FF2B5EF4-FFF2-40B4-BE49-F238E27FC236}">
                <a16:creationId xmlns:a16="http://schemas.microsoft.com/office/drawing/2014/main" id="{7DFDA025-A865-4494-B21C-F961D9515969}"/>
              </a:ext>
            </a:extLst>
          </p:cNvPr>
          <p:cNvSpPr/>
          <p:nvPr/>
        </p:nvSpPr>
        <p:spPr>
          <a:xfrm>
            <a:off x="0" y="4155999"/>
            <a:ext cx="12192000" cy="1656000"/>
          </a:xfrm>
          <a:prstGeom prst="roundRect">
            <a:avLst>
              <a:gd name="adj" fmla="val 0"/>
            </a:avLst>
          </a:prstGeom>
          <a:solidFill>
            <a:srgbClr val="C00000"/>
          </a:solidFill>
        </p:spPr>
        <p:txBody>
          <a:bodyPr wrap="square" anchor="ctr" anchorCtr="0">
            <a:noAutofit/>
          </a:bodyPr>
          <a:lstStyle/>
          <a:p>
            <a:pPr lvl="0" algn="ctr" eaLnBrk="1" fontAlgn="auto" hangingPunct="1">
              <a:spcBef>
                <a:spcPts val="0"/>
              </a:spcBef>
              <a:spcAft>
                <a:spcPts val="0"/>
              </a:spcAft>
              <a:defRPr/>
            </a:pPr>
            <a:endParaRPr lang="zh-CN" altLang="en-US" sz="2400" b="1" dirty="0">
              <a:solidFill>
                <a:prstClr val="white"/>
              </a:solidFill>
              <a:latin typeface="微软雅黑" pitchFamily="34" charset="-122"/>
              <a:ea typeface="微软雅黑" pitchFamily="34" charset="-122"/>
              <a:sym typeface="Hiragino Sans GB W6" pitchFamily="34" charset="-122"/>
            </a:endParaRPr>
          </a:p>
        </p:txBody>
      </p:sp>
      <p:sp>
        <p:nvSpPr>
          <p:cNvPr id="2" name="文本框 1"/>
          <p:cNvSpPr txBox="1"/>
          <p:nvPr/>
        </p:nvSpPr>
        <p:spPr>
          <a:xfrm>
            <a:off x="1828800" y="4482353"/>
            <a:ext cx="8551302" cy="870431"/>
          </a:xfrm>
          <a:prstGeom prst="rect">
            <a:avLst/>
          </a:prstGeom>
          <a:noFill/>
        </p:spPr>
        <p:txBody>
          <a:bodyPr wrap="square" rtlCol="0">
            <a:spAutoFit/>
          </a:bodyPr>
          <a:lstStyle/>
          <a:p>
            <a:pPr algn="just">
              <a:lnSpc>
                <a:spcPct val="120000"/>
              </a:lnSpc>
            </a:pPr>
            <a:r>
              <a:rPr lang="zh-CN" altLang="en-US" sz="2200" b="1" dirty="0">
                <a:solidFill>
                  <a:prstClr val="white"/>
                </a:solidFill>
                <a:latin typeface="微软雅黑" pitchFamily="34" charset="-122"/>
                <a:ea typeface="微软雅黑" pitchFamily="34" charset="-122"/>
                <a:sym typeface="Hiragino Sans GB W6" pitchFamily="34" charset="-122"/>
              </a:rPr>
              <a:t>　　坚持问题导向，坚持把专项治理与系统治理、综合治理、依法治理、源头治理相结合。</a:t>
            </a:r>
          </a:p>
        </p:txBody>
      </p:sp>
      <p:sp>
        <p:nvSpPr>
          <p:cNvPr id="6" name="矩形: 圆角 49">
            <a:extLst>
              <a:ext uri="{FF2B5EF4-FFF2-40B4-BE49-F238E27FC236}">
                <a16:creationId xmlns:a16="http://schemas.microsoft.com/office/drawing/2014/main" id="{7DFDA025-A865-4494-B21C-F961D9515969}"/>
              </a:ext>
            </a:extLst>
          </p:cNvPr>
          <p:cNvSpPr/>
          <p:nvPr/>
        </p:nvSpPr>
        <p:spPr>
          <a:xfrm>
            <a:off x="0" y="4057862"/>
            <a:ext cx="12192000" cy="36000"/>
          </a:xfrm>
          <a:prstGeom prst="roundRect">
            <a:avLst>
              <a:gd name="adj" fmla="val 0"/>
            </a:avLst>
          </a:prstGeom>
          <a:solidFill>
            <a:srgbClr val="C00000"/>
          </a:solidFill>
        </p:spPr>
        <p:txBody>
          <a:bodyPr wrap="square" anchor="ctr" anchorCtr="0">
            <a:noAutofit/>
          </a:bodyPr>
          <a:lstStyle/>
          <a:p>
            <a:pPr lvl="0" algn="ctr" eaLnBrk="1" fontAlgn="auto" hangingPunct="1">
              <a:spcBef>
                <a:spcPts val="0"/>
              </a:spcBef>
              <a:spcAft>
                <a:spcPts val="0"/>
              </a:spcAft>
              <a:defRPr/>
            </a:pPr>
            <a:endParaRPr lang="zh-CN" altLang="en-US" sz="2400" b="1" dirty="0">
              <a:solidFill>
                <a:prstClr val="white"/>
              </a:solidFill>
              <a:latin typeface="微软雅黑" pitchFamily="34" charset="-122"/>
              <a:ea typeface="微软雅黑" pitchFamily="34" charset="-122"/>
              <a:sym typeface="Hiragino Sans GB W6" pitchFamily="34" charset="-122"/>
            </a:endParaRPr>
          </a:p>
        </p:txBody>
      </p:sp>
      <p:sp>
        <p:nvSpPr>
          <p:cNvPr id="7" name="矩形: 圆角 49">
            <a:extLst>
              <a:ext uri="{FF2B5EF4-FFF2-40B4-BE49-F238E27FC236}">
                <a16:creationId xmlns:a16="http://schemas.microsoft.com/office/drawing/2014/main" id="{7DFDA025-A865-4494-B21C-F961D9515969}"/>
              </a:ext>
            </a:extLst>
          </p:cNvPr>
          <p:cNvSpPr/>
          <p:nvPr/>
        </p:nvSpPr>
        <p:spPr>
          <a:xfrm>
            <a:off x="0" y="5874136"/>
            <a:ext cx="12192000" cy="36000"/>
          </a:xfrm>
          <a:prstGeom prst="roundRect">
            <a:avLst>
              <a:gd name="adj" fmla="val 0"/>
            </a:avLst>
          </a:prstGeom>
          <a:solidFill>
            <a:srgbClr val="C00000"/>
          </a:solidFill>
        </p:spPr>
        <p:txBody>
          <a:bodyPr wrap="square" anchor="ctr" anchorCtr="0">
            <a:noAutofit/>
          </a:bodyPr>
          <a:lstStyle/>
          <a:p>
            <a:pPr lvl="0" algn="ctr" eaLnBrk="1" fontAlgn="auto" hangingPunct="1">
              <a:spcBef>
                <a:spcPts val="0"/>
              </a:spcBef>
              <a:spcAft>
                <a:spcPts val="0"/>
              </a:spcAft>
              <a:defRPr/>
            </a:pPr>
            <a:endParaRPr lang="zh-CN" altLang="en-US" sz="2400" b="1" dirty="0">
              <a:solidFill>
                <a:prstClr val="white"/>
              </a:solidFill>
              <a:latin typeface="微软雅黑" pitchFamily="34" charset="-122"/>
              <a:ea typeface="微软雅黑" pitchFamily="34" charset="-122"/>
              <a:sym typeface="Hiragino Sans GB W6"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43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grpId="0" nodeType="with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iterate type="wd">
                                    <p:tmPct val="1000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4800"/>
                            </p:stCondLst>
                            <p:childTnLst>
                              <p:par>
                                <p:cTn id="23" presetID="10" presetClass="entr" presetSubtype="0" fill="hold" grpId="0" nodeType="afterEffect">
                                  <p:stCondLst>
                                    <p:cond delay="0"/>
                                  </p:stCondLst>
                                  <p:iterate type="wd">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50" grpId="0" animBg="1"/>
      <p:bldP spid="2" grpId="0"/>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64340" y="987326"/>
            <a:ext cx="1528862" cy="1151695"/>
            <a:chOff x="1064340" y="1125346"/>
            <a:chExt cx="1528862" cy="1151695"/>
          </a:xfrm>
        </p:grpSpPr>
        <p:sp>
          <p:nvSpPr>
            <p:cNvPr id="21" name="Rectangle 22"/>
            <p:cNvSpPr>
              <a:spLocks noChangeArrowheads="1"/>
            </p:cNvSpPr>
            <p:nvPr/>
          </p:nvSpPr>
          <p:spPr bwMode="auto">
            <a:xfrm>
              <a:off x="1064340" y="1125346"/>
              <a:ext cx="1528862" cy="1151695"/>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25" name="文本框 24"/>
            <p:cNvSpPr txBox="1"/>
            <p:nvPr/>
          </p:nvSpPr>
          <p:spPr>
            <a:xfrm>
              <a:off x="1223477" y="1501138"/>
              <a:ext cx="1210588" cy="400110"/>
            </a:xfrm>
            <a:prstGeom prst="rect">
              <a:avLst/>
            </a:prstGeom>
            <a:noFill/>
          </p:spPr>
          <p:txBody>
            <a:bodyPr wrap="non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系统治理</a:t>
              </a:r>
            </a:p>
          </p:txBody>
        </p:sp>
      </p:grpSp>
      <p:grpSp>
        <p:nvGrpSpPr>
          <p:cNvPr id="6" name="组合 5"/>
          <p:cNvGrpSpPr/>
          <p:nvPr/>
        </p:nvGrpSpPr>
        <p:grpSpPr>
          <a:xfrm>
            <a:off x="1064340" y="3335663"/>
            <a:ext cx="1528862" cy="1151695"/>
            <a:chOff x="1064340" y="3439179"/>
            <a:chExt cx="1528862" cy="1151695"/>
          </a:xfrm>
        </p:grpSpPr>
        <p:sp>
          <p:nvSpPr>
            <p:cNvPr id="22" name="Rectangle 22"/>
            <p:cNvSpPr>
              <a:spLocks noChangeArrowheads="1"/>
            </p:cNvSpPr>
            <p:nvPr/>
          </p:nvSpPr>
          <p:spPr bwMode="auto">
            <a:xfrm>
              <a:off x="1064340" y="3439179"/>
              <a:ext cx="1528862" cy="1151695"/>
            </a:xfrm>
            <a:prstGeom prst="rect">
              <a:avLst/>
            </a:prstGeom>
            <a:solidFill>
              <a:srgbClr val="C00000"/>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26" name="文本框 25"/>
            <p:cNvSpPr txBox="1"/>
            <p:nvPr/>
          </p:nvSpPr>
          <p:spPr>
            <a:xfrm>
              <a:off x="1223477" y="3814971"/>
              <a:ext cx="1210588" cy="400110"/>
            </a:xfrm>
            <a:prstGeom prst="rect">
              <a:avLst/>
            </a:prstGeom>
            <a:noFill/>
          </p:spPr>
          <p:txBody>
            <a:bodyPr wrap="non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依法治理</a:t>
              </a:r>
            </a:p>
          </p:txBody>
        </p:sp>
      </p:grpSp>
      <p:grpSp>
        <p:nvGrpSpPr>
          <p:cNvPr id="8" name="组合 7"/>
          <p:cNvGrpSpPr/>
          <p:nvPr/>
        </p:nvGrpSpPr>
        <p:grpSpPr>
          <a:xfrm>
            <a:off x="1064340" y="4508211"/>
            <a:ext cx="1528862" cy="1151695"/>
            <a:chOff x="1064340" y="4585849"/>
            <a:chExt cx="1528862" cy="1151695"/>
          </a:xfrm>
        </p:grpSpPr>
        <p:sp>
          <p:nvSpPr>
            <p:cNvPr id="23" name="Rectangle 22"/>
            <p:cNvSpPr>
              <a:spLocks noChangeArrowheads="1"/>
            </p:cNvSpPr>
            <p:nvPr/>
          </p:nvSpPr>
          <p:spPr bwMode="auto">
            <a:xfrm>
              <a:off x="1064340" y="4585849"/>
              <a:ext cx="1528862" cy="1151695"/>
            </a:xfrm>
            <a:prstGeom prst="rect">
              <a:avLst/>
            </a:prstGeom>
            <a:solidFill>
              <a:srgbClr val="F46638"/>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27" name="文本框 26"/>
            <p:cNvSpPr txBox="1"/>
            <p:nvPr/>
          </p:nvSpPr>
          <p:spPr>
            <a:xfrm>
              <a:off x="1223477" y="4961641"/>
              <a:ext cx="1210588" cy="400110"/>
            </a:xfrm>
            <a:prstGeom prst="rect">
              <a:avLst/>
            </a:prstGeom>
            <a:noFill/>
          </p:spPr>
          <p:txBody>
            <a:bodyPr wrap="non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源头治理</a:t>
              </a:r>
            </a:p>
          </p:txBody>
        </p:sp>
      </p:grpSp>
      <p:grpSp>
        <p:nvGrpSpPr>
          <p:cNvPr id="4" name="组合 3"/>
          <p:cNvGrpSpPr/>
          <p:nvPr/>
        </p:nvGrpSpPr>
        <p:grpSpPr>
          <a:xfrm>
            <a:off x="1064340" y="2160340"/>
            <a:ext cx="1528862" cy="1151695"/>
            <a:chOff x="1064340" y="2289734"/>
            <a:chExt cx="1528862" cy="1151695"/>
          </a:xfrm>
        </p:grpSpPr>
        <p:sp>
          <p:nvSpPr>
            <p:cNvPr id="24" name="Rectangle 22"/>
            <p:cNvSpPr>
              <a:spLocks noChangeArrowheads="1"/>
            </p:cNvSpPr>
            <p:nvPr/>
          </p:nvSpPr>
          <p:spPr bwMode="auto">
            <a:xfrm>
              <a:off x="1064340" y="2289734"/>
              <a:ext cx="1528862" cy="1151695"/>
            </a:xfrm>
            <a:prstGeom prst="rect">
              <a:avLst/>
            </a:prstGeom>
            <a:solidFill>
              <a:srgbClr val="F46638"/>
            </a:solid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28" name="文本框 27"/>
            <p:cNvSpPr txBox="1"/>
            <p:nvPr/>
          </p:nvSpPr>
          <p:spPr>
            <a:xfrm>
              <a:off x="1223477" y="2665526"/>
              <a:ext cx="1210588" cy="400110"/>
            </a:xfrm>
            <a:prstGeom prst="rect">
              <a:avLst/>
            </a:prstGeom>
            <a:noFill/>
          </p:spPr>
          <p:txBody>
            <a:bodyPr wrap="non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综合治理</a:t>
              </a:r>
            </a:p>
          </p:txBody>
        </p:sp>
      </p:grpSp>
      <p:grpSp>
        <p:nvGrpSpPr>
          <p:cNvPr id="7" name="组合 6"/>
          <p:cNvGrpSpPr/>
          <p:nvPr/>
        </p:nvGrpSpPr>
        <p:grpSpPr>
          <a:xfrm>
            <a:off x="2667663" y="3407510"/>
            <a:ext cx="8460000" cy="1008000"/>
            <a:chOff x="2667660" y="3577846"/>
            <a:chExt cx="8460000" cy="1008000"/>
          </a:xfrm>
        </p:grpSpPr>
        <p:sp>
          <p:nvSpPr>
            <p:cNvPr id="17" name="Freeform 7"/>
            <p:cNvSpPr/>
            <p:nvPr/>
          </p:nvSpPr>
          <p:spPr bwMode="auto">
            <a:xfrm rot="10800000">
              <a:off x="2667660" y="3577846"/>
              <a:ext cx="8460000" cy="1008000"/>
            </a:xfrm>
            <a:custGeom>
              <a:avLst/>
              <a:gdLst>
                <a:gd name="T0" fmla="*/ 5577 w 5577"/>
                <a:gd name="T1" fmla="*/ 707 h 1414"/>
                <a:gd name="T2" fmla="*/ 5230 w 5577"/>
                <a:gd name="T3" fmla="*/ 476 h 1414"/>
                <a:gd name="T4" fmla="*/ 5230 w 5577"/>
                <a:gd name="T5" fmla="*/ 0 h 1414"/>
                <a:gd name="T6" fmla="*/ 0 w 5577"/>
                <a:gd name="T7" fmla="*/ 0 h 1414"/>
                <a:gd name="T8" fmla="*/ 0 w 5577"/>
                <a:gd name="T9" fmla="*/ 1414 h 1414"/>
                <a:gd name="T10" fmla="*/ 5230 w 5577"/>
                <a:gd name="T11" fmla="*/ 1414 h 1414"/>
                <a:gd name="T12" fmla="*/ 5230 w 5577"/>
                <a:gd name="T13" fmla="*/ 926 h 1414"/>
                <a:gd name="T14" fmla="*/ 5577 w 5577"/>
                <a:gd name="T15" fmla="*/ 707 h 1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77" h="1414">
                  <a:moveTo>
                    <a:pt x="5577" y="707"/>
                  </a:moveTo>
                  <a:lnTo>
                    <a:pt x="5230" y="476"/>
                  </a:lnTo>
                  <a:lnTo>
                    <a:pt x="5230" y="0"/>
                  </a:lnTo>
                  <a:lnTo>
                    <a:pt x="0" y="0"/>
                  </a:lnTo>
                  <a:lnTo>
                    <a:pt x="0" y="1414"/>
                  </a:lnTo>
                  <a:lnTo>
                    <a:pt x="5230" y="1414"/>
                  </a:lnTo>
                  <a:lnTo>
                    <a:pt x="5230" y="926"/>
                  </a:lnTo>
                  <a:lnTo>
                    <a:pt x="5577" y="707"/>
                  </a:lnTo>
                  <a:close/>
                </a:path>
              </a:pathLst>
            </a:custGeom>
            <a:noFill/>
            <a:ln w="19050">
              <a:solidFill>
                <a:srgbClr val="C00000"/>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29" name="文本框 28"/>
            <p:cNvSpPr txBox="1"/>
            <p:nvPr/>
          </p:nvSpPr>
          <p:spPr>
            <a:xfrm>
              <a:off x="3646880" y="3881790"/>
              <a:ext cx="6340197" cy="400110"/>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加强法治保障，运用法治思维和法治方式化解社会</a:t>
              </a:r>
              <a:r>
                <a:rPr kumimoji="0" lang="zh-CN" altLang="en-US"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矛盾</a:t>
              </a:r>
            </a:p>
          </p:txBody>
        </p:sp>
      </p:grpSp>
      <p:grpSp>
        <p:nvGrpSpPr>
          <p:cNvPr id="9" name="组合 8"/>
          <p:cNvGrpSpPr/>
          <p:nvPr/>
        </p:nvGrpSpPr>
        <p:grpSpPr>
          <a:xfrm>
            <a:off x="2667663" y="4580058"/>
            <a:ext cx="8460000" cy="1008000"/>
            <a:chOff x="2667660" y="4731204"/>
            <a:chExt cx="8460000" cy="1008000"/>
          </a:xfrm>
        </p:grpSpPr>
        <p:sp>
          <p:nvSpPr>
            <p:cNvPr id="16" name="Freeform 9"/>
            <p:cNvSpPr/>
            <p:nvPr/>
          </p:nvSpPr>
          <p:spPr bwMode="auto">
            <a:xfrm rot="10800000">
              <a:off x="2667660" y="4731204"/>
              <a:ext cx="8460000" cy="1008000"/>
            </a:xfrm>
            <a:custGeom>
              <a:avLst/>
              <a:gdLst>
                <a:gd name="T0" fmla="*/ 5577 w 5577"/>
                <a:gd name="T1" fmla="*/ 707 h 1414"/>
                <a:gd name="T2" fmla="*/ 5230 w 5577"/>
                <a:gd name="T3" fmla="*/ 489 h 1414"/>
                <a:gd name="T4" fmla="*/ 5230 w 5577"/>
                <a:gd name="T5" fmla="*/ 0 h 1414"/>
                <a:gd name="T6" fmla="*/ 0 w 5577"/>
                <a:gd name="T7" fmla="*/ 0 h 1414"/>
                <a:gd name="T8" fmla="*/ 0 w 5577"/>
                <a:gd name="T9" fmla="*/ 1414 h 1414"/>
                <a:gd name="T10" fmla="*/ 5230 w 5577"/>
                <a:gd name="T11" fmla="*/ 1414 h 1414"/>
                <a:gd name="T12" fmla="*/ 5230 w 5577"/>
                <a:gd name="T13" fmla="*/ 938 h 1414"/>
                <a:gd name="T14" fmla="*/ 5577 w 5577"/>
                <a:gd name="T15" fmla="*/ 707 h 1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77" h="1414">
                  <a:moveTo>
                    <a:pt x="5577" y="707"/>
                  </a:moveTo>
                  <a:lnTo>
                    <a:pt x="5230" y="489"/>
                  </a:lnTo>
                  <a:lnTo>
                    <a:pt x="5230" y="0"/>
                  </a:lnTo>
                  <a:lnTo>
                    <a:pt x="0" y="0"/>
                  </a:lnTo>
                  <a:lnTo>
                    <a:pt x="0" y="1414"/>
                  </a:lnTo>
                  <a:lnTo>
                    <a:pt x="5230" y="1414"/>
                  </a:lnTo>
                  <a:lnTo>
                    <a:pt x="5230" y="938"/>
                  </a:lnTo>
                  <a:lnTo>
                    <a:pt x="5577" y="707"/>
                  </a:lnTo>
                  <a:close/>
                </a:path>
              </a:pathLst>
            </a:custGeom>
            <a:noFill/>
            <a:ln w="19050">
              <a:solidFill>
                <a:srgbClr val="F46638"/>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30" name="文本框 29"/>
            <p:cNvSpPr txBox="1"/>
            <p:nvPr/>
          </p:nvSpPr>
          <p:spPr>
            <a:xfrm>
              <a:off x="3646880" y="4881261"/>
              <a:ext cx="7123104" cy="70788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标本兼治、重在治本</a:t>
              </a:r>
              <a:r>
                <a:rPr kumimoji="0" lang="zh-CN" altLang="en-US"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a:t>
              </a:r>
              <a:r>
                <a:rPr kumimoji="0" lang="zh-CN" altLang="zh-CN"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及时反映和协调人民群众各方面各层次利益诉求</a:t>
              </a:r>
              <a:endParaRPr kumimoji="0" lang="zh-CN" altLang="en-US"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grpSp>
        <p:nvGrpSpPr>
          <p:cNvPr id="5" name="组合 4"/>
          <p:cNvGrpSpPr/>
          <p:nvPr/>
        </p:nvGrpSpPr>
        <p:grpSpPr>
          <a:xfrm>
            <a:off x="2667662" y="2232187"/>
            <a:ext cx="8460001" cy="1008000"/>
            <a:chOff x="2667659" y="2430360"/>
            <a:chExt cx="8460001" cy="1008000"/>
          </a:xfrm>
        </p:grpSpPr>
        <p:sp>
          <p:nvSpPr>
            <p:cNvPr id="15" name="Freeform 8"/>
            <p:cNvSpPr/>
            <p:nvPr/>
          </p:nvSpPr>
          <p:spPr bwMode="auto">
            <a:xfrm rot="10800000">
              <a:off x="2667659" y="2430360"/>
              <a:ext cx="8460000" cy="1008000"/>
            </a:xfrm>
            <a:custGeom>
              <a:avLst/>
              <a:gdLst>
                <a:gd name="T0" fmla="*/ 5577 w 5577"/>
                <a:gd name="T1" fmla="*/ 707 h 1413"/>
                <a:gd name="T2" fmla="*/ 5230 w 5577"/>
                <a:gd name="T3" fmla="*/ 475 h 1413"/>
                <a:gd name="T4" fmla="*/ 5230 w 5577"/>
                <a:gd name="T5" fmla="*/ 0 h 1413"/>
                <a:gd name="T6" fmla="*/ 0 w 5577"/>
                <a:gd name="T7" fmla="*/ 0 h 1413"/>
                <a:gd name="T8" fmla="*/ 0 w 5577"/>
                <a:gd name="T9" fmla="*/ 1413 h 1413"/>
                <a:gd name="T10" fmla="*/ 5230 w 5577"/>
                <a:gd name="T11" fmla="*/ 1413 h 1413"/>
                <a:gd name="T12" fmla="*/ 5230 w 5577"/>
                <a:gd name="T13" fmla="*/ 925 h 1413"/>
                <a:gd name="T14" fmla="*/ 5577 w 5577"/>
                <a:gd name="T15" fmla="*/ 707 h 1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77" h="1413">
                  <a:moveTo>
                    <a:pt x="5577" y="707"/>
                  </a:moveTo>
                  <a:lnTo>
                    <a:pt x="5230" y="475"/>
                  </a:lnTo>
                  <a:lnTo>
                    <a:pt x="5230" y="0"/>
                  </a:lnTo>
                  <a:lnTo>
                    <a:pt x="0" y="0"/>
                  </a:lnTo>
                  <a:lnTo>
                    <a:pt x="0" y="1413"/>
                  </a:lnTo>
                  <a:lnTo>
                    <a:pt x="5230" y="1413"/>
                  </a:lnTo>
                  <a:lnTo>
                    <a:pt x="5230" y="925"/>
                  </a:lnTo>
                  <a:lnTo>
                    <a:pt x="5577" y="707"/>
                  </a:lnTo>
                  <a:close/>
                </a:path>
              </a:pathLst>
            </a:custGeom>
            <a:noFill/>
            <a:ln w="19050">
              <a:solidFill>
                <a:srgbClr val="F46638"/>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31" name="文本框 30"/>
            <p:cNvSpPr txBox="1"/>
            <p:nvPr/>
          </p:nvSpPr>
          <p:spPr>
            <a:xfrm>
              <a:off x="3646880" y="2580417"/>
              <a:ext cx="7480780" cy="707887"/>
            </a:xfrm>
            <a:prstGeom prst="rect">
              <a:avLst/>
            </a:prstGeom>
            <a:noFill/>
          </p:spPr>
          <p:txBody>
            <a:bodyPr wrap="squar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zh-CN"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树立法治思维，强化道德约束，规范社会行为，调节利益关系，努力实现法安天下、德润人心</a:t>
              </a:r>
              <a:endParaRPr kumimoji="0" lang="zh-CN" altLang="en-US"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endParaRPr>
            </a:p>
          </p:txBody>
        </p:sp>
      </p:grpSp>
      <p:grpSp>
        <p:nvGrpSpPr>
          <p:cNvPr id="3" name="组合 2"/>
          <p:cNvGrpSpPr/>
          <p:nvPr/>
        </p:nvGrpSpPr>
        <p:grpSpPr>
          <a:xfrm>
            <a:off x="2667663" y="1059173"/>
            <a:ext cx="8460000" cy="1008000"/>
            <a:chOff x="2667660" y="1267929"/>
            <a:chExt cx="8460000" cy="1008000"/>
          </a:xfrm>
        </p:grpSpPr>
        <p:sp>
          <p:nvSpPr>
            <p:cNvPr id="20" name="Freeform 8"/>
            <p:cNvSpPr/>
            <p:nvPr/>
          </p:nvSpPr>
          <p:spPr bwMode="auto">
            <a:xfrm rot="10800000">
              <a:off x="2667660" y="1267929"/>
              <a:ext cx="8460000" cy="1008000"/>
            </a:xfrm>
            <a:custGeom>
              <a:avLst/>
              <a:gdLst>
                <a:gd name="T0" fmla="*/ 5577 w 5577"/>
                <a:gd name="T1" fmla="*/ 707 h 1413"/>
                <a:gd name="T2" fmla="*/ 5230 w 5577"/>
                <a:gd name="T3" fmla="*/ 475 h 1413"/>
                <a:gd name="T4" fmla="*/ 5230 w 5577"/>
                <a:gd name="T5" fmla="*/ 0 h 1413"/>
                <a:gd name="T6" fmla="*/ 0 w 5577"/>
                <a:gd name="T7" fmla="*/ 0 h 1413"/>
                <a:gd name="T8" fmla="*/ 0 w 5577"/>
                <a:gd name="T9" fmla="*/ 1413 h 1413"/>
                <a:gd name="T10" fmla="*/ 5230 w 5577"/>
                <a:gd name="T11" fmla="*/ 1413 h 1413"/>
                <a:gd name="T12" fmla="*/ 5230 w 5577"/>
                <a:gd name="T13" fmla="*/ 925 h 1413"/>
                <a:gd name="T14" fmla="*/ 5577 w 5577"/>
                <a:gd name="T15" fmla="*/ 707 h 14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77" h="1413">
                  <a:moveTo>
                    <a:pt x="5577" y="707"/>
                  </a:moveTo>
                  <a:lnTo>
                    <a:pt x="5230" y="475"/>
                  </a:lnTo>
                  <a:lnTo>
                    <a:pt x="5230" y="0"/>
                  </a:lnTo>
                  <a:lnTo>
                    <a:pt x="0" y="0"/>
                  </a:lnTo>
                  <a:lnTo>
                    <a:pt x="0" y="1413"/>
                  </a:lnTo>
                  <a:lnTo>
                    <a:pt x="5230" y="1413"/>
                  </a:lnTo>
                  <a:lnTo>
                    <a:pt x="5230" y="925"/>
                  </a:lnTo>
                  <a:lnTo>
                    <a:pt x="5577" y="707"/>
                  </a:lnTo>
                  <a:close/>
                </a:path>
              </a:pathLst>
            </a:custGeom>
            <a:noFill/>
            <a:ln w="19050">
              <a:solidFill>
                <a:srgbClr val="C00000"/>
              </a:solid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th-TH" sz="2000" b="0" i="0" u="none" strike="noStrike" kern="1200" cap="none" spc="0" normalizeH="0" baseline="0" noProof="0">
                <a:ln>
                  <a:noFill/>
                </a:ln>
                <a:solidFill>
                  <a:srgbClr val="000000"/>
                </a:solidFill>
                <a:effectLst/>
                <a:uLnTx/>
                <a:uFillTx/>
                <a:latin typeface="Helvetica" panose="020B0604020202020204" pitchFamily="34" charset="0"/>
                <a:ea typeface="宋体" panose="02010600030101010101" pitchFamily="2" charset="-122"/>
                <a:cs typeface="Cordia New" panose="020B0502040204020203" pitchFamily="34" charset="-34"/>
                <a:sym typeface="Helvetica" panose="020B0604020202020204" pitchFamily="34" charset="0"/>
              </a:endParaRPr>
            </a:p>
          </p:txBody>
        </p:sp>
        <p:sp>
          <p:nvSpPr>
            <p:cNvPr id="32" name="文本框 31"/>
            <p:cNvSpPr txBox="1"/>
            <p:nvPr/>
          </p:nvSpPr>
          <p:spPr>
            <a:xfrm>
              <a:off x="3646880" y="1571874"/>
              <a:ext cx="7366119" cy="400110"/>
            </a:xfrm>
            <a:prstGeom prst="rect">
              <a:avLst/>
            </a:prstGeom>
            <a:noFill/>
          </p:spPr>
          <p:txBody>
            <a:bodyPr wrap="none" rtlCol="0" anchor="ct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i="0" u="none" strike="noStrike" kern="1200" cap="none" spc="0" normalizeH="0" baseline="0" noProof="0" dirty="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加强党委领导，发挥政府主导作用，鼓励和支持社会各方面参与</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连接符: 肘形 6"/>
          <p:cNvCxnSpPr/>
          <p:nvPr/>
        </p:nvCxnSpPr>
        <p:spPr>
          <a:xfrm rot="10800000" flipV="1">
            <a:off x="3226031" y="4285747"/>
            <a:ext cx="1619251" cy="569742"/>
          </a:xfrm>
          <a:prstGeom prst="bentConnector3">
            <a:avLst>
              <a:gd name="adj1" fmla="val 15849"/>
            </a:avLst>
          </a:prstGeom>
          <a:ln w="28575">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39" name="连接符: 肘形 38"/>
          <p:cNvCxnSpPr/>
          <p:nvPr/>
        </p:nvCxnSpPr>
        <p:spPr>
          <a:xfrm flipV="1">
            <a:off x="5717426" y="1856920"/>
            <a:ext cx="1108127" cy="530514"/>
          </a:xfrm>
          <a:prstGeom prst="bentConnector3">
            <a:avLst>
              <a:gd name="adj1" fmla="val 50000"/>
            </a:avLst>
          </a:prstGeom>
          <a:ln w="28575">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3314" name="内容占位符 2"/>
          <p:cNvSpPr>
            <a:spLocks noGrp="1"/>
          </p:cNvSpPr>
          <p:nvPr>
            <p:ph idx="4294967295"/>
          </p:nvPr>
        </p:nvSpPr>
        <p:spPr bwMode="auto">
          <a:xfrm>
            <a:off x="2021517" y="555104"/>
            <a:ext cx="8158472" cy="627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indent="0" algn="ctr" eaLnBrk="1" hangingPunct="1">
              <a:lnSpc>
                <a:spcPct val="150000"/>
              </a:lnSpc>
              <a:spcBef>
                <a:spcPct val="0"/>
              </a:spcBef>
              <a:buFontTx/>
              <a:buNone/>
            </a:pP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mn-cs"/>
                <a:sym typeface="Helvetica" panose="020B0604020202020204" pitchFamily="34" charset="0"/>
              </a:rPr>
              <a:t>4.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mn-cs"/>
                <a:sym typeface="Helvetica" panose="020B0604020202020204" pitchFamily="34" charset="0"/>
              </a:rPr>
              <a:t>社会治理现代化需要打造共建共治共享的社会治理格局</a:t>
            </a:r>
          </a:p>
        </p:txBody>
      </p:sp>
      <p:grpSp>
        <p:nvGrpSpPr>
          <p:cNvPr id="12" name="组合 11"/>
          <p:cNvGrpSpPr/>
          <p:nvPr/>
        </p:nvGrpSpPr>
        <p:grpSpPr>
          <a:xfrm>
            <a:off x="4496012" y="2065877"/>
            <a:ext cx="3216067" cy="3323613"/>
            <a:chOff x="4320522" y="2001221"/>
            <a:chExt cx="3216067" cy="3323613"/>
          </a:xfrm>
        </p:grpSpPr>
        <p:sp>
          <p:nvSpPr>
            <p:cNvPr id="27" name="六边形 26"/>
            <p:cNvSpPr/>
            <p:nvPr/>
          </p:nvSpPr>
          <p:spPr>
            <a:xfrm rot="16200000">
              <a:off x="5800073" y="3588317"/>
              <a:ext cx="1865146" cy="1607885"/>
            </a:xfrm>
            <a:prstGeom prst="hexagon">
              <a:avLst/>
            </a:prstGeom>
            <a:solidFill>
              <a:srgbClr val="ADADAD"/>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六边形 27"/>
            <p:cNvSpPr/>
            <p:nvPr/>
          </p:nvSpPr>
          <p:spPr>
            <a:xfrm rot="16200000">
              <a:off x="4192188" y="3588318"/>
              <a:ext cx="1865146" cy="1607885"/>
            </a:xfrm>
            <a:prstGeom prst="hexagon">
              <a:avLst/>
            </a:prstGeom>
            <a:solidFill>
              <a:srgbClr val="FEC20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六边形 34"/>
            <p:cNvSpPr/>
            <p:nvPr/>
          </p:nvSpPr>
          <p:spPr>
            <a:xfrm rot="16200000">
              <a:off x="4996130" y="2129851"/>
              <a:ext cx="1865146" cy="1607885"/>
            </a:xfrm>
            <a:prstGeom prst="hexagon">
              <a:avLst/>
            </a:prstGeom>
            <a:solidFill>
              <a:srgbClr val="C00000"/>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7" name="任意多边形 46"/>
            <p:cNvSpPr>
              <a:spLocks noChangeAspect="1"/>
            </p:cNvSpPr>
            <p:nvPr/>
          </p:nvSpPr>
          <p:spPr>
            <a:xfrm rot="16200000">
              <a:off x="6531341" y="2857050"/>
              <a:ext cx="402611" cy="1607884"/>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8" name="任意多边形 47"/>
            <p:cNvSpPr/>
            <p:nvPr/>
          </p:nvSpPr>
          <p:spPr>
            <a:xfrm rot="16200000">
              <a:off x="4923158" y="2857051"/>
              <a:ext cx="402611" cy="1607884"/>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9" name="任意多边形 48"/>
            <p:cNvSpPr>
              <a:spLocks noChangeAspect="1"/>
            </p:cNvSpPr>
            <p:nvPr/>
          </p:nvSpPr>
          <p:spPr>
            <a:xfrm rot="5400000" flipV="1">
              <a:off x="5727398" y="2861120"/>
              <a:ext cx="402611" cy="1607884"/>
            </a:xfrm>
            <a:custGeom>
              <a:avLst/>
              <a:gdLst>
                <a:gd name="connsiteX0" fmla="*/ 623528 w 623528"/>
                <a:gd name="connsiteY0" fmla="*/ 1245074 h 2490148"/>
                <a:gd name="connsiteX1" fmla="*/ 991 w 623528"/>
                <a:gd name="connsiteY1" fmla="*/ 2490148 h 2490148"/>
                <a:gd name="connsiteX2" fmla="*/ 0 w 623528"/>
                <a:gd name="connsiteY2" fmla="*/ 2490148 h 2490148"/>
                <a:gd name="connsiteX3" fmla="*/ 0 w 623528"/>
                <a:gd name="connsiteY3" fmla="*/ 0 h 2490148"/>
                <a:gd name="connsiteX4" fmla="*/ 991 w 623528"/>
                <a:gd name="connsiteY4" fmla="*/ 0 h 24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28" h="2490148">
                  <a:moveTo>
                    <a:pt x="623528" y="1245074"/>
                  </a:moveTo>
                  <a:lnTo>
                    <a:pt x="991" y="2490148"/>
                  </a:lnTo>
                  <a:lnTo>
                    <a:pt x="0" y="2490148"/>
                  </a:lnTo>
                  <a:lnTo>
                    <a:pt x="0" y="0"/>
                  </a:lnTo>
                  <a:lnTo>
                    <a:pt x="991" y="0"/>
                  </a:lnTo>
                  <a:close/>
                </a:path>
              </a:pathLst>
            </a:custGeom>
            <a:solidFill>
              <a:srgbClr val="0D0D0D">
                <a:alpha val="20000"/>
              </a:srgbClr>
            </a:solidFill>
            <a:ln>
              <a:noFill/>
            </a:ln>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4" name="文本框 3"/>
            <p:cNvSpPr txBox="1"/>
            <p:nvPr/>
          </p:nvSpPr>
          <p:spPr>
            <a:xfrm>
              <a:off x="5220817" y="2444429"/>
              <a:ext cx="1415772" cy="978729"/>
            </a:xfrm>
            <a:prstGeom prst="rect">
              <a:avLst/>
            </a:prstGeom>
            <a:noFill/>
          </p:spPr>
          <p:txBody>
            <a:bodyPr wrap="none" rtlCol="0">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 享</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（目标）</a:t>
              </a:r>
            </a:p>
          </p:txBody>
        </p:sp>
        <p:sp>
          <p:nvSpPr>
            <p:cNvPr id="20" name="文本框 19"/>
            <p:cNvSpPr txBox="1"/>
            <p:nvPr/>
          </p:nvSpPr>
          <p:spPr>
            <a:xfrm>
              <a:off x="4416875" y="3884429"/>
              <a:ext cx="1415772" cy="1015663"/>
            </a:xfrm>
            <a:prstGeom prst="rect">
              <a:avLst/>
            </a:prstGeom>
            <a:noFill/>
          </p:spPr>
          <p:txBody>
            <a:bodyPr wrap="none" rtlCol="0">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 建</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a:t>
              </a:r>
            </a:p>
          </p:txBody>
        </p:sp>
        <p:sp>
          <p:nvSpPr>
            <p:cNvPr id="19" name="文本框 18"/>
            <p:cNvSpPr txBox="1"/>
            <p:nvPr/>
          </p:nvSpPr>
          <p:spPr>
            <a:xfrm>
              <a:off x="6024760" y="3917065"/>
              <a:ext cx="1415772" cy="950388"/>
            </a:xfrm>
            <a:prstGeom prst="rect">
              <a:avLst/>
            </a:prstGeom>
            <a:noFill/>
          </p:spPr>
          <p:txBody>
            <a:bodyPr wrap="none" rtlCol="0">
              <a:spAutoFit/>
            </a:bodyPr>
            <a:lstStyle/>
            <a:p>
              <a:pPr algn="ctr">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共 治</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20000"/>
                </a:lnSpc>
              </a:pPr>
              <a:r>
                <a:rPr lang="zh-CN" altLang="en-US" sz="2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（关键）</a:t>
              </a:r>
            </a:p>
          </p:txBody>
        </p:sp>
      </p:grpSp>
      <p:sp>
        <p:nvSpPr>
          <p:cNvPr id="6" name="文本框 5"/>
          <p:cNvSpPr txBox="1"/>
          <p:nvPr/>
        </p:nvSpPr>
        <p:spPr>
          <a:xfrm>
            <a:off x="7061364" y="1385270"/>
            <a:ext cx="4272163" cy="1422954"/>
          </a:xfrm>
          <a:prstGeom prst="rect">
            <a:avLst/>
          </a:prstGeom>
          <a:noFill/>
        </p:spPr>
        <p:txBody>
          <a:bodyPr wrap="square" rtlCol="0">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使社会治理成效</a:t>
            </a: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更多、更公平地惠及全体人民，不断增加人民的获得感、幸福感、安全感</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829291" y="3656389"/>
            <a:ext cx="3764294" cy="961289"/>
          </a:xfrm>
          <a:prstGeom prst="rect">
            <a:avLst/>
          </a:prstGeom>
          <a:noFill/>
        </p:spPr>
        <p:txBody>
          <a:bodyPr wrap="square" rtlCol="0">
            <a:spAutoFit/>
          </a:bodyPr>
          <a:lstStyle/>
          <a:p>
            <a:pPr>
              <a:lnSpc>
                <a:spcPct val="150000"/>
              </a:lnSpc>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树立大社会观、大治理观，打造全民参与的开放治理体系</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628158" y="3656389"/>
            <a:ext cx="3964600" cy="961289"/>
          </a:xfrm>
          <a:prstGeom prst="rect">
            <a:avLst/>
          </a:prstGeom>
          <a:noFill/>
        </p:spPr>
        <p:txBody>
          <a:bodyPr wrap="square" rtlCol="0">
            <a:spAutoFit/>
          </a:bodyPr>
          <a:lstStyle/>
          <a:p>
            <a:pPr>
              <a:lnSpc>
                <a:spcPct val="150000"/>
              </a:lnSpc>
            </a:pPr>
            <a:r>
              <a:rPr lang="zh-CN" altLang="zh-CN" sz="2000" dirty="0">
                <a:solidFill>
                  <a:schemeClr val="tx1">
                    <a:lumMod val="85000"/>
                    <a:lumOff val="15000"/>
                  </a:schemeClr>
                </a:solidFill>
                <a:latin typeface="微软雅黑" panose="020B0503020204020204" pitchFamily="34" charset="-122"/>
                <a:ea typeface="微软雅黑" panose="020B0503020204020204" pitchFamily="34" charset="-122"/>
              </a:rPr>
              <a:t>突出制度和体系建设在社会治理格局中的基础性、战略性地位</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7462134" y="4855490"/>
            <a:ext cx="1370659" cy="0"/>
          </a:xfrm>
          <a:prstGeom prst="line">
            <a:avLst/>
          </a:prstGeom>
          <a:ln w="28575">
            <a:solidFill>
              <a:schemeClr val="bg1">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fade">
                                      <p:cBhvr>
                                        <p:cTn id="7" dur="500"/>
                                        <p:tgtEl>
                                          <p:spTgt spid="13314">
                                            <p:txEl>
                                              <p:pRg st="0" end="0"/>
                                            </p:txEl>
                                          </p:spTgt>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750"/>
                            </p:stCondLst>
                            <p:childTnLst>
                              <p:par>
                                <p:cTn id="15" presetID="53" presetClass="entr" presetSubtype="16"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22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850"/>
                            </p:stCondLst>
                            <p:childTnLst>
                              <p:par>
                                <p:cTn id="25" presetID="6" presetClass="entr" presetSubtype="32"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750"/>
                                        <p:tgtEl>
                                          <p:spTgt spid="7"/>
                                        </p:tgtEl>
                                      </p:cBhvr>
                                    </p:animEffect>
                                  </p:childTnLst>
                                </p:cTn>
                              </p:par>
                            </p:childTnLst>
                          </p:cTn>
                        </p:par>
                        <p:par>
                          <p:cTn id="28" fill="hold">
                            <p:stCondLst>
                              <p:cond delay="46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8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63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B3D1602-EDCE-4821-B46A-D1970053AEBB}"/>
              </a:ext>
            </a:extLst>
          </p:cNvPr>
          <p:cNvPicPr>
            <a:picLocks noChangeAspect="1"/>
          </p:cNvPicPr>
          <p:nvPr/>
        </p:nvPicPr>
        <p:blipFill rotWithShape="1">
          <a:blip r:embed="rId2">
            <a:extLst>
              <a:ext uri="{28A0092B-C50C-407E-A947-70E740481C1C}">
                <a14:useLocalDpi xmlns:a14="http://schemas.microsoft.com/office/drawing/2010/main" val="0"/>
              </a:ext>
            </a:extLst>
          </a:blip>
          <a:srcRect t="19" b="34624"/>
          <a:stretch/>
        </p:blipFill>
        <p:spPr>
          <a:xfrm>
            <a:off x="-1" y="995881"/>
            <a:ext cx="12191999" cy="5314770"/>
          </a:xfrm>
          <a:prstGeom prst="rect">
            <a:avLst/>
          </a:prstGeom>
        </p:spPr>
      </p:pic>
      <p:sp>
        <p:nvSpPr>
          <p:cNvPr id="12" name="矩形 11">
            <a:extLst>
              <a:ext uri="{FF2B5EF4-FFF2-40B4-BE49-F238E27FC236}">
                <a16:creationId xmlns:a16="http://schemas.microsoft.com/office/drawing/2014/main" id="{33952C50-09AB-43B7-82DE-8ABEBF6088B3}"/>
              </a:ext>
            </a:extLst>
          </p:cNvPr>
          <p:cNvSpPr/>
          <p:nvPr/>
        </p:nvSpPr>
        <p:spPr>
          <a:xfrm>
            <a:off x="0" y="995881"/>
            <a:ext cx="12192000" cy="4771176"/>
          </a:xfrm>
          <a:prstGeom prst="rect">
            <a:avLst/>
          </a:prstGeom>
          <a:gradFill>
            <a:gsLst>
              <a:gs pos="75000">
                <a:srgbClr val="FFFFF5"/>
              </a:gs>
              <a:gs pos="0">
                <a:srgbClr val="FFFFF5"/>
              </a:gs>
              <a:gs pos="100000">
                <a:srgbClr val="FEFEF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3"/>
          <p:cNvSpPr txBox="1">
            <a:spLocks noChangeArrowheads="1"/>
          </p:cNvSpPr>
          <p:nvPr/>
        </p:nvSpPr>
        <p:spPr bwMode="auto">
          <a:xfrm>
            <a:off x="1648720" y="556401"/>
            <a:ext cx="88981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5. </a:t>
            </a:r>
            <a:r>
              <a:rPr lang="zh-CN" altLang="zh-CN" sz="2400" b="1" dirty="0">
                <a:solidFill>
                  <a:schemeClr val="tx1">
                    <a:lumMod val="85000"/>
                    <a:lumOff val="15000"/>
                  </a:schemeClr>
                </a:solidFill>
                <a:latin typeface="微软雅黑" panose="020B0503020204020204" pitchFamily="34" charset="-122"/>
                <a:ea typeface="微软雅黑" panose="020B0503020204020204" pitchFamily="34" charset="-122"/>
              </a:rPr>
              <a:t>社会治理</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要正确理解和处理好维稳与维权、活力与秩序的关系</a:t>
            </a:r>
          </a:p>
        </p:txBody>
      </p:sp>
      <p:sp>
        <p:nvSpPr>
          <p:cNvPr id="5" name="矩形: 圆角 23"/>
          <p:cNvSpPr/>
          <p:nvPr/>
        </p:nvSpPr>
        <p:spPr>
          <a:xfrm>
            <a:off x="1793419" y="1545355"/>
            <a:ext cx="3915489" cy="408623"/>
          </a:xfrm>
          <a:prstGeom prst="roundRect">
            <a:avLst/>
          </a:prstGeom>
          <a:solidFill>
            <a:srgbClr val="C00000"/>
          </a:solidFill>
        </p:spPr>
        <p:txBody>
          <a:bodyPr wrap="none">
            <a:spAutoFit/>
          </a:bodyPr>
          <a:lstStyle/>
          <a:p>
            <a:pPr marL="0" indent="0">
              <a:spcBef>
                <a:spcPts val="0"/>
              </a:spcBef>
              <a:buFontTx/>
              <a:buNone/>
            </a:pPr>
            <a:r>
              <a:rPr lang="zh-CN" altLang="en-US" b="1" dirty="0">
                <a:solidFill>
                  <a:schemeClr val="bg1"/>
                </a:solidFill>
                <a:latin typeface="微软雅黑" panose="020B0503020204020204" pitchFamily="34" charset="-122"/>
                <a:ea typeface="微软雅黑" panose="020B0503020204020204" pitchFamily="34" charset="-122"/>
              </a:rPr>
              <a:t>正确理解和处理好维稳与维权的关系</a:t>
            </a:r>
          </a:p>
        </p:txBody>
      </p:sp>
      <p:sp>
        <p:nvSpPr>
          <p:cNvPr id="6" name="内容占位符 2"/>
          <p:cNvSpPr txBox="1">
            <a:spLocks noChangeArrowheads="1"/>
          </p:cNvSpPr>
          <p:nvPr/>
        </p:nvSpPr>
        <p:spPr bwMode="auto">
          <a:xfrm>
            <a:off x="1787857" y="1995399"/>
            <a:ext cx="8652680" cy="14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a:lstStyle>
          <a:p>
            <a:pPr marL="0" indent="457200" algn="just">
              <a:lnSpc>
                <a:spcPct val="150000"/>
              </a:lnSpc>
              <a:spcBef>
                <a:spcPts val="0"/>
              </a:spcBef>
              <a:buFontTx/>
              <a:buNone/>
            </a:pPr>
            <a:r>
              <a:rPr lang="zh-CN" altLang="en-US" sz="1800" b="1" dirty="0">
                <a:solidFill>
                  <a:srgbClr val="FF0000"/>
                </a:solidFill>
                <a:latin typeface="微软雅黑" panose="020B0503020204020204" pitchFamily="34" charset="-122"/>
                <a:ea typeface="微软雅黑" panose="020B0503020204020204" pitchFamily="34" charset="-122"/>
              </a:rPr>
              <a:t>维权是维稳的基础，维稳的实质是维权</a:t>
            </a:r>
            <a:r>
              <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对涉及维权的维稳问题，首先要把群众合理合法的利益诉求解决好。要</a:t>
            </a: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完善对维护群众切身利益具有重大作用的制度，使群众权益受到公平对待、利益得到有效维护。</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787857" y="4067560"/>
            <a:ext cx="8652680" cy="923330"/>
          </a:xfrm>
          <a:prstGeom prst="rect">
            <a:avLst/>
          </a:prstGeom>
        </p:spPr>
        <p:txBody>
          <a:bodyPr wrap="square">
            <a:spAutoFit/>
          </a:bodyPr>
          <a:lstStyle/>
          <a:p>
            <a:pPr indent="450850" algn="just">
              <a:lnSpc>
                <a:spcPct val="150000"/>
              </a:lnSpc>
              <a:spcBef>
                <a:spcPts val="0"/>
              </a:spcBef>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既不能管得太死，也不能管得太松。重视疏导化解、柔性维稳，充分调动一切积极因素，使社会既生机勃勃又井然有序。</a:t>
            </a:r>
          </a:p>
        </p:txBody>
      </p:sp>
      <p:sp>
        <p:nvSpPr>
          <p:cNvPr id="10" name="矩形: 圆角 28"/>
          <p:cNvSpPr/>
          <p:nvPr/>
        </p:nvSpPr>
        <p:spPr>
          <a:xfrm>
            <a:off x="1793414" y="3630183"/>
            <a:ext cx="3915489" cy="408623"/>
          </a:xfrm>
          <a:prstGeom prst="roundRect">
            <a:avLst/>
          </a:prstGeom>
          <a:solidFill>
            <a:srgbClr val="C00000"/>
          </a:solidFill>
        </p:spPr>
        <p:txBody>
          <a:bodyPr wrap="none">
            <a:spAutoFit/>
          </a:bodyPr>
          <a:lstStyle/>
          <a:p>
            <a:pPr marL="0" indent="0">
              <a:spcBef>
                <a:spcPts val="0"/>
              </a:spcBef>
              <a:buFontTx/>
              <a:buNone/>
            </a:pPr>
            <a:r>
              <a:rPr lang="zh-CN" altLang="en-US" b="1" dirty="0">
                <a:solidFill>
                  <a:schemeClr val="bg1"/>
                </a:solidFill>
                <a:latin typeface="微软雅黑" panose="020B0503020204020204" pitchFamily="34" charset="-122"/>
                <a:ea typeface="微软雅黑" panose="020B0503020204020204" pitchFamily="34" charset="-122"/>
              </a:rPr>
              <a:t>正确理解和处理好活力与秩序的关系</a:t>
            </a:r>
          </a:p>
        </p:txBody>
      </p:sp>
    </p:spTree>
    <p:extLst>
      <p:ext uri="{BB962C8B-B14F-4D97-AF65-F5344CB8AC3E}">
        <p14:creationId xmlns:p14="http://schemas.microsoft.com/office/powerpoint/2010/main" val="9600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55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60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0"/>
          <p:cNvSpPr txBox="1">
            <a:spLocks noChangeArrowheads="1"/>
          </p:cNvSpPr>
          <p:nvPr/>
        </p:nvSpPr>
        <p:spPr bwMode="auto">
          <a:xfrm>
            <a:off x="2722989" y="1897774"/>
            <a:ext cx="6764491"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rgbClr val="C00000"/>
                </a:solidFill>
                <a:latin typeface="微软雅黑" panose="020B0503020204020204" pitchFamily="34" charset="-122"/>
                <a:ea typeface="微软雅黑" panose="020B0503020204020204" pitchFamily="34" charset="-122"/>
              </a:rPr>
              <a:t>二、建设社会文明、促进社会和谐</a:t>
            </a:r>
          </a:p>
        </p:txBody>
      </p:sp>
      <p:cxnSp>
        <p:nvCxnSpPr>
          <p:cNvPr id="5" name="直接箭头连接符 4"/>
          <p:cNvCxnSpPr>
            <a:cxnSpLocks/>
          </p:cNvCxnSpPr>
          <p:nvPr/>
        </p:nvCxnSpPr>
        <p:spPr>
          <a:xfrm>
            <a:off x="1058091" y="2709556"/>
            <a:ext cx="10045338"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090944" y="2852200"/>
            <a:ext cx="10014859" cy="2751522"/>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社会文明是社会主义社会建设的</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重要目标</a:t>
            </a: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社会和谐是中国特色社会主义的</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本质属性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8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3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914770" y="1110797"/>
            <a:ext cx="8376932" cy="1938992"/>
          </a:xfrm>
          <a:prstGeom prst="rect">
            <a:avLst/>
          </a:prstGeom>
          <a:noFill/>
        </p:spPr>
        <p:txBody>
          <a:bodyPr wrap="square" rtlCol="0">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　　</a:t>
            </a:r>
            <a:r>
              <a:rPr lang="zh-CN" altLang="en-US" sz="2000" b="1" dirty="0">
                <a:solidFill>
                  <a:srgbClr val="C00000"/>
                </a:solidFill>
                <a:latin typeface="微软雅黑" panose="020B0503020204020204" pitchFamily="34" charset="-122"/>
                <a:ea typeface="微软雅黑" panose="020B0503020204020204" pitchFamily="34" charset="-122"/>
                <a:sym typeface="+mn-ea"/>
              </a:rPr>
              <a:t>打造社会治理新格局</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2000" b="1" dirty="0">
                <a:solidFill>
                  <a:srgbClr val="C00000"/>
                </a:solidFill>
                <a:latin typeface="微软雅黑" panose="020B0503020204020204" pitchFamily="34" charset="-122"/>
                <a:ea typeface="微软雅黑" panose="020B0503020204020204" pitchFamily="34" charset="-122"/>
                <a:sym typeface="+mn-ea"/>
              </a:rPr>
              <a:t>实现社会治理现代化</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，是建设社会文明、促进社会和谐的</a:t>
            </a:r>
            <a:r>
              <a:rPr lang="zh-CN" altLang="en-US" sz="2000" dirty="0">
                <a:solidFill>
                  <a:schemeClr val="tx1"/>
                </a:solidFill>
                <a:latin typeface="微软雅黑" panose="020B0503020204020204" pitchFamily="34" charset="-122"/>
                <a:ea typeface="微软雅黑" panose="020B0503020204020204" pitchFamily="34" charset="-122"/>
                <a:sym typeface="+mn-ea"/>
              </a:rPr>
              <a:t>必然要求</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sym typeface="+mn-ea"/>
              </a:rPr>
              <a:t>。没有和谐稳定的社会环境，社会文明就无从谈起，一切改革发展也无从谈起，再好的规划和方案都难以实现，已经取得的成果也会失去。</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2" name="组合 11">
            <a:extLst>
              <a:ext uri="{FF2B5EF4-FFF2-40B4-BE49-F238E27FC236}">
                <a16:creationId xmlns:a16="http://schemas.microsoft.com/office/drawing/2014/main" id="{615092DD-BBC5-4E81-9055-7CA883806EBC}"/>
              </a:ext>
            </a:extLst>
          </p:cNvPr>
          <p:cNvGrpSpPr/>
          <p:nvPr/>
        </p:nvGrpSpPr>
        <p:grpSpPr>
          <a:xfrm>
            <a:off x="624457" y="3414106"/>
            <a:ext cx="10955022" cy="2364213"/>
            <a:chOff x="624457" y="3441265"/>
            <a:chExt cx="10955022" cy="2364213"/>
          </a:xfrm>
        </p:grpSpPr>
        <p:pic>
          <p:nvPicPr>
            <p:cNvPr id="3" name="图片 2">
              <a:extLst>
                <a:ext uri="{FF2B5EF4-FFF2-40B4-BE49-F238E27FC236}">
                  <a16:creationId xmlns:a16="http://schemas.microsoft.com/office/drawing/2014/main" id="{19062CEC-30B8-453B-9B25-9DB8D5DFD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57" y="3446457"/>
              <a:ext cx="3529018" cy="2353828"/>
            </a:xfrm>
            <a:prstGeom prst="rect">
              <a:avLst/>
            </a:prstGeom>
            <a:ln w="28575">
              <a:solidFill>
                <a:schemeClr val="bg1"/>
              </a:solidFill>
            </a:ln>
            <a:effectLst>
              <a:outerShdw blurRad="50800" dist="38100" dir="5400000" algn="t" rotWithShape="0">
                <a:prstClr val="black">
                  <a:alpha val="40000"/>
                </a:prstClr>
              </a:outerShdw>
            </a:effectLst>
          </p:spPr>
        </p:pic>
        <p:pic>
          <p:nvPicPr>
            <p:cNvPr id="7" name="图片 6">
              <a:extLst>
                <a:ext uri="{FF2B5EF4-FFF2-40B4-BE49-F238E27FC236}">
                  <a16:creationId xmlns:a16="http://schemas.microsoft.com/office/drawing/2014/main" id="{6A50554D-5E57-4BFF-8990-0ADED5CD8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889" y="3446457"/>
              <a:ext cx="3544588" cy="2353828"/>
            </a:xfrm>
            <a:prstGeom prst="rect">
              <a:avLst/>
            </a:prstGeom>
            <a:ln w="28575">
              <a:solidFill>
                <a:schemeClr val="bg1"/>
              </a:solidFill>
            </a:ln>
            <a:effectLst>
              <a:outerShdw blurRad="50800" dist="38100" dir="5400000" algn="t" rotWithShape="0">
                <a:prstClr val="black">
                  <a:alpha val="40000"/>
                </a:prstClr>
              </a:outerShdw>
            </a:effectLst>
          </p:spPr>
        </p:pic>
        <p:pic>
          <p:nvPicPr>
            <p:cNvPr id="11" name="图片 10">
              <a:extLst>
                <a:ext uri="{FF2B5EF4-FFF2-40B4-BE49-F238E27FC236}">
                  <a16:creationId xmlns:a16="http://schemas.microsoft.com/office/drawing/2014/main" id="{5349542C-4048-43CB-8A13-D9645F4FD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4891" y="3441265"/>
              <a:ext cx="3544588" cy="2364213"/>
            </a:xfrm>
            <a:prstGeom prst="rect">
              <a:avLst/>
            </a:prstGeom>
            <a:ln w="28575">
              <a:solidFill>
                <a:schemeClr val="bg1"/>
              </a:solidFill>
            </a:ln>
            <a:effectLst>
              <a:outerShdw blurRad="50800" dist="38100" dir="5400000" algn="t"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4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EF4B60B1-2D95-4156-BF45-74FD71AED66E}"/>
              </a:ext>
            </a:extLst>
          </p:cNvPr>
          <p:cNvSpPr/>
          <p:nvPr/>
        </p:nvSpPr>
        <p:spPr>
          <a:xfrm>
            <a:off x="8662047" y="2487609"/>
            <a:ext cx="2236510" cy="430374"/>
          </a:xfrm>
          <a:prstGeom prst="rect">
            <a:avLst/>
          </a:prstGeom>
        </p:spPr>
        <p:txBody>
          <a:bodyPr wrap="none">
            <a:spAutoFit/>
          </a:bodyPr>
          <a:lstStyle/>
          <a:p>
            <a:pPr lvl="0">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健全公共安全体系</a:t>
            </a:r>
          </a:p>
        </p:txBody>
      </p:sp>
      <p:sp>
        <p:nvSpPr>
          <p:cNvPr id="31" name="矩形 30">
            <a:extLst>
              <a:ext uri="{FF2B5EF4-FFF2-40B4-BE49-F238E27FC236}">
                <a16:creationId xmlns:a16="http://schemas.microsoft.com/office/drawing/2014/main" id="{9F9780F6-3E78-4160-B8FF-42B12C166F29}"/>
              </a:ext>
            </a:extLst>
          </p:cNvPr>
          <p:cNvSpPr/>
          <p:nvPr/>
        </p:nvSpPr>
        <p:spPr>
          <a:xfrm>
            <a:off x="8662047" y="4200138"/>
            <a:ext cx="2749471" cy="830997"/>
          </a:xfrm>
          <a:prstGeom prst="rect">
            <a:avLst/>
          </a:prstGeom>
        </p:spPr>
        <p:txBody>
          <a:bodyPr wrap="square">
            <a:spAutoFit/>
          </a:bodyPr>
          <a:lstStyle/>
          <a:p>
            <a:pPr lvl="0">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加快社会治安防控</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lvl="0">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体系建设</a:t>
            </a:r>
          </a:p>
        </p:txBody>
      </p:sp>
      <p:sp>
        <p:nvSpPr>
          <p:cNvPr id="32" name="矩形 31">
            <a:extLst>
              <a:ext uri="{FF2B5EF4-FFF2-40B4-BE49-F238E27FC236}">
                <a16:creationId xmlns:a16="http://schemas.microsoft.com/office/drawing/2014/main" id="{297F21FE-CDEE-45EF-8552-D6ECB5F6D8F7}"/>
              </a:ext>
            </a:extLst>
          </p:cNvPr>
          <p:cNvSpPr/>
          <p:nvPr/>
        </p:nvSpPr>
        <p:spPr>
          <a:xfrm>
            <a:off x="456267" y="2487609"/>
            <a:ext cx="3093780" cy="430374"/>
          </a:xfrm>
          <a:prstGeom prst="rect">
            <a:avLst/>
          </a:prstGeom>
        </p:spPr>
        <p:txBody>
          <a:bodyPr wrap="square">
            <a:spAutoFit/>
          </a:bodyPr>
          <a:lstStyle/>
          <a:p>
            <a:pPr algn="r">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加强社区治理体系建设</a:t>
            </a:r>
          </a:p>
        </p:txBody>
      </p:sp>
      <p:sp>
        <p:nvSpPr>
          <p:cNvPr id="34" name="矩形 33">
            <a:extLst>
              <a:ext uri="{FF2B5EF4-FFF2-40B4-BE49-F238E27FC236}">
                <a16:creationId xmlns:a16="http://schemas.microsoft.com/office/drawing/2014/main" id="{A592F7FF-7A19-4988-949E-A4E1B8A8D1E8}"/>
              </a:ext>
            </a:extLst>
          </p:cNvPr>
          <p:cNvSpPr/>
          <p:nvPr/>
        </p:nvSpPr>
        <p:spPr>
          <a:xfrm>
            <a:off x="834052" y="4200138"/>
            <a:ext cx="2378932" cy="830997"/>
          </a:xfrm>
          <a:prstGeom prst="rect">
            <a:avLst/>
          </a:prstGeom>
        </p:spPr>
        <p:txBody>
          <a:bodyPr wrap="square">
            <a:spAutoFit/>
          </a:bodyPr>
          <a:lstStyle/>
          <a:p>
            <a:pPr lvl="0">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加强社会心理服务</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a:p>
            <a:pPr lvl="0">
              <a:lnSpc>
                <a:spcPct val="12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体系建设</a:t>
            </a:r>
          </a:p>
        </p:txBody>
      </p:sp>
      <p:sp>
        <p:nvSpPr>
          <p:cNvPr id="35" name="矩形 34">
            <a:extLst>
              <a:ext uri="{FF2B5EF4-FFF2-40B4-BE49-F238E27FC236}">
                <a16:creationId xmlns:a16="http://schemas.microsoft.com/office/drawing/2014/main" id="{90A65103-8E76-4B75-A377-3A635848531B}"/>
              </a:ext>
            </a:extLst>
          </p:cNvPr>
          <p:cNvSpPr/>
          <p:nvPr/>
        </p:nvSpPr>
        <p:spPr>
          <a:xfrm>
            <a:off x="4605840" y="745462"/>
            <a:ext cx="3005951" cy="430887"/>
          </a:xfrm>
          <a:prstGeom prst="rect">
            <a:avLst/>
          </a:prstGeom>
        </p:spPr>
        <p:txBody>
          <a:bodyPr wrap="none">
            <a:spAutoFit/>
          </a:bodyPr>
          <a:lstStyle/>
          <a:p>
            <a:pPr lvl="0" algn="ct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正确处理人民内部矛盾</a:t>
            </a:r>
          </a:p>
        </p:txBody>
      </p:sp>
      <p:grpSp>
        <p:nvGrpSpPr>
          <p:cNvPr id="39" name="组合 38"/>
          <p:cNvGrpSpPr/>
          <p:nvPr/>
        </p:nvGrpSpPr>
        <p:grpSpPr>
          <a:xfrm>
            <a:off x="4396047" y="2082185"/>
            <a:ext cx="3420000" cy="3420000"/>
            <a:chOff x="782508" y="1717154"/>
            <a:chExt cx="3420000" cy="3420000"/>
          </a:xfrm>
        </p:grpSpPr>
        <p:sp>
          <p:nvSpPr>
            <p:cNvPr id="40" name="椭圆 39"/>
            <p:cNvSpPr/>
            <p:nvPr/>
          </p:nvSpPr>
          <p:spPr>
            <a:xfrm>
              <a:off x="782508" y="1717154"/>
              <a:ext cx="3420000" cy="3420000"/>
            </a:xfrm>
            <a:prstGeom prst="ellipse">
              <a:avLst/>
            </a:prstGeom>
            <a:solidFill>
              <a:schemeClr val="bg1">
                <a:lumMod val="95000"/>
              </a:schemeClr>
            </a:solidFill>
            <a:ln>
              <a:gradFill flip="none" rotWithShape="1">
                <a:gsLst>
                  <a:gs pos="50000">
                    <a:srgbClr val="FFFFF5"/>
                  </a:gs>
                  <a:gs pos="100000">
                    <a:srgbClr val="C00000"/>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268508" y="2203154"/>
              <a:ext cx="2448000" cy="2448000"/>
            </a:xfrm>
            <a:prstGeom prst="ellipse">
              <a:avLst/>
            </a:prstGeom>
            <a:solidFill>
              <a:srgbClr val="C00000"/>
            </a:solidFill>
            <a:ln>
              <a:noFill/>
            </a:ln>
            <a:effectLst>
              <a:outerShdw blurRad="254000" dir="5400000" algn="t"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09BC2B36-9BB2-4AF9-AA76-9A162192B6F1}"/>
                </a:ext>
              </a:extLst>
            </p:cNvPr>
            <p:cNvSpPr/>
            <p:nvPr/>
          </p:nvSpPr>
          <p:spPr>
            <a:xfrm>
              <a:off x="1681582" y="2863940"/>
              <a:ext cx="1620957" cy="1082669"/>
            </a:xfrm>
            <a:prstGeom prst="rect">
              <a:avLst/>
            </a:prstGeom>
          </p:spPr>
          <p:txBody>
            <a:bodyPr wrap="none">
              <a:spAutoFit/>
            </a:bodyPr>
            <a:lstStyle/>
            <a:p>
              <a:pPr algn="ctr">
                <a:lnSpc>
                  <a:spcPct val="120000"/>
                </a:lnSpc>
              </a:pPr>
              <a:r>
                <a:rPr lang="zh-CN" altLang="en-US" sz="2800" b="1" dirty="0">
                  <a:solidFill>
                    <a:srgbClr val="FFFFF5"/>
                  </a:solidFill>
                  <a:latin typeface="微软雅黑" panose="020B0503020204020204" pitchFamily="34" charset="-122"/>
                  <a:ea typeface="微软雅黑" panose="020B0503020204020204" pitchFamily="34" charset="-122"/>
                </a:rPr>
                <a:t>维护社会</a:t>
              </a:r>
            </a:p>
            <a:p>
              <a:pPr algn="ctr">
                <a:lnSpc>
                  <a:spcPct val="120000"/>
                </a:lnSpc>
              </a:pPr>
              <a:r>
                <a:rPr lang="zh-CN" altLang="en-US" sz="2800" b="1" dirty="0">
                  <a:solidFill>
                    <a:srgbClr val="FFFFF5"/>
                  </a:solidFill>
                  <a:latin typeface="微软雅黑" panose="020B0503020204020204" pitchFamily="34" charset="-122"/>
                  <a:ea typeface="微软雅黑" panose="020B0503020204020204" pitchFamily="34" charset="-122"/>
                </a:rPr>
                <a:t>和谐稳定</a:t>
              </a:r>
            </a:p>
          </p:txBody>
        </p:sp>
      </p:grpSp>
      <p:sp>
        <p:nvSpPr>
          <p:cNvPr id="43" name="弧形 42">
            <a:extLst>
              <a:ext uri="{FF2B5EF4-FFF2-40B4-BE49-F238E27FC236}">
                <a16:creationId xmlns:a16="http://schemas.microsoft.com/office/drawing/2014/main" id="{F1E3A170-1017-4EA0-A56A-B0D99F38887A}"/>
              </a:ext>
            </a:extLst>
          </p:cNvPr>
          <p:cNvSpPr/>
          <p:nvPr/>
        </p:nvSpPr>
        <p:spPr>
          <a:xfrm rot="16200000">
            <a:off x="4036048" y="1722186"/>
            <a:ext cx="4140000" cy="4140000"/>
          </a:xfrm>
          <a:prstGeom prst="arc">
            <a:avLst>
              <a:gd name="adj1" fmla="val 13010278"/>
              <a:gd name="adj2" fmla="val 8774760"/>
            </a:avLst>
          </a:prstGeom>
          <a:noFill/>
          <a:ln w="28575">
            <a:gradFill flip="none" rotWithShape="1">
              <a:gsLst>
                <a:gs pos="85000">
                  <a:srgbClr val="F1CBCC"/>
                </a:gs>
                <a:gs pos="0">
                  <a:srgbClr val="BD0F38"/>
                </a:gs>
                <a:gs pos="100000">
                  <a:srgbClr val="FFFFF5"/>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椭圆 43"/>
          <p:cNvSpPr/>
          <p:nvPr/>
        </p:nvSpPr>
        <p:spPr>
          <a:xfrm>
            <a:off x="6015599" y="1629267"/>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240889" y="261279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7787910" y="261279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4119384" y="452563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7916705" y="4525636"/>
            <a:ext cx="180000" cy="1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56"/>
          <p:cNvCxnSpPr>
            <a:stCxn id="44" idx="0"/>
            <a:endCxn id="35" idx="2"/>
          </p:cNvCxnSpPr>
          <p:nvPr/>
        </p:nvCxnSpPr>
        <p:spPr>
          <a:xfrm flipV="1">
            <a:off x="6105599" y="1176349"/>
            <a:ext cx="3217" cy="452918"/>
          </a:xfrm>
          <a:prstGeom prst="line">
            <a:avLst/>
          </a:prstGeom>
          <a:ln w="12700">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51" idx="2"/>
            <a:endCxn id="32" idx="3"/>
          </p:cNvCxnSpPr>
          <p:nvPr/>
        </p:nvCxnSpPr>
        <p:spPr>
          <a:xfrm flipH="1">
            <a:off x="3550047" y="2702796"/>
            <a:ext cx="690842" cy="0"/>
          </a:xfrm>
          <a:prstGeom prst="line">
            <a:avLst/>
          </a:prstGeom>
          <a:ln w="12700">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52" idx="6"/>
            <a:endCxn id="29" idx="1"/>
          </p:cNvCxnSpPr>
          <p:nvPr/>
        </p:nvCxnSpPr>
        <p:spPr>
          <a:xfrm>
            <a:off x="7967910" y="2702796"/>
            <a:ext cx="694137" cy="0"/>
          </a:xfrm>
          <a:prstGeom prst="line">
            <a:avLst/>
          </a:prstGeom>
          <a:ln w="12700">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2" name="直接连接符 61"/>
          <p:cNvCxnSpPr>
            <a:cxnSpLocks/>
            <a:stCxn id="55" idx="2"/>
            <a:endCxn id="34" idx="3"/>
          </p:cNvCxnSpPr>
          <p:nvPr/>
        </p:nvCxnSpPr>
        <p:spPr>
          <a:xfrm flipH="1">
            <a:off x="3212984" y="4615636"/>
            <a:ext cx="906400" cy="1"/>
          </a:xfrm>
          <a:prstGeom prst="line">
            <a:avLst/>
          </a:prstGeom>
          <a:ln w="12700">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6" idx="6"/>
            <a:endCxn id="31" idx="1"/>
          </p:cNvCxnSpPr>
          <p:nvPr/>
        </p:nvCxnSpPr>
        <p:spPr>
          <a:xfrm>
            <a:off x="8096705" y="4615636"/>
            <a:ext cx="565342" cy="1"/>
          </a:xfrm>
          <a:prstGeom prst="line">
            <a:avLst/>
          </a:prstGeom>
          <a:ln w="12700">
            <a:solidFill>
              <a:srgbClr val="C00000"/>
            </a:solidFill>
            <a:prstDash val="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0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500"/>
                                        <p:tgtEl>
                                          <p:spTgt spid="4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par>
                          <p:cTn id="43" fill="hold">
                            <p:stCondLst>
                              <p:cond delay="5000"/>
                            </p:stCondLst>
                            <p:childTnLst>
                              <p:par>
                                <p:cTn id="44" presetID="22" presetClass="entr" presetSubtype="8" fill="hold"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left)">
                                      <p:cBhvr>
                                        <p:cTn id="46" dur="500"/>
                                        <p:tgtEl>
                                          <p:spTgt spid="64"/>
                                        </p:tgtEl>
                                      </p:cBhvr>
                                    </p:animEffec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childTnLst>
                          </p:cTn>
                        </p:par>
                        <p:par>
                          <p:cTn id="55" fill="hold">
                            <p:stCondLst>
                              <p:cond delay="6500"/>
                            </p:stCondLst>
                            <p:childTnLst>
                              <p:par>
                                <p:cTn id="56" presetID="22" presetClass="entr" presetSubtype="2"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right)">
                                      <p:cBhvr>
                                        <p:cTn id="58" dur="500"/>
                                        <p:tgtEl>
                                          <p:spTgt spid="62"/>
                                        </p:tgtEl>
                                      </p:cBhvr>
                                    </p:animEffect>
                                  </p:childTnLst>
                                </p:cTn>
                              </p:par>
                            </p:childTnLst>
                          </p:cTn>
                        </p:par>
                        <p:par>
                          <p:cTn id="59" fill="hold">
                            <p:stCondLst>
                              <p:cond delay="7000"/>
                            </p:stCondLst>
                            <p:childTnLst>
                              <p:par>
                                <p:cTn id="60" presetID="10"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childTnLst>
                          </p:cTn>
                        </p:par>
                        <p:par>
                          <p:cTn id="67" fill="hold">
                            <p:stCondLst>
                              <p:cond delay="8000"/>
                            </p:stCondLst>
                            <p:childTnLst>
                              <p:par>
                                <p:cTn id="68" presetID="22" presetClass="entr" presetSubtype="2" fill="hold"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right)">
                                      <p:cBhvr>
                                        <p:cTn id="70" dur="500"/>
                                        <p:tgtEl>
                                          <p:spTgt spid="58"/>
                                        </p:tgtEl>
                                      </p:cBhvr>
                                    </p:animEffect>
                                  </p:childTnLst>
                                </p:cTn>
                              </p:par>
                            </p:childTnLst>
                          </p:cTn>
                        </p:par>
                        <p:par>
                          <p:cTn id="71" fill="hold">
                            <p:stCondLst>
                              <p:cond delay="8500"/>
                            </p:stCondLst>
                            <p:childTnLst>
                              <p:par>
                                <p:cTn id="72" presetID="10"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4" grpId="0"/>
      <p:bldP spid="35" grpId="0"/>
      <p:bldP spid="43" grpId="0" animBg="1"/>
      <p:bldP spid="44" grpId="0" animBg="1"/>
      <p:bldP spid="51" grpId="0" animBg="1"/>
      <p:bldP spid="52" grpId="0" animBg="1"/>
      <p:bldP spid="55" grpId="0"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FDBA34-2E7F-4254-8C1A-CEB65A78F1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27"/>
          <a:stretch/>
        </p:blipFill>
        <p:spPr>
          <a:xfrm>
            <a:off x="-1" y="-295663"/>
            <a:ext cx="12192000" cy="6602394"/>
          </a:xfrm>
          <a:prstGeom prst="rect">
            <a:avLst/>
          </a:prstGeom>
        </p:spPr>
      </p:pic>
      <p:sp>
        <p:nvSpPr>
          <p:cNvPr id="15" name="矩形 14"/>
          <p:cNvSpPr/>
          <p:nvPr/>
        </p:nvSpPr>
        <p:spPr>
          <a:xfrm>
            <a:off x="0" y="548680"/>
            <a:ext cx="12192000" cy="4325324"/>
          </a:xfrm>
          <a:prstGeom prst="rect">
            <a:avLst/>
          </a:prstGeom>
          <a:gradFill>
            <a:gsLst>
              <a:gs pos="0">
                <a:srgbClr val="FFFFF5"/>
              </a:gs>
              <a:gs pos="50000">
                <a:srgbClr val="FFFFF5">
                  <a:alpha val="90000"/>
                </a:srgbClr>
              </a:gs>
              <a:gs pos="100000">
                <a:srgbClr val="FFFFF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82" name="内容占位符 2"/>
          <p:cNvSpPr>
            <a:spLocks noGrp="1" noChangeArrowheads="1"/>
          </p:cNvSpPr>
          <p:nvPr>
            <p:ph idx="4294967295"/>
          </p:nvPr>
        </p:nvSpPr>
        <p:spPr bwMode="auto">
          <a:xfrm>
            <a:off x="2493817" y="1277754"/>
            <a:ext cx="7204365" cy="127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indent="0" algn="just" eaLnBrk="1" hangingPunct="1">
              <a:lnSpc>
                <a:spcPct val="150000"/>
              </a:lnSpc>
              <a:spcBef>
                <a:spcPts val="0"/>
              </a:spcBef>
              <a:buFontTx/>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正确处理人民内部矛盾尤其是涉及广大人民群众切身利益的矛盾，是保持社会安定团结良好局面的关键。</a:t>
            </a:r>
          </a:p>
        </p:txBody>
      </p:sp>
      <p:sp>
        <p:nvSpPr>
          <p:cNvPr id="16" name="TextBox 3"/>
          <p:cNvSpPr txBox="1">
            <a:spLocks noChangeArrowheads="1"/>
          </p:cNvSpPr>
          <p:nvPr/>
        </p:nvSpPr>
        <p:spPr bwMode="auto">
          <a:xfrm>
            <a:off x="3923633" y="551269"/>
            <a:ext cx="4347173"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正确处理人民内部矛盾</a:t>
            </a:r>
          </a:p>
        </p:txBody>
      </p:sp>
      <p:grpSp>
        <p:nvGrpSpPr>
          <p:cNvPr id="4" name="组合 3"/>
          <p:cNvGrpSpPr/>
          <p:nvPr/>
        </p:nvGrpSpPr>
        <p:grpSpPr>
          <a:xfrm>
            <a:off x="1781676" y="2508848"/>
            <a:ext cx="8640000" cy="1656000"/>
            <a:chOff x="1781676" y="2508848"/>
            <a:chExt cx="8640000" cy="1656000"/>
          </a:xfrm>
        </p:grpSpPr>
        <p:grpSp>
          <p:nvGrpSpPr>
            <p:cNvPr id="6" name="组合 5"/>
            <p:cNvGrpSpPr/>
            <p:nvPr/>
          </p:nvGrpSpPr>
          <p:grpSpPr>
            <a:xfrm>
              <a:off x="1781676" y="2508848"/>
              <a:ext cx="8640000" cy="1656000"/>
              <a:chOff x="1790065" y="3080187"/>
              <a:chExt cx="8640000" cy="1656000"/>
            </a:xfrm>
          </p:grpSpPr>
          <p:sp>
            <p:nvSpPr>
              <p:cNvPr id="10" name="圆角矩形 9"/>
              <p:cNvSpPr/>
              <p:nvPr/>
            </p:nvSpPr>
            <p:spPr bwMode="auto">
              <a:xfrm>
                <a:off x="1790065" y="3080187"/>
                <a:ext cx="8640000" cy="1656000"/>
              </a:xfrm>
              <a:prstGeom prst="roundRect">
                <a:avLst>
                  <a:gd name="adj" fmla="val 14933"/>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3" name="文本框 2"/>
              <p:cNvSpPr txBox="1"/>
              <p:nvPr/>
            </p:nvSpPr>
            <p:spPr>
              <a:xfrm>
                <a:off x="3578317" y="3202168"/>
                <a:ext cx="4937159" cy="923330"/>
              </a:xfrm>
              <a:prstGeom prst="rect">
                <a:avLst/>
              </a:prstGeom>
              <a:noFill/>
            </p:spPr>
            <p:txBody>
              <a:bodyPr wrap="square" rtlCol="0">
                <a:spAutoFit/>
              </a:bodyPr>
              <a:lstStyle/>
              <a:p>
                <a:pPr algn="just" eaLnBrk="1" hangingPunct="1">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　　对人民内部矛盾，要善于运用法治、民主、协商的办法进行处理。</a:t>
                </a:r>
                <a:endParaRPr lang="zh-CN" altLang="en-US" dirty="0">
                  <a:solidFill>
                    <a:schemeClr val="tx1">
                      <a:lumMod val="85000"/>
                      <a:lumOff val="15000"/>
                    </a:schemeClr>
                  </a:solidFill>
                </a:endParaRPr>
              </a:p>
            </p:txBody>
          </p:sp>
          <p:sp>
            <p:nvSpPr>
              <p:cNvPr id="13" name="文本框 12"/>
              <p:cNvSpPr txBox="1"/>
              <p:nvPr/>
            </p:nvSpPr>
            <p:spPr>
              <a:xfrm>
                <a:off x="4269997" y="4125498"/>
                <a:ext cx="4245480" cy="516745"/>
              </a:xfrm>
              <a:prstGeom prst="rect">
                <a:avLst/>
              </a:prstGeom>
              <a:noFill/>
            </p:spPr>
            <p:txBody>
              <a:bodyPr wrap="square" rtlCol="0">
                <a:spAutoFit/>
              </a:bodyPr>
              <a:lstStyle/>
              <a:p>
                <a:pPr algn="r">
                  <a:lnSpc>
                    <a:spcPct val="120000"/>
                  </a:lnSpc>
                </a:pP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——2014</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28</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日，习近平在中央全面深化改革领导小组第二次会议上的讲话</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14" name="图片 122">
              <a:extLst>
                <a:ext uri="{FF2B5EF4-FFF2-40B4-BE49-F238E27FC236}">
                  <a16:creationId xmlns:a16="http://schemas.microsoft.com/office/drawing/2014/main" id="{D9A29F2E-FFBD-42AA-9D5A-0103BB5353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4688" y="2542984"/>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p:cNvGrpSpPr/>
            <p:nvPr/>
          </p:nvGrpSpPr>
          <p:grpSpPr>
            <a:xfrm>
              <a:off x="2160572" y="2714199"/>
              <a:ext cx="1038210" cy="699958"/>
              <a:chOff x="565333" y="1246144"/>
              <a:chExt cx="1038210" cy="699958"/>
            </a:xfrm>
          </p:grpSpPr>
          <p:pic>
            <p:nvPicPr>
              <p:cNvPr id="18" name="图片 2">
                <a:extLst>
                  <a:ext uri="{FF2B5EF4-FFF2-40B4-BE49-F238E27FC236}">
                    <a16:creationId xmlns:a16="http://schemas.microsoft.com/office/drawing/2014/main" id="{44092EDF-4894-4580-8D99-36A2EAAF38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3">
                <a:extLst>
                  <a:ext uri="{FF2B5EF4-FFF2-40B4-BE49-F238E27FC236}">
                    <a16:creationId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0482"/>
                                        </p:tgtEl>
                                        <p:attrNameLst>
                                          <p:attrName>style.visibility</p:attrName>
                                        </p:attrNameLst>
                                      </p:cBhvr>
                                      <p:to>
                                        <p:strVal val="visible"/>
                                      </p:to>
                                    </p:set>
                                    <p:animEffect transition="in" filter="fade">
                                      <p:cBhvr>
                                        <p:cTn id="11" dur="500"/>
                                        <p:tgtEl>
                                          <p:spTgt spid="20482"/>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8594292" y="3590449"/>
            <a:ext cx="2571014" cy="2169825"/>
          </a:xfrm>
          <a:prstGeom prst="rect">
            <a:avLst/>
          </a:prstGeom>
          <a:noFill/>
        </p:spPr>
        <p:txBody>
          <a:bodyPr wrap="square" rtlCol="0">
            <a:spAutoFit/>
          </a:bodyPr>
          <a:lstStyle/>
          <a:p>
            <a:pPr algn="just" eaLnBrk="1" hangingPunct="1">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善于引导群众运用法律手段解决问题，推动形成办事依法、遇事找法、解决问题用法、化解矛盾靠法的良好环境</a:t>
            </a:r>
          </a:p>
        </p:txBody>
      </p:sp>
      <p:sp>
        <p:nvSpPr>
          <p:cNvPr id="69" name="文本框 68"/>
          <p:cNvSpPr txBox="1"/>
          <p:nvPr/>
        </p:nvSpPr>
        <p:spPr>
          <a:xfrm>
            <a:off x="3312624" y="694242"/>
            <a:ext cx="2571013" cy="2169825"/>
          </a:xfrm>
          <a:prstGeom prst="rect">
            <a:avLst/>
          </a:prstGeom>
          <a:noFill/>
        </p:spPr>
        <p:txBody>
          <a:bodyPr wrap="square" rtlCol="0">
            <a:spAutoFit/>
          </a:bodyPr>
          <a:lstStyle/>
          <a:p>
            <a:pPr algn="just" eaLnBrk="1" hangingPunct="1">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完善社会矛盾排查预警机制，善于运用大数据技术、信息化手段，努力做到早发现、早预防、早处置</a:t>
            </a:r>
          </a:p>
        </p:txBody>
      </p:sp>
      <p:sp>
        <p:nvSpPr>
          <p:cNvPr id="73" name="文本框 72"/>
          <p:cNvSpPr txBox="1"/>
          <p:nvPr/>
        </p:nvSpPr>
        <p:spPr>
          <a:xfrm>
            <a:off x="1558140" y="3590449"/>
            <a:ext cx="2558983" cy="2169825"/>
          </a:xfrm>
          <a:prstGeom prst="rect">
            <a:avLst/>
          </a:prstGeom>
          <a:noFill/>
        </p:spPr>
        <p:txBody>
          <a:bodyPr wrap="square" rtlCol="0">
            <a:spAutoFit/>
          </a:bodyPr>
          <a:lstStyle/>
          <a:p>
            <a:pPr algn="just" eaLnBrk="1" hangingPunct="1">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积极推动解决广大人民群众最关心最直接最现实的利益问题，不断打牢和巩固社会和谐稳定的物质基础</a:t>
            </a:r>
          </a:p>
        </p:txBody>
      </p:sp>
      <p:sp>
        <p:nvSpPr>
          <p:cNvPr id="77" name="文本框 76"/>
          <p:cNvSpPr txBox="1"/>
          <p:nvPr/>
        </p:nvSpPr>
        <p:spPr>
          <a:xfrm>
            <a:off x="5116307" y="3590449"/>
            <a:ext cx="2559645" cy="1338828"/>
          </a:xfrm>
          <a:prstGeom prst="rect">
            <a:avLst/>
          </a:prstGeom>
          <a:noFill/>
        </p:spPr>
        <p:txBody>
          <a:bodyPr wrap="square" rtlCol="0">
            <a:spAutoFit/>
          </a:bodyPr>
          <a:lstStyle/>
          <a:p>
            <a:pPr algn="just">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完善重大决策社会稳定风险评估机制，从源头上预防和减少矛盾</a:t>
            </a:r>
          </a:p>
        </p:txBody>
      </p:sp>
      <p:sp>
        <p:nvSpPr>
          <p:cNvPr id="81" name="文本框 80"/>
          <p:cNvSpPr txBox="1"/>
          <p:nvPr/>
        </p:nvSpPr>
        <p:spPr>
          <a:xfrm>
            <a:off x="6837678" y="694242"/>
            <a:ext cx="2702247" cy="1338828"/>
          </a:xfrm>
          <a:prstGeom prst="rect">
            <a:avLst/>
          </a:prstGeom>
          <a:noFill/>
        </p:spPr>
        <p:txBody>
          <a:bodyPr wrap="square" rtlCol="0">
            <a:spAutoFit/>
          </a:bodyPr>
          <a:lstStyle/>
          <a:p>
            <a:pPr algn="just" eaLnBrk="1" hangingPunct="1">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完善矛盾纠纷多元化解机制，提高矛盾纠纷多元化解的整体效果和效力</a:t>
            </a:r>
          </a:p>
        </p:txBody>
      </p:sp>
      <p:sp>
        <p:nvSpPr>
          <p:cNvPr id="2" name="圆角矩形 1"/>
          <p:cNvSpPr/>
          <p:nvPr/>
        </p:nvSpPr>
        <p:spPr>
          <a:xfrm>
            <a:off x="350981" y="3087289"/>
            <a:ext cx="11520000" cy="72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094044" y="2888878"/>
            <a:ext cx="432000" cy="432000"/>
            <a:chOff x="1130140" y="2758613"/>
            <a:chExt cx="432000" cy="432000"/>
          </a:xfrm>
        </p:grpSpPr>
        <p:sp>
          <p:nvSpPr>
            <p:cNvPr id="3" name="椭圆 2"/>
            <p:cNvSpPr/>
            <p:nvPr/>
          </p:nvSpPr>
          <p:spPr>
            <a:xfrm>
              <a:off x="1130140" y="2758613"/>
              <a:ext cx="432000" cy="432000"/>
            </a:xfrm>
            <a:prstGeom prst="ellipse">
              <a:avLst/>
            </a:prstGeom>
            <a:solidFill>
              <a:srgbClr val="FFFFF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1238140" y="2866613"/>
              <a:ext cx="216000" cy="216000"/>
            </a:xfrm>
            <a:prstGeom prst="ellipse">
              <a:avLst/>
            </a:prstGeom>
            <a:solidFill>
              <a:srgbClr val="FFFFF5"/>
            </a:solid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 name="直接连接符 5"/>
          <p:cNvCxnSpPr/>
          <p:nvPr/>
        </p:nvCxnSpPr>
        <p:spPr>
          <a:xfrm>
            <a:off x="1310044" y="3320878"/>
            <a:ext cx="0" cy="2162183"/>
          </a:xfrm>
          <a:prstGeom prst="line">
            <a:avLst/>
          </a:prstGeom>
          <a:ln>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4620818" y="2905202"/>
            <a:ext cx="432000" cy="432000"/>
            <a:chOff x="1130140" y="2774937"/>
            <a:chExt cx="432000" cy="432000"/>
          </a:xfrm>
        </p:grpSpPr>
        <p:sp>
          <p:nvSpPr>
            <p:cNvPr id="27" name="椭圆 26"/>
            <p:cNvSpPr/>
            <p:nvPr/>
          </p:nvSpPr>
          <p:spPr>
            <a:xfrm>
              <a:off x="1130140" y="2774937"/>
              <a:ext cx="432000" cy="432000"/>
            </a:xfrm>
            <a:prstGeom prst="ellipse">
              <a:avLst/>
            </a:prstGeom>
            <a:solidFill>
              <a:srgbClr val="FFFFF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238140" y="2882937"/>
              <a:ext cx="216000" cy="216000"/>
            </a:xfrm>
            <a:prstGeom prst="ellipse">
              <a:avLst/>
            </a:prstGeom>
            <a:solidFill>
              <a:srgbClr val="FFFFF5"/>
            </a:solid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p:nvPr/>
        </p:nvCxnSpPr>
        <p:spPr>
          <a:xfrm>
            <a:off x="4836818" y="3373202"/>
            <a:ext cx="0" cy="2162087"/>
          </a:xfrm>
          <a:prstGeom prst="line">
            <a:avLst/>
          </a:prstGeom>
          <a:ln>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8147593" y="2905202"/>
            <a:ext cx="432000" cy="432000"/>
            <a:chOff x="1130140" y="2774937"/>
            <a:chExt cx="432000" cy="432000"/>
          </a:xfrm>
        </p:grpSpPr>
        <p:sp>
          <p:nvSpPr>
            <p:cNvPr id="32" name="椭圆 31"/>
            <p:cNvSpPr/>
            <p:nvPr/>
          </p:nvSpPr>
          <p:spPr>
            <a:xfrm>
              <a:off x="1130140" y="2774937"/>
              <a:ext cx="432000" cy="432000"/>
            </a:xfrm>
            <a:prstGeom prst="ellipse">
              <a:avLst/>
            </a:prstGeom>
            <a:solidFill>
              <a:srgbClr val="FFFFF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238140" y="2882937"/>
              <a:ext cx="216000" cy="216000"/>
            </a:xfrm>
            <a:prstGeom prst="ellipse">
              <a:avLst/>
            </a:prstGeom>
            <a:solidFill>
              <a:srgbClr val="FFFFF5"/>
            </a:solid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4" name="直接连接符 33"/>
          <p:cNvCxnSpPr/>
          <p:nvPr/>
        </p:nvCxnSpPr>
        <p:spPr>
          <a:xfrm>
            <a:off x="8363593" y="3373202"/>
            <a:ext cx="0" cy="2162087"/>
          </a:xfrm>
          <a:prstGeom prst="line">
            <a:avLst/>
          </a:prstGeom>
          <a:ln>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flipV="1">
            <a:off x="2857431" y="2905202"/>
            <a:ext cx="432000" cy="432000"/>
            <a:chOff x="1130140" y="2774937"/>
            <a:chExt cx="432000" cy="432000"/>
          </a:xfrm>
        </p:grpSpPr>
        <p:sp>
          <p:nvSpPr>
            <p:cNvPr id="38" name="椭圆 37"/>
            <p:cNvSpPr/>
            <p:nvPr/>
          </p:nvSpPr>
          <p:spPr>
            <a:xfrm>
              <a:off x="1130140" y="2774937"/>
              <a:ext cx="432000" cy="432000"/>
            </a:xfrm>
            <a:prstGeom prst="ellipse">
              <a:avLst/>
            </a:prstGeom>
            <a:solidFill>
              <a:srgbClr val="FFFFF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1238140" y="2882937"/>
              <a:ext cx="216000" cy="216000"/>
            </a:xfrm>
            <a:prstGeom prst="ellipse">
              <a:avLst/>
            </a:prstGeom>
            <a:solidFill>
              <a:srgbClr val="FFFFF5"/>
            </a:solid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连接符 43"/>
          <p:cNvCxnSpPr/>
          <p:nvPr/>
        </p:nvCxnSpPr>
        <p:spPr>
          <a:xfrm flipV="1">
            <a:off x="3076089" y="904369"/>
            <a:ext cx="0" cy="1944000"/>
          </a:xfrm>
          <a:prstGeom prst="line">
            <a:avLst/>
          </a:prstGeom>
          <a:ln>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flipV="1">
            <a:off x="6384205" y="2905202"/>
            <a:ext cx="432000" cy="432000"/>
            <a:chOff x="1130140" y="2774937"/>
            <a:chExt cx="432000" cy="432000"/>
          </a:xfrm>
        </p:grpSpPr>
        <p:sp>
          <p:nvSpPr>
            <p:cNvPr id="47" name="椭圆 46"/>
            <p:cNvSpPr/>
            <p:nvPr/>
          </p:nvSpPr>
          <p:spPr>
            <a:xfrm>
              <a:off x="1130140" y="2774937"/>
              <a:ext cx="432000" cy="432000"/>
            </a:xfrm>
            <a:prstGeom prst="ellipse">
              <a:avLst/>
            </a:prstGeom>
            <a:solidFill>
              <a:srgbClr val="FFFFF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1238140" y="2882937"/>
              <a:ext cx="216000" cy="216000"/>
            </a:xfrm>
            <a:prstGeom prst="ellipse">
              <a:avLst/>
            </a:prstGeom>
            <a:solidFill>
              <a:srgbClr val="FFFFF5"/>
            </a:solidFill>
            <a:ln w="158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9" name="直接连接符 48"/>
          <p:cNvCxnSpPr/>
          <p:nvPr/>
        </p:nvCxnSpPr>
        <p:spPr>
          <a:xfrm flipV="1">
            <a:off x="6600205" y="920067"/>
            <a:ext cx="0" cy="1944000"/>
          </a:xfrm>
          <a:prstGeom prst="line">
            <a:avLst/>
          </a:prstGeom>
          <a:ln>
            <a:solidFill>
              <a:srgbClr val="C00000"/>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5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childTnLst>
                          </p:cTn>
                        </p:par>
                        <p:par>
                          <p:cTn id="24" fill="hold">
                            <p:stCondLst>
                              <p:cond delay="3750"/>
                            </p:stCondLst>
                            <p:childTnLst>
                              <p:par>
                                <p:cTn id="25" presetID="31"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1000" fill="hold"/>
                                        <p:tgtEl>
                                          <p:spTgt spid="35"/>
                                        </p:tgtEl>
                                        <p:attrNameLst>
                                          <p:attrName>ppt_w</p:attrName>
                                        </p:attrNameLst>
                                      </p:cBhvr>
                                      <p:tavLst>
                                        <p:tav tm="0">
                                          <p:val>
                                            <p:fltVal val="0"/>
                                          </p:val>
                                        </p:tav>
                                        <p:tav tm="100000">
                                          <p:val>
                                            <p:strVal val="#ppt_w"/>
                                          </p:val>
                                        </p:tav>
                                      </p:tavLst>
                                    </p:anim>
                                    <p:anim calcmode="lin" valueType="num">
                                      <p:cBhvr>
                                        <p:cTn id="28" dur="1000" fill="hold"/>
                                        <p:tgtEl>
                                          <p:spTgt spid="35"/>
                                        </p:tgtEl>
                                        <p:attrNameLst>
                                          <p:attrName>ppt_h</p:attrName>
                                        </p:attrNameLst>
                                      </p:cBhvr>
                                      <p:tavLst>
                                        <p:tav tm="0">
                                          <p:val>
                                            <p:fltVal val="0"/>
                                          </p:val>
                                        </p:tav>
                                        <p:tav tm="100000">
                                          <p:val>
                                            <p:strVal val="#ppt_h"/>
                                          </p:val>
                                        </p:tav>
                                      </p:tavLst>
                                    </p:anim>
                                    <p:anim calcmode="lin" valueType="num">
                                      <p:cBhvr>
                                        <p:cTn id="29" dur="1000" fill="hold"/>
                                        <p:tgtEl>
                                          <p:spTgt spid="35"/>
                                        </p:tgtEl>
                                        <p:attrNameLst>
                                          <p:attrName>style.rotation</p:attrName>
                                        </p:attrNameLst>
                                      </p:cBhvr>
                                      <p:tavLst>
                                        <p:tav tm="0">
                                          <p:val>
                                            <p:fltVal val="90"/>
                                          </p:val>
                                        </p:tav>
                                        <p:tav tm="100000">
                                          <p:val>
                                            <p:fltVal val="0"/>
                                          </p:val>
                                        </p:tav>
                                      </p:tavLst>
                                    </p:anim>
                                    <p:animEffect transition="in" filter="fade">
                                      <p:cBhvr>
                                        <p:cTn id="30" dur="1000"/>
                                        <p:tgtEl>
                                          <p:spTgt spid="35"/>
                                        </p:tgtEl>
                                      </p:cBhvr>
                                    </p:animEffect>
                                  </p:childTnLst>
                                </p:cTn>
                              </p:par>
                            </p:childTnLst>
                          </p:cTn>
                        </p:par>
                        <p:par>
                          <p:cTn id="31" fill="hold">
                            <p:stCondLst>
                              <p:cond delay="475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par>
                          <p:cTn id="35" fill="hold">
                            <p:stCondLst>
                              <p:cond delay="525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par>
                          <p:cTn id="39" fill="hold">
                            <p:stCondLst>
                              <p:cond delay="7050"/>
                            </p:stCondLst>
                            <p:childTnLst>
                              <p:par>
                                <p:cTn id="40" presetID="31"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fltVal val="0"/>
                                          </p:val>
                                        </p:tav>
                                        <p:tav tm="100000">
                                          <p:val>
                                            <p:strVal val="#ppt_w"/>
                                          </p:val>
                                        </p:tav>
                                      </p:tavLst>
                                    </p:anim>
                                    <p:anim calcmode="lin" valueType="num">
                                      <p:cBhvr>
                                        <p:cTn id="43" dur="1000" fill="hold"/>
                                        <p:tgtEl>
                                          <p:spTgt spid="25"/>
                                        </p:tgtEl>
                                        <p:attrNameLst>
                                          <p:attrName>ppt_h</p:attrName>
                                        </p:attrNameLst>
                                      </p:cBhvr>
                                      <p:tavLst>
                                        <p:tav tm="0">
                                          <p:val>
                                            <p:fltVal val="0"/>
                                          </p:val>
                                        </p:tav>
                                        <p:tav tm="100000">
                                          <p:val>
                                            <p:strVal val="#ppt_h"/>
                                          </p:val>
                                        </p:tav>
                                      </p:tavLst>
                                    </p:anim>
                                    <p:anim calcmode="lin" valueType="num">
                                      <p:cBhvr>
                                        <p:cTn id="44" dur="1000" fill="hold"/>
                                        <p:tgtEl>
                                          <p:spTgt spid="25"/>
                                        </p:tgtEl>
                                        <p:attrNameLst>
                                          <p:attrName>style.rotation</p:attrName>
                                        </p:attrNameLst>
                                      </p:cBhvr>
                                      <p:tavLst>
                                        <p:tav tm="0">
                                          <p:val>
                                            <p:fltVal val="90"/>
                                          </p:val>
                                        </p:tav>
                                        <p:tav tm="100000">
                                          <p:val>
                                            <p:fltVal val="0"/>
                                          </p:val>
                                        </p:tav>
                                      </p:tavLst>
                                    </p:anim>
                                    <p:animEffect transition="in" filter="fade">
                                      <p:cBhvr>
                                        <p:cTn id="45" dur="1000"/>
                                        <p:tgtEl>
                                          <p:spTgt spid="25"/>
                                        </p:tgtEl>
                                      </p:cBhvr>
                                    </p:animEffect>
                                  </p:childTnLst>
                                </p:cTn>
                              </p:par>
                            </p:childTnLst>
                          </p:cTn>
                        </p:par>
                        <p:par>
                          <p:cTn id="46" fill="hold">
                            <p:stCondLst>
                              <p:cond delay="805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8550"/>
                            </p:stCondLst>
                            <p:childTnLst>
                              <p:par>
                                <p:cTn id="51" presetID="10" presetClass="entr" presetSubtype="0" fill="hold" grpId="0" nodeType="afterEffect">
                                  <p:stCondLst>
                                    <p:cond delay="0"/>
                                  </p:stCondLst>
                                  <p:iterate type="wd">
                                    <p:tmPct val="10000"/>
                                  </p:iterate>
                                  <p:childTnLst>
                                    <p:set>
                                      <p:cBhvr>
                                        <p:cTn id="52" dur="1" fill="hold">
                                          <p:stCondLst>
                                            <p:cond delay="0"/>
                                          </p:stCondLst>
                                        </p:cTn>
                                        <p:tgtEl>
                                          <p:spTgt spid="77"/>
                                        </p:tgtEl>
                                        <p:attrNameLst>
                                          <p:attrName>style.visibility</p:attrName>
                                        </p:attrNameLst>
                                      </p:cBhvr>
                                      <p:to>
                                        <p:strVal val="visible"/>
                                      </p:to>
                                    </p:set>
                                    <p:animEffect transition="in" filter="fade">
                                      <p:cBhvr>
                                        <p:cTn id="53" dur="500"/>
                                        <p:tgtEl>
                                          <p:spTgt spid="77"/>
                                        </p:tgtEl>
                                      </p:cBhvr>
                                    </p:animEffect>
                                  </p:childTnLst>
                                </p:cTn>
                              </p:par>
                            </p:childTnLst>
                          </p:cTn>
                        </p:par>
                        <p:par>
                          <p:cTn id="54" fill="hold">
                            <p:stCondLst>
                              <p:cond delay="9800"/>
                            </p:stCondLst>
                            <p:childTnLst>
                              <p:par>
                                <p:cTn id="55" presetID="31" presetClass="entr" presetSubtype="0"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1000" fill="hold"/>
                                        <p:tgtEl>
                                          <p:spTgt spid="45"/>
                                        </p:tgtEl>
                                        <p:attrNameLst>
                                          <p:attrName>ppt_w</p:attrName>
                                        </p:attrNameLst>
                                      </p:cBhvr>
                                      <p:tavLst>
                                        <p:tav tm="0">
                                          <p:val>
                                            <p:fltVal val="0"/>
                                          </p:val>
                                        </p:tav>
                                        <p:tav tm="100000">
                                          <p:val>
                                            <p:strVal val="#ppt_w"/>
                                          </p:val>
                                        </p:tav>
                                      </p:tavLst>
                                    </p:anim>
                                    <p:anim calcmode="lin" valueType="num">
                                      <p:cBhvr>
                                        <p:cTn id="58" dur="1000" fill="hold"/>
                                        <p:tgtEl>
                                          <p:spTgt spid="45"/>
                                        </p:tgtEl>
                                        <p:attrNameLst>
                                          <p:attrName>ppt_h</p:attrName>
                                        </p:attrNameLst>
                                      </p:cBhvr>
                                      <p:tavLst>
                                        <p:tav tm="0">
                                          <p:val>
                                            <p:fltVal val="0"/>
                                          </p:val>
                                        </p:tav>
                                        <p:tav tm="100000">
                                          <p:val>
                                            <p:strVal val="#ppt_h"/>
                                          </p:val>
                                        </p:tav>
                                      </p:tavLst>
                                    </p:anim>
                                    <p:anim calcmode="lin" valueType="num">
                                      <p:cBhvr>
                                        <p:cTn id="59" dur="1000" fill="hold"/>
                                        <p:tgtEl>
                                          <p:spTgt spid="45"/>
                                        </p:tgtEl>
                                        <p:attrNameLst>
                                          <p:attrName>style.rotation</p:attrName>
                                        </p:attrNameLst>
                                      </p:cBhvr>
                                      <p:tavLst>
                                        <p:tav tm="0">
                                          <p:val>
                                            <p:fltVal val="90"/>
                                          </p:val>
                                        </p:tav>
                                        <p:tav tm="100000">
                                          <p:val>
                                            <p:fltVal val="0"/>
                                          </p:val>
                                        </p:tav>
                                      </p:tavLst>
                                    </p:anim>
                                    <p:animEffect transition="in" filter="fade">
                                      <p:cBhvr>
                                        <p:cTn id="60" dur="1000"/>
                                        <p:tgtEl>
                                          <p:spTgt spid="45"/>
                                        </p:tgtEl>
                                      </p:cBhvr>
                                    </p:animEffect>
                                  </p:childTnLst>
                                </p:cTn>
                              </p:par>
                            </p:childTnLst>
                          </p:cTn>
                        </p:par>
                        <p:par>
                          <p:cTn id="61" fill="hold">
                            <p:stCondLst>
                              <p:cond delay="10800"/>
                            </p:stCondLst>
                            <p:childTnLst>
                              <p:par>
                                <p:cTn id="62" presetID="22" presetClass="entr" presetSubtype="4" fill="hold" nodeType="after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down)">
                                      <p:cBhvr>
                                        <p:cTn id="64" dur="500"/>
                                        <p:tgtEl>
                                          <p:spTgt spid="49"/>
                                        </p:tgtEl>
                                      </p:cBhvr>
                                    </p:animEffect>
                                  </p:childTnLst>
                                </p:cTn>
                              </p:par>
                            </p:childTnLst>
                          </p:cTn>
                        </p:par>
                        <p:par>
                          <p:cTn id="65" fill="hold">
                            <p:stCondLst>
                              <p:cond delay="11300"/>
                            </p:stCondLst>
                            <p:childTnLst>
                              <p:par>
                                <p:cTn id="66" presetID="10" presetClass="entr" presetSubtype="0" fill="hold" grpId="0" nodeType="afterEffect">
                                  <p:stCondLst>
                                    <p:cond delay="0"/>
                                  </p:stCondLst>
                                  <p:iterate type="wd">
                                    <p:tmPct val="10000"/>
                                  </p:iterate>
                                  <p:childTnLst>
                                    <p:set>
                                      <p:cBhvr>
                                        <p:cTn id="67" dur="1" fill="hold">
                                          <p:stCondLst>
                                            <p:cond delay="0"/>
                                          </p:stCondLst>
                                        </p:cTn>
                                        <p:tgtEl>
                                          <p:spTgt spid="81"/>
                                        </p:tgtEl>
                                        <p:attrNameLst>
                                          <p:attrName>style.visibility</p:attrName>
                                        </p:attrNameLst>
                                      </p:cBhvr>
                                      <p:to>
                                        <p:strVal val="visible"/>
                                      </p:to>
                                    </p:set>
                                    <p:animEffect transition="in" filter="fade">
                                      <p:cBhvr>
                                        <p:cTn id="68" dur="500"/>
                                        <p:tgtEl>
                                          <p:spTgt spid="81"/>
                                        </p:tgtEl>
                                      </p:cBhvr>
                                    </p:animEffect>
                                  </p:childTnLst>
                                </p:cTn>
                              </p:par>
                            </p:childTnLst>
                          </p:cTn>
                        </p:par>
                        <p:par>
                          <p:cTn id="69" fill="hold">
                            <p:stCondLst>
                              <p:cond delay="12600"/>
                            </p:stCondLst>
                            <p:childTnLst>
                              <p:par>
                                <p:cTn id="70" presetID="31"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1000" fill="hold"/>
                                        <p:tgtEl>
                                          <p:spTgt spid="30"/>
                                        </p:tgtEl>
                                        <p:attrNameLst>
                                          <p:attrName>ppt_w</p:attrName>
                                        </p:attrNameLst>
                                      </p:cBhvr>
                                      <p:tavLst>
                                        <p:tav tm="0">
                                          <p:val>
                                            <p:fltVal val="0"/>
                                          </p:val>
                                        </p:tav>
                                        <p:tav tm="100000">
                                          <p:val>
                                            <p:strVal val="#ppt_w"/>
                                          </p:val>
                                        </p:tav>
                                      </p:tavLst>
                                    </p:anim>
                                    <p:anim calcmode="lin" valueType="num">
                                      <p:cBhvr>
                                        <p:cTn id="73" dur="1000" fill="hold"/>
                                        <p:tgtEl>
                                          <p:spTgt spid="30"/>
                                        </p:tgtEl>
                                        <p:attrNameLst>
                                          <p:attrName>ppt_h</p:attrName>
                                        </p:attrNameLst>
                                      </p:cBhvr>
                                      <p:tavLst>
                                        <p:tav tm="0">
                                          <p:val>
                                            <p:fltVal val="0"/>
                                          </p:val>
                                        </p:tav>
                                        <p:tav tm="100000">
                                          <p:val>
                                            <p:strVal val="#ppt_h"/>
                                          </p:val>
                                        </p:tav>
                                      </p:tavLst>
                                    </p:anim>
                                    <p:anim calcmode="lin" valueType="num">
                                      <p:cBhvr>
                                        <p:cTn id="74" dur="1000" fill="hold"/>
                                        <p:tgtEl>
                                          <p:spTgt spid="30"/>
                                        </p:tgtEl>
                                        <p:attrNameLst>
                                          <p:attrName>style.rotation</p:attrName>
                                        </p:attrNameLst>
                                      </p:cBhvr>
                                      <p:tavLst>
                                        <p:tav tm="0">
                                          <p:val>
                                            <p:fltVal val="90"/>
                                          </p:val>
                                        </p:tav>
                                        <p:tav tm="100000">
                                          <p:val>
                                            <p:fltVal val="0"/>
                                          </p:val>
                                        </p:tav>
                                      </p:tavLst>
                                    </p:anim>
                                    <p:animEffect transition="in" filter="fade">
                                      <p:cBhvr>
                                        <p:cTn id="75" dur="1000"/>
                                        <p:tgtEl>
                                          <p:spTgt spid="30"/>
                                        </p:tgtEl>
                                      </p:cBhvr>
                                    </p:animEffect>
                                  </p:childTnLst>
                                </p:cTn>
                              </p:par>
                            </p:childTnLst>
                          </p:cTn>
                        </p:par>
                        <p:par>
                          <p:cTn id="76" fill="hold">
                            <p:stCondLst>
                              <p:cond delay="13600"/>
                            </p:stCondLst>
                            <p:childTnLst>
                              <p:par>
                                <p:cTn id="77" presetID="22" presetClass="entr" presetSubtype="1"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childTnLst>
                          </p:cTn>
                        </p:par>
                        <p:par>
                          <p:cTn id="80" fill="hold">
                            <p:stCondLst>
                              <p:cond delay="14100"/>
                            </p:stCondLst>
                            <p:childTnLst>
                              <p:par>
                                <p:cTn id="81" presetID="10" presetClass="entr" presetSubtype="0" fill="hold" grpId="0" nodeType="afterEffect">
                                  <p:stCondLst>
                                    <p:cond delay="0"/>
                                  </p:stCondLst>
                                  <p:iterate type="wd">
                                    <p:tmPct val="1000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9" grpId="0"/>
      <p:bldP spid="73" grpId="0"/>
      <p:bldP spid="77" grpId="0"/>
      <p:bldP spid="81"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4616"/>
          <p:cNvSpPr>
            <a:spLocks noChangeArrowheads="1"/>
          </p:cNvSpPr>
          <p:nvPr/>
        </p:nvSpPr>
        <p:spPr bwMode="auto">
          <a:xfrm>
            <a:off x="856108" y="2998117"/>
            <a:ext cx="10479784" cy="86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45716" tIns="45716" rIns="45716" bIns="45716" anchor="ctr">
            <a:spAutoFit/>
          </a:bodyPr>
          <a:lstStyle>
            <a:lvl1pPr marL="457200">
              <a:defRPr sz="3600">
                <a:solidFill>
                  <a:srgbClr val="000000"/>
                </a:solidFill>
                <a:latin typeface="Helvetica" panose="020B0604020202020204" pitchFamily="34" charset="0"/>
                <a:sym typeface="Helvetica" panose="020B0604020202020204" pitchFamily="34" charset="0"/>
              </a:defRPr>
            </a:lvl1pPr>
            <a:lvl2pPr>
              <a:defRPr sz="3600">
                <a:solidFill>
                  <a:srgbClr val="000000"/>
                </a:solidFill>
                <a:latin typeface="Helvetica" panose="020B0604020202020204" pitchFamily="34" charset="0"/>
                <a:sym typeface="Helvetica" panose="020B0604020202020204" pitchFamily="34" charset="0"/>
              </a:defRPr>
            </a:lvl2pPr>
            <a:lvl3pPr>
              <a:defRPr sz="3600">
                <a:solidFill>
                  <a:srgbClr val="000000"/>
                </a:solidFill>
                <a:latin typeface="Helvetica" panose="020B0604020202020204" pitchFamily="34" charset="0"/>
                <a:sym typeface="Helvetica" panose="020B0604020202020204" pitchFamily="34" charset="0"/>
              </a:defRPr>
            </a:lvl3pPr>
            <a:lvl4pPr>
              <a:defRPr sz="3600">
                <a:solidFill>
                  <a:srgbClr val="000000"/>
                </a:solidFill>
                <a:latin typeface="Helvetica" panose="020B0604020202020204" pitchFamily="34" charset="0"/>
                <a:sym typeface="Helvetica" panose="020B0604020202020204" pitchFamily="34" charset="0"/>
              </a:defRPr>
            </a:lvl4pPr>
            <a:lvl5pPr>
              <a:defRPr sz="3600">
                <a:solidFill>
                  <a:srgbClr val="000000"/>
                </a:solidFill>
                <a:latin typeface="Helvetica" panose="020B0604020202020204" pitchFamily="34" charset="0"/>
                <a:sym typeface="Helvetica" panose="020B0604020202020204" pitchFamily="34" charset="0"/>
              </a:defRPr>
            </a:lvl5pPr>
            <a:lvl6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lvl="0" algn="ctr">
              <a:lnSpc>
                <a:spcPts val="6000"/>
              </a:lnSpc>
              <a:defRPr/>
            </a:pPr>
            <a:r>
              <a:rPr lang="zh-CN" altLang="en-US" sz="54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Heiti SC Medium" charset="0"/>
              </a:rPr>
              <a:t>打造共建共治共享的社会治理格局</a:t>
            </a:r>
          </a:p>
        </p:txBody>
      </p:sp>
      <p:sp>
        <p:nvSpPr>
          <p:cNvPr id="7" name="矩形 6"/>
          <p:cNvSpPr/>
          <p:nvPr/>
        </p:nvSpPr>
        <p:spPr>
          <a:xfrm>
            <a:off x="4080063" y="1904219"/>
            <a:ext cx="4031874" cy="946413"/>
          </a:xfrm>
          <a:prstGeom prst="rect">
            <a:avLst/>
          </a:prstGeom>
        </p:spPr>
        <p:txBody>
          <a:bodyPr wrap="none">
            <a:spAutoFit/>
          </a:bodyPr>
          <a:lstStyle/>
          <a:p>
            <a:pPr lvl="0" algn="ctr" fontAlgn="base" hangingPunct="0">
              <a:lnSpc>
                <a:spcPct val="90000"/>
              </a:lnSpc>
              <a:spcBef>
                <a:spcPct val="0"/>
              </a:spcBef>
              <a:spcAft>
                <a:spcPct val="0"/>
              </a:spcAft>
              <a:defRPr/>
            </a:pPr>
            <a:r>
              <a:rPr lang="zh-CN" altLang="en-US" sz="6000" noProof="1">
                <a:solidFill>
                  <a:schemeClr val="bg1"/>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sym typeface="Heiti SC Medium" charset="0"/>
              </a:rPr>
              <a:t>第二十一讲</a:t>
            </a:r>
          </a:p>
        </p:txBody>
      </p:sp>
    </p:spTree>
    <p:extLst>
      <p:ext uri="{BB962C8B-B14F-4D97-AF65-F5344CB8AC3E}">
        <p14:creationId xmlns:p14="http://schemas.microsoft.com/office/powerpoint/2010/main" val="40715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42303" y="1344382"/>
            <a:ext cx="10906351" cy="499624"/>
          </a:xfrm>
          <a:prstGeom prst="rect">
            <a:avLst/>
          </a:prstGeom>
        </p:spPr>
        <p:txBody>
          <a:bodyPr wrap="square">
            <a:spAutoFit/>
          </a:bodyPr>
          <a:lstStyle/>
          <a:p>
            <a:pPr marL="0" indent="0">
              <a:lnSpc>
                <a:spcPct val="150000"/>
              </a:lnSpc>
              <a:buFontTx/>
              <a:buNone/>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公共安全连着千家万户，是社会安定、社会秩序良好的重要体现，是人民安居乐业的重要保障。</a:t>
            </a:r>
          </a:p>
        </p:txBody>
      </p:sp>
      <p:sp>
        <p:nvSpPr>
          <p:cNvPr id="10" name="TextBox 3"/>
          <p:cNvSpPr txBox="1">
            <a:spLocks noChangeArrowheads="1"/>
          </p:cNvSpPr>
          <p:nvPr/>
        </p:nvSpPr>
        <p:spPr bwMode="auto">
          <a:xfrm>
            <a:off x="0" y="568712"/>
            <a:ext cx="12191999"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健全公共安全体系</a:t>
            </a:r>
          </a:p>
        </p:txBody>
      </p:sp>
      <p:grpSp>
        <p:nvGrpSpPr>
          <p:cNvPr id="16" name="组合 15"/>
          <p:cNvGrpSpPr/>
          <p:nvPr/>
        </p:nvGrpSpPr>
        <p:grpSpPr>
          <a:xfrm>
            <a:off x="1955999" y="2126543"/>
            <a:ext cx="8280000" cy="576000"/>
            <a:chOff x="1955999" y="2154536"/>
            <a:chExt cx="8280000" cy="576000"/>
          </a:xfrm>
        </p:grpSpPr>
        <p:sp>
          <p:nvSpPr>
            <p:cNvPr id="5" name="矩形 4"/>
            <p:cNvSpPr/>
            <p:nvPr/>
          </p:nvSpPr>
          <p:spPr>
            <a:xfrm>
              <a:off x="1955999" y="2154536"/>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078092" y="2281208"/>
              <a:ext cx="318983" cy="322657"/>
              <a:chOff x="2080294" y="2269292"/>
              <a:chExt cx="318983" cy="322657"/>
            </a:xfrm>
          </p:grpSpPr>
          <p:sp>
            <p:nvSpPr>
              <p:cNvPr id="35" name="五角星 34"/>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五角星 2"/>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 name="文本框 105"/>
            <p:cNvSpPr txBox="1"/>
            <p:nvPr/>
          </p:nvSpPr>
          <p:spPr>
            <a:xfrm>
              <a:off x="4383926" y="2227093"/>
              <a:ext cx="3424146" cy="430887"/>
            </a:xfrm>
            <a:prstGeom prst="rect">
              <a:avLst/>
            </a:prstGeom>
            <a:noFill/>
          </p:spPr>
          <p:txBody>
            <a:bodyPr wrap="square" rtlCol="0">
              <a:spAutoFit/>
            </a:bodyPr>
            <a:lstStyle/>
            <a:p>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要牢固树立安全发展理念</a:t>
              </a:r>
            </a:p>
          </p:txBody>
        </p:sp>
        <p:grpSp>
          <p:nvGrpSpPr>
            <p:cNvPr id="14" name="组合 13"/>
            <p:cNvGrpSpPr/>
            <p:nvPr/>
          </p:nvGrpSpPr>
          <p:grpSpPr>
            <a:xfrm>
              <a:off x="9819820" y="2281208"/>
              <a:ext cx="318983" cy="322657"/>
              <a:chOff x="2232694" y="2421692"/>
              <a:chExt cx="318983" cy="322657"/>
            </a:xfrm>
          </p:grpSpPr>
          <p:sp>
            <p:nvSpPr>
              <p:cNvPr id="62" name="五角星 61"/>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五角星 62"/>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1955999" y="2840122"/>
            <a:ext cx="8280000" cy="576000"/>
            <a:chOff x="1955999" y="2837550"/>
            <a:chExt cx="8280000" cy="576000"/>
          </a:xfrm>
        </p:grpSpPr>
        <p:sp>
          <p:nvSpPr>
            <p:cNvPr id="43" name="矩形 42"/>
            <p:cNvSpPr/>
            <p:nvPr/>
          </p:nvSpPr>
          <p:spPr>
            <a:xfrm flipH="1">
              <a:off x="1955999" y="2837550"/>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文本框 92"/>
            <p:cNvSpPr txBox="1"/>
            <p:nvPr/>
          </p:nvSpPr>
          <p:spPr>
            <a:xfrm>
              <a:off x="4029650" y="2910107"/>
              <a:ext cx="4132699" cy="430887"/>
            </a:xfrm>
            <a:prstGeom prst="rect">
              <a:avLst/>
            </a:prstGeom>
            <a:noFill/>
          </p:spPr>
          <p:txBody>
            <a:bodyPr wrap="square" rtlCol="0">
              <a:spAutoFit/>
            </a:bodyPr>
            <a:lstStyle/>
            <a:p>
              <a:pPr algn="just"/>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抓紧建立健全安全生产责任体系</a:t>
              </a:r>
              <a:endParaRPr lang="zh-CN" altLang="en-US" sz="2200" dirty="0">
                <a:solidFill>
                  <a:schemeClr val="tx1">
                    <a:lumMod val="85000"/>
                    <a:lumOff val="15000"/>
                  </a:schemeClr>
                </a:solidFill>
              </a:endParaRPr>
            </a:p>
          </p:txBody>
        </p:sp>
        <p:grpSp>
          <p:nvGrpSpPr>
            <p:cNvPr id="66" name="组合 65"/>
            <p:cNvGrpSpPr/>
            <p:nvPr/>
          </p:nvGrpSpPr>
          <p:grpSpPr>
            <a:xfrm>
              <a:off x="2078092" y="2964222"/>
              <a:ext cx="318983" cy="322657"/>
              <a:chOff x="2080294" y="2269292"/>
              <a:chExt cx="318983" cy="322657"/>
            </a:xfrm>
          </p:grpSpPr>
          <p:sp>
            <p:nvSpPr>
              <p:cNvPr id="67" name="五角星 66"/>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五角星 67"/>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9819820" y="2964222"/>
              <a:ext cx="318983" cy="322657"/>
              <a:chOff x="2232694" y="2421692"/>
              <a:chExt cx="318983" cy="322657"/>
            </a:xfrm>
          </p:grpSpPr>
          <p:sp>
            <p:nvSpPr>
              <p:cNvPr id="70" name="五角星 69"/>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五角星 70"/>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8" name="组合 17"/>
          <p:cNvGrpSpPr/>
          <p:nvPr/>
        </p:nvGrpSpPr>
        <p:grpSpPr>
          <a:xfrm>
            <a:off x="1955999" y="3553701"/>
            <a:ext cx="8280000" cy="576000"/>
            <a:chOff x="1955999" y="3579595"/>
            <a:chExt cx="8280000" cy="576000"/>
          </a:xfrm>
        </p:grpSpPr>
        <p:sp>
          <p:nvSpPr>
            <p:cNvPr id="47" name="矩形 46"/>
            <p:cNvSpPr/>
            <p:nvPr/>
          </p:nvSpPr>
          <p:spPr>
            <a:xfrm>
              <a:off x="1955999" y="3579595"/>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p:cNvSpPr txBox="1"/>
            <p:nvPr/>
          </p:nvSpPr>
          <p:spPr>
            <a:xfrm>
              <a:off x="2621663" y="3652152"/>
              <a:ext cx="6948672" cy="430887"/>
            </a:xfrm>
            <a:prstGeom prst="rect">
              <a:avLst/>
            </a:prstGeom>
            <a:noFill/>
          </p:spPr>
          <p:txBody>
            <a:bodyPr wrap="square" rtlCol="0">
              <a:spAutoFit/>
            </a:bodyPr>
            <a:lstStyle/>
            <a:p>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强化预防治本，健全预警应急机制，加大监管执法力度</a:t>
              </a:r>
            </a:p>
          </p:txBody>
        </p:sp>
        <p:grpSp>
          <p:nvGrpSpPr>
            <p:cNvPr id="72" name="组合 71"/>
            <p:cNvGrpSpPr/>
            <p:nvPr/>
          </p:nvGrpSpPr>
          <p:grpSpPr>
            <a:xfrm>
              <a:off x="2078092" y="3706267"/>
              <a:ext cx="318983" cy="322657"/>
              <a:chOff x="2080294" y="2269292"/>
              <a:chExt cx="318983" cy="322657"/>
            </a:xfrm>
          </p:grpSpPr>
          <p:sp>
            <p:nvSpPr>
              <p:cNvPr id="73" name="五角星 72"/>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五角星 73"/>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9819820" y="3706267"/>
              <a:ext cx="318983" cy="322657"/>
              <a:chOff x="2232694" y="2421692"/>
              <a:chExt cx="318983" cy="322657"/>
            </a:xfrm>
          </p:grpSpPr>
          <p:sp>
            <p:nvSpPr>
              <p:cNvPr id="76" name="五角星 75"/>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五角星 76"/>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1955999" y="4267280"/>
            <a:ext cx="8280000" cy="576000"/>
            <a:chOff x="1955999" y="4256144"/>
            <a:chExt cx="8280000" cy="576000"/>
          </a:xfrm>
        </p:grpSpPr>
        <p:sp>
          <p:nvSpPr>
            <p:cNvPr id="51" name="矩形 50"/>
            <p:cNvSpPr/>
            <p:nvPr/>
          </p:nvSpPr>
          <p:spPr>
            <a:xfrm flipH="1">
              <a:off x="1955999" y="4256144"/>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文本框 107"/>
            <p:cNvSpPr txBox="1"/>
            <p:nvPr/>
          </p:nvSpPr>
          <p:spPr>
            <a:xfrm>
              <a:off x="2917736" y="4328701"/>
              <a:ext cx="6356527" cy="430887"/>
            </a:xfrm>
            <a:prstGeom prst="rect">
              <a:avLst/>
            </a:prstGeom>
            <a:noFill/>
          </p:spPr>
          <p:txBody>
            <a:bodyPr wrap="square" rtlCol="0">
              <a:spAutoFit/>
            </a:bodyPr>
            <a:lstStyle/>
            <a:p>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推动建立行业公共安全风险评估、化解和管控制度</a:t>
              </a:r>
            </a:p>
          </p:txBody>
        </p:sp>
        <p:grpSp>
          <p:nvGrpSpPr>
            <p:cNvPr id="78" name="组合 77"/>
            <p:cNvGrpSpPr/>
            <p:nvPr/>
          </p:nvGrpSpPr>
          <p:grpSpPr>
            <a:xfrm>
              <a:off x="2078092" y="4382816"/>
              <a:ext cx="318983" cy="322657"/>
              <a:chOff x="2080294" y="2269292"/>
              <a:chExt cx="318983" cy="322657"/>
            </a:xfrm>
          </p:grpSpPr>
          <p:sp>
            <p:nvSpPr>
              <p:cNvPr id="79" name="五角星 78"/>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79"/>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9819820" y="4382816"/>
              <a:ext cx="318983" cy="322657"/>
              <a:chOff x="2232694" y="2421692"/>
              <a:chExt cx="318983" cy="322657"/>
            </a:xfrm>
          </p:grpSpPr>
          <p:sp>
            <p:nvSpPr>
              <p:cNvPr id="82" name="五角星 81"/>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五角星 82"/>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0" name="组合 19"/>
          <p:cNvGrpSpPr/>
          <p:nvPr/>
        </p:nvGrpSpPr>
        <p:grpSpPr>
          <a:xfrm>
            <a:off x="1955999" y="4980859"/>
            <a:ext cx="8280000" cy="576000"/>
            <a:chOff x="1955999" y="4997830"/>
            <a:chExt cx="8280000" cy="576000"/>
          </a:xfrm>
        </p:grpSpPr>
        <p:sp>
          <p:nvSpPr>
            <p:cNvPr id="55" name="矩形 54"/>
            <p:cNvSpPr/>
            <p:nvPr/>
          </p:nvSpPr>
          <p:spPr>
            <a:xfrm>
              <a:off x="1955999" y="4997830"/>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08"/>
            <p:cNvSpPr txBox="1"/>
            <p:nvPr/>
          </p:nvSpPr>
          <p:spPr>
            <a:xfrm>
              <a:off x="4878390" y="5070387"/>
              <a:ext cx="2435219" cy="430887"/>
            </a:xfrm>
            <a:prstGeom prst="rect">
              <a:avLst/>
            </a:prstGeom>
            <a:noFill/>
          </p:spPr>
          <p:txBody>
            <a:bodyPr wrap="square" rtlCol="0">
              <a:spAutoFit/>
            </a:bodyPr>
            <a:lstStyle/>
            <a:p>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实施食品安全战略</a:t>
              </a:r>
            </a:p>
          </p:txBody>
        </p:sp>
        <p:grpSp>
          <p:nvGrpSpPr>
            <p:cNvPr id="84" name="组合 83"/>
            <p:cNvGrpSpPr/>
            <p:nvPr/>
          </p:nvGrpSpPr>
          <p:grpSpPr>
            <a:xfrm>
              <a:off x="2078092" y="5124502"/>
              <a:ext cx="318983" cy="322657"/>
              <a:chOff x="2080294" y="2269292"/>
              <a:chExt cx="318983" cy="322657"/>
            </a:xfrm>
          </p:grpSpPr>
          <p:sp>
            <p:nvSpPr>
              <p:cNvPr id="85" name="五角星 84"/>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五角星 85"/>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7" name="组合 86"/>
            <p:cNvGrpSpPr/>
            <p:nvPr/>
          </p:nvGrpSpPr>
          <p:grpSpPr>
            <a:xfrm>
              <a:off x="9819820" y="5124502"/>
              <a:ext cx="318983" cy="322657"/>
              <a:chOff x="2232694" y="2421692"/>
              <a:chExt cx="318983" cy="322657"/>
            </a:xfrm>
          </p:grpSpPr>
          <p:sp>
            <p:nvSpPr>
              <p:cNvPr id="88" name="五角星 87"/>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五角星 88"/>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 name="组合 20"/>
          <p:cNvGrpSpPr/>
          <p:nvPr/>
        </p:nvGrpSpPr>
        <p:grpSpPr>
          <a:xfrm>
            <a:off x="1955999" y="5694440"/>
            <a:ext cx="8280000" cy="576000"/>
            <a:chOff x="1955999" y="5722433"/>
            <a:chExt cx="8280000" cy="576000"/>
          </a:xfrm>
        </p:grpSpPr>
        <p:sp>
          <p:nvSpPr>
            <p:cNvPr id="59" name="矩形 58"/>
            <p:cNvSpPr/>
            <p:nvPr/>
          </p:nvSpPr>
          <p:spPr>
            <a:xfrm flipH="1">
              <a:off x="1955999" y="5722433"/>
              <a:ext cx="8280000" cy="576000"/>
            </a:xfrm>
            <a:prstGeom prst="rect">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p:cNvSpPr txBox="1"/>
            <p:nvPr/>
          </p:nvSpPr>
          <p:spPr>
            <a:xfrm>
              <a:off x="3628309" y="5794990"/>
              <a:ext cx="4935381" cy="430887"/>
            </a:xfrm>
            <a:prstGeom prst="rect">
              <a:avLst/>
            </a:prstGeom>
            <a:noFill/>
          </p:spPr>
          <p:txBody>
            <a:bodyPr wrap="square" rtlCol="0">
              <a:spAutoFit/>
            </a:bodyPr>
            <a:lstStyle/>
            <a:p>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切实加大投入，加强全民安全意识教育</a:t>
              </a:r>
            </a:p>
          </p:txBody>
        </p:sp>
        <p:grpSp>
          <p:nvGrpSpPr>
            <p:cNvPr id="90" name="组合 89"/>
            <p:cNvGrpSpPr/>
            <p:nvPr/>
          </p:nvGrpSpPr>
          <p:grpSpPr>
            <a:xfrm>
              <a:off x="2078092" y="5849105"/>
              <a:ext cx="318983" cy="322657"/>
              <a:chOff x="2080294" y="2269292"/>
              <a:chExt cx="318983" cy="322657"/>
            </a:xfrm>
          </p:grpSpPr>
          <p:sp>
            <p:nvSpPr>
              <p:cNvPr id="91" name="五角星 90"/>
              <p:cNvSpPr/>
              <p:nvPr/>
            </p:nvSpPr>
            <p:spPr>
              <a:xfrm>
                <a:off x="2089291" y="22819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五角星 91"/>
              <p:cNvSpPr/>
              <p:nvPr/>
            </p:nvSpPr>
            <p:spPr>
              <a:xfrm>
                <a:off x="2080294" y="22692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9819820" y="5849105"/>
              <a:ext cx="318983" cy="322657"/>
              <a:chOff x="2232694" y="2421692"/>
              <a:chExt cx="318983" cy="322657"/>
            </a:xfrm>
          </p:grpSpPr>
          <p:sp>
            <p:nvSpPr>
              <p:cNvPr id="112" name="五角星 111"/>
              <p:cNvSpPr/>
              <p:nvPr/>
            </p:nvSpPr>
            <p:spPr>
              <a:xfrm>
                <a:off x="2241691" y="2434363"/>
                <a:ext cx="309986" cy="309986"/>
              </a:xfrm>
              <a:prstGeom prst="star5">
                <a:avLst>
                  <a:gd name="adj" fmla="val 28650"/>
                  <a:gd name="hf" fmla="val 105146"/>
                  <a:gd name="vf" fmla="val 110557"/>
                </a:avLst>
              </a:prstGeom>
              <a:solidFill>
                <a:srgbClr val="FFFFF5"/>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五角星 116"/>
              <p:cNvSpPr/>
              <p:nvPr/>
            </p:nvSpPr>
            <p:spPr>
              <a:xfrm>
                <a:off x="2232694" y="2421692"/>
                <a:ext cx="289682" cy="289680"/>
              </a:xfrm>
              <a:prstGeom prst="star5">
                <a:avLst>
                  <a:gd name="adj" fmla="val 27185"/>
                  <a:gd name="hf" fmla="val 105146"/>
                  <a:gd name="vf" fmla="val 11055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3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85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335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385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435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485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05E274-0465-400C-A623-12CDEB1A971B}"/>
              </a:ext>
            </a:extLst>
          </p:cNvPr>
          <p:cNvPicPr>
            <a:picLocks noChangeAspect="1"/>
          </p:cNvPicPr>
          <p:nvPr/>
        </p:nvPicPr>
        <p:blipFill rotWithShape="1">
          <a:blip r:embed="rId3">
            <a:extLst>
              <a:ext uri="{28A0092B-C50C-407E-A947-70E740481C1C}">
                <a14:useLocalDpi xmlns:a14="http://schemas.microsoft.com/office/drawing/2010/main" val="0"/>
              </a:ext>
            </a:extLst>
          </a:blip>
          <a:srcRect l="4" t="53" r="-57" b="29209"/>
          <a:stretch/>
        </p:blipFill>
        <p:spPr>
          <a:xfrm>
            <a:off x="-578" y="557292"/>
            <a:ext cx="12198464" cy="5752469"/>
          </a:xfrm>
          <a:prstGeom prst="rect">
            <a:avLst/>
          </a:prstGeom>
        </p:spPr>
      </p:pic>
      <p:sp>
        <p:nvSpPr>
          <p:cNvPr id="21" name="矩形 20"/>
          <p:cNvSpPr/>
          <p:nvPr/>
        </p:nvSpPr>
        <p:spPr>
          <a:xfrm>
            <a:off x="0" y="409073"/>
            <a:ext cx="12192000" cy="5613039"/>
          </a:xfrm>
          <a:prstGeom prst="rect">
            <a:avLst/>
          </a:prstGeom>
          <a:gradFill>
            <a:gsLst>
              <a:gs pos="0">
                <a:srgbClr val="FFFFF5"/>
              </a:gs>
              <a:gs pos="60000">
                <a:srgbClr val="FFFFF5">
                  <a:alpha val="95000"/>
                </a:srgbClr>
              </a:gs>
              <a:gs pos="100000">
                <a:srgbClr val="FFFFF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78" y="2415534"/>
            <a:ext cx="12192000" cy="2340000"/>
          </a:xfrm>
          <a:prstGeom prst="rect">
            <a:avLst/>
          </a:prstGeom>
          <a:gradFill>
            <a:gsLst>
              <a:gs pos="100000">
                <a:srgbClr val="FFFFF5">
                  <a:alpha val="40000"/>
                </a:srgbClr>
              </a:gs>
              <a:gs pos="0">
                <a:srgbClr val="FFFFF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3E5E2EAA-1C33-407B-80AA-977D5E2CAADA}"/>
              </a:ext>
            </a:extLst>
          </p:cNvPr>
          <p:cNvCxnSpPr/>
          <p:nvPr/>
        </p:nvCxnSpPr>
        <p:spPr>
          <a:xfrm>
            <a:off x="420369" y="2380099"/>
            <a:ext cx="1135714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星形: 五角 12">
            <a:extLst>
              <a:ext uri="{FF2B5EF4-FFF2-40B4-BE49-F238E27FC236}">
                <a16:creationId xmlns:a16="http://schemas.microsoft.com/office/drawing/2014/main" id="{B43227D0-1DE4-4E5F-8B64-7CFD5BCF99CB}"/>
              </a:ext>
            </a:extLst>
          </p:cNvPr>
          <p:cNvSpPr/>
          <p:nvPr/>
        </p:nvSpPr>
        <p:spPr>
          <a:xfrm>
            <a:off x="1988910" y="1662549"/>
            <a:ext cx="513330" cy="51333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0" name="星形: 五角 39">
            <a:extLst>
              <a:ext uri="{FF2B5EF4-FFF2-40B4-BE49-F238E27FC236}">
                <a16:creationId xmlns:a16="http://schemas.microsoft.com/office/drawing/2014/main" id="{D38A3E6C-43E7-4B91-AD46-74E9BD387B3E}"/>
              </a:ext>
            </a:extLst>
          </p:cNvPr>
          <p:cNvSpPr/>
          <p:nvPr/>
        </p:nvSpPr>
        <p:spPr>
          <a:xfrm>
            <a:off x="4595883" y="1662549"/>
            <a:ext cx="513330" cy="51333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1" name="星形: 五角 40">
            <a:extLst>
              <a:ext uri="{FF2B5EF4-FFF2-40B4-BE49-F238E27FC236}">
                <a16:creationId xmlns:a16="http://schemas.microsoft.com/office/drawing/2014/main" id="{4CB1BB01-CB32-4E59-9C43-DF536C0DFAF0}"/>
              </a:ext>
            </a:extLst>
          </p:cNvPr>
          <p:cNvSpPr/>
          <p:nvPr/>
        </p:nvSpPr>
        <p:spPr>
          <a:xfrm>
            <a:off x="7130526" y="1662549"/>
            <a:ext cx="513330" cy="51333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2" name="星形: 五角 41">
            <a:extLst>
              <a:ext uri="{FF2B5EF4-FFF2-40B4-BE49-F238E27FC236}">
                <a16:creationId xmlns:a16="http://schemas.microsoft.com/office/drawing/2014/main" id="{3F965EF2-9B83-44B6-AC0E-0EB5DEAF0B4F}"/>
              </a:ext>
            </a:extLst>
          </p:cNvPr>
          <p:cNvSpPr/>
          <p:nvPr/>
        </p:nvSpPr>
        <p:spPr>
          <a:xfrm>
            <a:off x="9689576" y="1662549"/>
            <a:ext cx="513330" cy="51333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9" name="TextBox 3"/>
          <p:cNvSpPr txBox="1">
            <a:spLocks noChangeArrowheads="1"/>
          </p:cNvSpPr>
          <p:nvPr/>
        </p:nvSpPr>
        <p:spPr bwMode="auto">
          <a:xfrm>
            <a:off x="3864555" y="557292"/>
            <a:ext cx="4462891"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加快社会治安防控体系建设</a:t>
            </a:r>
          </a:p>
        </p:txBody>
      </p:sp>
      <p:sp>
        <p:nvSpPr>
          <p:cNvPr id="11" name="椭圆 10">
            <a:extLst>
              <a:ext uri="{FF2B5EF4-FFF2-40B4-BE49-F238E27FC236}">
                <a16:creationId xmlns:a16="http://schemas.microsoft.com/office/drawing/2014/main" id="{B7123774-E6BD-4B9D-B224-875037CAF983}"/>
              </a:ext>
            </a:extLst>
          </p:cNvPr>
          <p:cNvSpPr/>
          <p:nvPr/>
        </p:nvSpPr>
        <p:spPr>
          <a:xfrm>
            <a:off x="2210140" y="2344664"/>
            <a:ext cx="70870" cy="708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4" name="矩形 13">
            <a:extLst>
              <a:ext uri="{FF2B5EF4-FFF2-40B4-BE49-F238E27FC236}">
                <a16:creationId xmlns:a16="http://schemas.microsoft.com/office/drawing/2014/main" id="{8173137C-34BA-4F4D-AF97-CB03402DA523}"/>
              </a:ext>
            </a:extLst>
          </p:cNvPr>
          <p:cNvSpPr/>
          <p:nvPr/>
        </p:nvSpPr>
        <p:spPr>
          <a:xfrm>
            <a:off x="948843" y="2642449"/>
            <a:ext cx="2593465" cy="1938992"/>
          </a:xfrm>
          <a:prstGeom prst="rect">
            <a:avLst/>
          </a:prstGeom>
        </p:spPr>
        <p:txBody>
          <a:bodyPr wrap="square">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提升整体效能，推进立体化、信息化，努力构建全方位的公共安全防控网络</a:t>
            </a:r>
          </a:p>
        </p:txBody>
      </p:sp>
      <p:sp>
        <p:nvSpPr>
          <p:cNvPr id="39" name="椭圆 38">
            <a:extLst>
              <a:ext uri="{FF2B5EF4-FFF2-40B4-BE49-F238E27FC236}">
                <a16:creationId xmlns:a16="http://schemas.microsoft.com/office/drawing/2014/main" id="{722636A3-5978-480B-AE7A-FF39F36C36FF}"/>
              </a:ext>
            </a:extLst>
          </p:cNvPr>
          <p:cNvSpPr/>
          <p:nvPr/>
        </p:nvSpPr>
        <p:spPr>
          <a:xfrm>
            <a:off x="9910806" y="2344664"/>
            <a:ext cx="70870" cy="708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3" name="矩形 42">
            <a:extLst>
              <a:ext uri="{FF2B5EF4-FFF2-40B4-BE49-F238E27FC236}">
                <a16:creationId xmlns:a16="http://schemas.microsoft.com/office/drawing/2014/main" id="{258BB37F-F316-42E5-881C-49A782B530EF}"/>
              </a:ext>
            </a:extLst>
          </p:cNvPr>
          <p:cNvSpPr/>
          <p:nvPr/>
        </p:nvSpPr>
        <p:spPr>
          <a:xfrm>
            <a:off x="8802391" y="2669636"/>
            <a:ext cx="2287701" cy="1884618"/>
          </a:xfrm>
          <a:prstGeom prst="rect">
            <a:avLst/>
          </a:prstGeom>
        </p:spPr>
        <p:txBody>
          <a:bodyPr wrap="square">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依法打击和惩治黄赌毒黑拐骗等违法犯罪活动，增强人民群众的安全感</a:t>
            </a:r>
          </a:p>
        </p:txBody>
      </p:sp>
      <p:sp>
        <p:nvSpPr>
          <p:cNvPr id="27" name="椭圆 26">
            <a:extLst>
              <a:ext uri="{FF2B5EF4-FFF2-40B4-BE49-F238E27FC236}">
                <a16:creationId xmlns:a16="http://schemas.microsoft.com/office/drawing/2014/main" id="{1F949484-308D-4FDD-9067-3EE02F485DCF}"/>
              </a:ext>
            </a:extLst>
          </p:cNvPr>
          <p:cNvSpPr/>
          <p:nvPr/>
        </p:nvSpPr>
        <p:spPr>
          <a:xfrm>
            <a:off x="4817113" y="2344664"/>
            <a:ext cx="70870" cy="708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4" name="矩形 43">
            <a:extLst>
              <a:ext uri="{FF2B5EF4-FFF2-40B4-BE49-F238E27FC236}">
                <a16:creationId xmlns:a16="http://schemas.microsoft.com/office/drawing/2014/main" id="{CA54FDEB-F324-459F-A9C1-5C40F43F6A4C}"/>
              </a:ext>
            </a:extLst>
          </p:cNvPr>
          <p:cNvSpPr/>
          <p:nvPr/>
        </p:nvSpPr>
        <p:spPr>
          <a:xfrm>
            <a:off x="3708698" y="2669636"/>
            <a:ext cx="2287701" cy="1422954"/>
          </a:xfrm>
          <a:prstGeom prst="rect">
            <a:avLst/>
          </a:prstGeom>
        </p:spPr>
        <p:txBody>
          <a:bodyPr wrap="square">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统筹城市公共安全综合治理，努力实现城市安全运行</a:t>
            </a:r>
          </a:p>
        </p:txBody>
      </p:sp>
      <p:sp>
        <p:nvSpPr>
          <p:cNvPr id="28" name="椭圆 27">
            <a:extLst>
              <a:ext uri="{FF2B5EF4-FFF2-40B4-BE49-F238E27FC236}">
                <a16:creationId xmlns:a16="http://schemas.microsoft.com/office/drawing/2014/main" id="{73DA1F9B-1F2A-43E8-BCCB-29215F79F727}"/>
              </a:ext>
            </a:extLst>
          </p:cNvPr>
          <p:cNvSpPr/>
          <p:nvPr/>
        </p:nvSpPr>
        <p:spPr>
          <a:xfrm>
            <a:off x="7351756" y="2344664"/>
            <a:ext cx="70870" cy="708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45" name="矩形 44">
            <a:extLst>
              <a:ext uri="{FF2B5EF4-FFF2-40B4-BE49-F238E27FC236}">
                <a16:creationId xmlns:a16="http://schemas.microsoft.com/office/drawing/2014/main" id="{B490263A-A26A-4011-AED7-55843BA2CE9B}"/>
              </a:ext>
            </a:extLst>
          </p:cNvPr>
          <p:cNvSpPr/>
          <p:nvPr/>
        </p:nvSpPr>
        <p:spPr>
          <a:xfrm>
            <a:off x="6243341" y="2669636"/>
            <a:ext cx="2287701" cy="1422954"/>
          </a:xfrm>
          <a:prstGeom prst="rect">
            <a:avLst/>
          </a:prstGeom>
        </p:spPr>
        <p:txBody>
          <a:bodyPr wrap="square">
            <a:spAutoFit/>
          </a:bodyPr>
          <a:lstStyle/>
          <a:p>
            <a:pPr>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深入推进公共安全视频监控建设联网应用</a:t>
            </a:r>
          </a:p>
        </p:txBody>
      </p:sp>
      <p:cxnSp>
        <p:nvCxnSpPr>
          <p:cNvPr id="18" name="直接连接符 17">
            <a:extLst>
              <a:ext uri="{FF2B5EF4-FFF2-40B4-BE49-F238E27FC236}">
                <a16:creationId xmlns:a16="http://schemas.microsoft.com/office/drawing/2014/main" id="{9BE54B72-FE0C-4632-BA5A-9D77A9CBA306}"/>
              </a:ext>
            </a:extLst>
          </p:cNvPr>
          <p:cNvCxnSpPr/>
          <p:nvPr/>
        </p:nvCxnSpPr>
        <p:spPr>
          <a:xfrm>
            <a:off x="3593522" y="2669636"/>
            <a:ext cx="0" cy="21679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7FC02CFD-C93D-4B42-8037-386FB061753A}"/>
              </a:ext>
            </a:extLst>
          </p:cNvPr>
          <p:cNvCxnSpPr/>
          <p:nvPr/>
        </p:nvCxnSpPr>
        <p:spPr>
          <a:xfrm>
            <a:off x="6095422" y="2669636"/>
            <a:ext cx="0" cy="21679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FE64A1DD-B472-4189-BD95-28DA6431C4DA}"/>
              </a:ext>
            </a:extLst>
          </p:cNvPr>
          <p:cNvCxnSpPr/>
          <p:nvPr/>
        </p:nvCxnSpPr>
        <p:spPr>
          <a:xfrm>
            <a:off x="8654472" y="2669636"/>
            <a:ext cx="0" cy="21679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9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9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24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750"/>
                            </p:stCondLst>
                            <p:childTnLst>
                              <p:par>
                                <p:cTn id="33" presetID="22" presetClass="entr" presetSubtype="1"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par>
                          <p:cTn id="36" fill="hold">
                            <p:stCondLst>
                              <p:cond delay="4250"/>
                            </p:stCondLst>
                            <p:childTnLst>
                              <p:par>
                                <p:cTn id="37" presetID="53" presetClass="entr" presetSubtype="16"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par>
                          <p:cTn id="42" fill="hold">
                            <p:stCondLst>
                              <p:cond delay="4750"/>
                            </p:stCondLst>
                            <p:childTnLst>
                              <p:par>
                                <p:cTn id="43" presetID="53" presetClass="entr" presetSubtype="16"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childTnLst>
                          </p:cTn>
                        </p:par>
                        <p:par>
                          <p:cTn id="48" fill="hold">
                            <p:stCondLst>
                              <p:cond delay="5250"/>
                            </p:stCondLst>
                            <p:childTnLst>
                              <p:par>
                                <p:cTn id="49" presetID="10" presetClass="entr" presetSubtype="0" fill="hold" grpId="0" nodeType="afterEffect">
                                  <p:stCondLst>
                                    <p:cond delay="0"/>
                                  </p:stCondLst>
                                  <p:iterate type="wd">
                                    <p:tmPct val="10000"/>
                                  </p:iterate>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par>
                          <p:cTn id="52" fill="hold">
                            <p:stCondLst>
                              <p:cond delay="6250"/>
                            </p:stCondLst>
                            <p:childTnLst>
                              <p:par>
                                <p:cTn id="53" presetID="22" presetClass="entr" presetSubtype="1"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up)">
                                      <p:cBhvr>
                                        <p:cTn id="55" dur="500"/>
                                        <p:tgtEl>
                                          <p:spTgt spid="46"/>
                                        </p:tgtEl>
                                      </p:cBhvr>
                                    </p:animEffect>
                                  </p:childTnLst>
                                </p:cTn>
                              </p:par>
                            </p:childTnLst>
                          </p:cTn>
                        </p:par>
                        <p:par>
                          <p:cTn id="56" fill="hold">
                            <p:stCondLst>
                              <p:cond delay="6750"/>
                            </p:stCondLst>
                            <p:childTnLst>
                              <p:par>
                                <p:cTn id="57" presetID="53" presetClass="entr" presetSubtype="16"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par>
                          <p:cTn id="62" fill="hold">
                            <p:stCondLst>
                              <p:cond delay="7250"/>
                            </p:stCondLst>
                            <p:childTnLst>
                              <p:par>
                                <p:cTn id="63" presetID="53"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500" fill="hold"/>
                                        <p:tgtEl>
                                          <p:spTgt spid="28"/>
                                        </p:tgtEl>
                                        <p:attrNameLst>
                                          <p:attrName>ppt_w</p:attrName>
                                        </p:attrNameLst>
                                      </p:cBhvr>
                                      <p:tavLst>
                                        <p:tav tm="0">
                                          <p:val>
                                            <p:fltVal val="0"/>
                                          </p:val>
                                        </p:tav>
                                        <p:tav tm="100000">
                                          <p:val>
                                            <p:strVal val="#ppt_w"/>
                                          </p:val>
                                        </p:tav>
                                      </p:tavLst>
                                    </p:anim>
                                    <p:anim calcmode="lin" valueType="num">
                                      <p:cBhvr>
                                        <p:cTn id="66" dur="500" fill="hold"/>
                                        <p:tgtEl>
                                          <p:spTgt spid="28"/>
                                        </p:tgtEl>
                                        <p:attrNameLst>
                                          <p:attrName>ppt_h</p:attrName>
                                        </p:attrNameLst>
                                      </p:cBhvr>
                                      <p:tavLst>
                                        <p:tav tm="0">
                                          <p:val>
                                            <p:fltVal val="0"/>
                                          </p:val>
                                        </p:tav>
                                        <p:tav tm="100000">
                                          <p:val>
                                            <p:strVal val="#ppt_h"/>
                                          </p:val>
                                        </p:tav>
                                      </p:tavLst>
                                    </p:anim>
                                    <p:animEffect transition="in" filter="fade">
                                      <p:cBhvr>
                                        <p:cTn id="67" dur="500"/>
                                        <p:tgtEl>
                                          <p:spTgt spid="28"/>
                                        </p:tgtEl>
                                      </p:cBhvr>
                                    </p:animEffect>
                                  </p:childTnLst>
                                </p:cTn>
                              </p:par>
                            </p:childTnLst>
                          </p:cTn>
                        </p:par>
                        <p:par>
                          <p:cTn id="68" fill="hold">
                            <p:stCondLst>
                              <p:cond delay="7750"/>
                            </p:stCondLst>
                            <p:childTnLst>
                              <p:par>
                                <p:cTn id="69" presetID="10" presetClass="entr" presetSubtype="0" fill="hold" grpId="0" nodeType="afterEffect">
                                  <p:stCondLst>
                                    <p:cond delay="0"/>
                                  </p:stCondLst>
                                  <p:iterate type="wd">
                                    <p:tmPct val="10000"/>
                                  </p:iterate>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par>
                          <p:cTn id="72" fill="hold">
                            <p:stCondLst>
                              <p:cond delay="8650"/>
                            </p:stCondLst>
                            <p:childTnLst>
                              <p:par>
                                <p:cTn id="73" presetID="22" presetClass="entr" presetSubtype="1"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par>
                          <p:cTn id="76" fill="hold">
                            <p:stCondLst>
                              <p:cond delay="9150"/>
                            </p:stCondLst>
                            <p:childTnLst>
                              <p:par>
                                <p:cTn id="77" presetID="53" presetClass="entr" presetSubtype="16"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p:cTn id="79" dur="500" fill="hold"/>
                                        <p:tgtEl>
                                          <p:spTgt spid="42"/>
                                        </p:tgtEl>
                                        <p:attrNameLst>
                                          <p:attrName>ppt_w</p:attrName>
                                        </p:attrNameLst>
                                      </p:cBhvr>
                                      <p:tavLst>
                                        <p:tav tm="0">
                                          <p:val>
                                            <p:fltVal val="0"/>
                                          </p:val>
                                        </p:tav>
                                        <p:tav tm="100000">
                                          <p:val>
                                            <p:strVal val="#ppt_w"/>
                                          </p:val>
                                        </p:tav>
                                      </p:tavLst>
                                    </p:anim>
                                    <p:anim calcmode="lin" valueType="num">
                                      <p:cBhvr>
                                        <p:cTn id="80" dur="500" fill="hold"/>
                                        <p:tgtEl>
                                          <p:spTgt spid="42"/>
                                        </p:tgtEl>
                                        <p:attrNameLst>
                                          <p:attrName>ppt_h</p:attrName>
                                        </p:attrNameLst>
                                      </p:cBhvr>
                                      <p:tavLst>
                                        <p:tav tm="0">
                                          <p:val>
                                            <p:fltVal val="0"/>
                                          </p:val>
                                        </p:tav>
                                        <p:tav tm="100000">
                                          <p:val>
                                            <p:strVal val="#ppt_h"/>
                                          </p:val>
                                        </p:tav>
                                      </p:tavLst>
                                    </p:anim>
                                    <p:animEffect transition="in" filter="fade">
                                      <p:cBhvr>
                                        <p:cTn id="81" dur="500"/>
                                        <p:tgtEl>
                                          <p:spTgt spid="42"/>
                                        </p:tgtEl>
                                      </p:cBhvr>
                                    </p:animEffect>
                                  </p:childTnLst>
                                </p:cTn>
                              </p:par>
                            </p:childTnLst>
                          </p:cTn>
                        </p:par>
                        <p:par>
                          <p:cTn id="82" fill="hold">
                            <p:stCondLst>
                              <p:cond delay="9650"/>
                            </p:stCondLst>
                            <p:childTnLst>
                              <p:par>
                                <p:cTn id="83" presetID="53" presetClass="entr" presetSubtype="16" fill="hold" grpId="0" nodeType="afterEffect">
                                  <p:stCondLst>
                                    <p:cond delay="0"/>
                                  </p:stCondLst>
                                  <p:childTnLst>
                                    <p:set>
                                      <p:cBhvr>
                                        <p:cTn id="84" dur="1" fill="hold">
                                          <p:stCondLst>
                                            <p:cond delay="0"/>
                                          </p:stCondLst>
                                        </p:cTn>
                                        <p:tgtEl>
                                          <p:spTgt spid="39"/>
                                        </p:tgtEl>
                                        <p:attrNameLst>
                                          <p:attrName>style.visibility</p:attrName>
                                        </p:attrNameLst>
                                      </p:cBhvr>
                                      <p:to>
                                        <p:strVal val="visible"/>
                                      </p:to>
                                    </p:set>
                                    <p:anim calcmode="lin" valueType="num">
                                      <p:cBhvr>
                                        <p:cTn id="85" dur="500" fill="hold"/>
                                        <p:tgtEl>
                                          <p:spTgt spid="39"/>
                                        </p:tgtEl>
                                        <p:attrNameLst>
                                          <p:attrName>ppt_w</p:attrName>
                                        </p:attrNameLst>
                                      </p:cBhvr>
                                      <p:tavLst>
                                        <p:tav tm="0">
                                          <p:val>
                                            <p:fltVal val="0"/>
                                          </p:val>
                                        </p:tav>
                                        <p:tav tm="100000">
                                          <p:val>
                                            <p:strVal val="#ppt_w"/>
                                          </p:val>
                                        </p:tav>
                                      </p:tavLst>
                                    </p:anim>
                                    <p:anim calcmode="lin" valueType="num">
                                      <p:cBhvr>
                                        <p:cTn id="86" dur="500" fill="hold"/>
                                        <p:tgtEl>
                                          <p:spTgt spid="39"/>
                                        </p:tgtEl>
                                        <p:attrNameLst>
                                          <p:attrName>ppt_h</p:attrName>
                                        </p:attrNameLst>
                                      </p:cBhvr>
                                      <p:tavLst>
                                        <p:tav tm="0">
                                          <p:val>
                                            <p:fltVal val="0"/>
                                          </p:val>
                                        </p:tav>
                                        <p:tav tm="100000">
                                          <p:val>
                                            <p:strVal val="#ppt_h"/>
                                          </p:val>
                                        </p:tav>
                                      </p:tavLst>
                                    </p:anim>
                                    <p:animEffect transition="in" filter="fade">
                                      <p:cBhvr>
                                        <p:cTn id="87" dur="500"/>
                                        <p:tgtEl>
                                          <p:spTgt spid="39"/>
                                        </p:tgtEl>
                                      </p:cBhvr>
                                    </p:animEffect>
                                  </p:childTnLst>
                                </p:cTn>
                              </p:par>
                            </p:childTnLst>
                          </p:cTn>
                        </p:par>
                        <p:par>
                          <p:cTn id="88" fill="hold">
                            <p:stCondLst>
                              <p:cond delay="10150"/>
                            </p:stCondLst>
                            <p:childTnLst>
                              <p:par>
                                <p:cTn id="89" presetID="10" presetClass="entr" presetSubtype="0" fill="hold" grpId="0" nodeType="afterEffect">
                                  <p:stCondLst>
                                    <p:cond delay="0"/>
                                  </p:stCondLst>
                                  <p:iterate type="wd">
                                    <p:tmPct val="10000"/>
                                  </p:iterate>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0" grpId="0" animBg="1"/>
      <p:bldP spid="41" grpId="0" animBg="1"/>
      <p:bldP spid="42" grpId="0" animBg="1"/>
      <p:bldP spid="9" grpId="0"/>
      <p:bldP spid="11" grpId="0" animBg="1"/>
      <p:bldP spid="14" grpId="0"/>
      <p:bldP spid="39" grpId="0" animBg="1"/>
      <p:bldP spid="43" grpId="0"/>
      <p:bldP spid="27" grpId="0" animBg="1"/>
      <p:bldP spid="44" grpId="0"/>
      <p:bldP spid="28" grpId="0" animBg="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p:cNvSpPr txBox="1">
            <a:spLocks noChangeArrowheads="1"/>
          </p:cNvSpPr>
          <p:nvPr/>
        </p:nvSpPr>
        <p:spPr bwMode="auto">
          <a:xfrm>
            <a:off x="3593584" y="565776"/>
            <a:ext cx="5028896"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4.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加强社会心理服务体系建设</a:t>
            </a:r>
          </a:p>
        </p:txBody>
      </p:sp>
      <p:grpSp>
        <p:nvGrpSpPr>
          <p:cNvPr id="3" name="组合 2"/>
          <p:cNvGrpSpPr/>
          <p:nvPr/>
        </p:nvGrpSpPr>
        <p:grpSpPr>
          <a:xfrm>
            <a:off x="1018640" y="2258186"/>
            <a:ext cx="4886860" cy="1327150"/>
            <a:chOff x="1018640" y="2258186"/>
            <a:chExt cx="4886860" cy="1327150"/>
          </a:xfrm>
        </p:grpSpPr>
        <p:sp>
          <p:nvSpPr>
            <p:cNvPr id="13" name="矩形: 圆角 12">
              <a:extLst>
                <a:ext uri="{FF2B5EF4-FFF2-40B4-BE49-F238E27FC236}">
                  <a16:creationId xmlns:a16="http://schemas.microsoft.com/office/drawing/2014/main" id="{3D635733-58E3-4289-9571-99C624F9F078}"/>
                </a:ext>
              </a:extLst>
            </p:cNvPr>
            <p:cNvSpPr/>
            <p:nvPr/>
          </p:nvSpPr>
          <p:spPr>
            <a:xfrm>
              <a:off x="1018640" y="2258186"/>
              <a:ext cx="4886860" cy="1327150"/>
            </a:xfrm>
            <a:prstGeom prst="roundRect">
              <a:avLst>
                <a:gd name="adj" fmla="val 124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95655" y="2417594"/>
              <a:ext cx="3868377" cy="874407"/>
            </a:xfrm>
            <a:prstGeom prst="rect">
              <a:avLst/>
            </a:prstGeom>
            <a:no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加强和改进思想政治工作，更加注重人文关怀和心理疏导</a:t>
              </a:r>
            </a:p>
          </p:txBody>
        </p:sp>
      </p:grpSp>
      <p:grpSp>
        <p:nvGrpSpPr>
          <p:cNvPr id="5" name="组合 4"/>
          <p:cNvGrpSpPr/>
          <p:nvPr/>
        </p:nvGrpSpPr>
        <p:grpSpPr>
          <a:xfrm>
            <a:off x="6286502" y="2258186"/>
            <a:ext cx="4963809" cy="1327150"/>
            <a:chOff x="6286502" y="2258186"/>
            <a:chExt cx="4963809" cy="1327150"/>
          </a:xfrm>
        </p:grpSpPr>
        <p:sp>
          <p:nvSpPr>
            <p:cNvPr id="43" name="矩形: 圆角 42">
              <a:extLst>
                <a:ext uri="{FF2B5EF4-FFF2-40B4-BE49-F238E27FC236}">
                  <a16:creationId xmlns:a16="http://schemas.microsoft.com/office/drawing/2014/main" id="{5B35B89E-C374-40A5-8831-A53B2533025F}"/>
                </a:ext>
              </a:extLst>
            </p:cNvPr>
            <p:cNvSpPr/>
            <p:nvPr/>
          </p:nvSpPr>
          <p:spPr>
            <a:xfrm>
              <a:off x="6286502" y="2258186"/>
              <a:ext cx="4886860" cy="1327150"/>
            </a:xfrm>
            <a:prstGeom prst="roundRect">
              <a:avLst>
                <a:gd name="adj" fmla="val 124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545BDEAE-1EB4-4AA0-8A64-29738CE2D6F7}"/>
                </a:ext>
              </a:extLst>
            </p:cNvPr>
            <p:cNvSpPr txBox="1"/>
            <p:nvPr/>
          </p:nvSpPr>
          <p:spPr>
            <a:xfrm>
              <a:off x="7019524" y="2274585"/>
              <a:ext cx="4230787" cy="1289905"/>
            </a:xfrm>
            <a:prstGeom prst="rect">
              <a:avLst/>
            </a:prstGeom>
            <a:no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把社会主义核心价值观融入社会发展各方面，激励人们向上向善、孝老爱亲，忠于祖国、忠于人民</a:t>
              </a:r>
            </a:p>
          </p:txBody>
        </p:sp>
      </p:grpSp>
      <p:grpSp>
        <p:nvGrpSpPr>
          <p:cNvPr id="6" name="组合 5"/>
          <p:cNvGrpSpPr/>
          <p:nvPr/>
        </p:nvGrpSpPr>
        <p:grpSpPr>
          <a:xfrm>
            <a:off x="1018640" y="3820743"/>
            <a:ext cx="4886860" cy="1327150"/>
            <a:chOff x="1018640" y="3820743"/>
            <a:chExt cx="4886860" cy="1327150"/>
          </a:xfrm>
        </p:grpSpPr>
        <p:sp>
          <p:nvSpPr>
            <p:cNvPr id="48" name="矩形: 圆角 47">
              <a:extLst>
                <a:ext uri="{FF2B5EF4-FFF2-40B4-BE49-F238E27FC236}">
                  <a16:creationId xmlns:a16="http://schemas.microsoft.com/office/drawing/2014/main" id="{F94AA986-C961-4A6E-8139-FFD1EF30B5C1}"/>
                </a:ext>
              </a:extLst>
            </p:cNvPr>
            <p:cNvSpPr/>
            <p:nvPr/>
          </p:nvSpPr>
          <p:spPr>
            <a:xfrm>
              <a:off x="1018640" y="3820743"/>
              <a:ext cx="4886860" cy="1327150"/>
            </a:xfrm>
            <a:prstGeom prst="roundRect">
              <a:avLst>
                <a:gd name="adj" fmla="val 124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BCAE68AC-EFFB-4E15-9F15-E7EB50EDB2D1}"/>
                </a:ext>
              </a:extLst>
            </p:cNvPr>
            <p:cNvSpPr txBox="1"/>
            <p:nvPr/>
          </p:nvSpPr>
          <p:spPr>
            <a:xfrm>
              <a:off x="1205643" y="4001021"/>
              <a:ext cx="4230787" cy="874407"/>
            </a:xfrm>
            <a:prstGeom prst="rect">
              <a:avLst/>
            </a:prstGeom>
            <a:no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弘扬科学精神，开展移风易俗、弘扬时代新风行动，抵制腐朽落后文化侵蚀</a:t>
              </a:r>
            </a:p>
          </p:txBody>
        </p:sp>
      </p:grpSp>
      <p:grpSp>
        <p:nvGrpSpPr>
          <p:cNvPr id="7" name="组合 6"/>
          <p:cNvGrpSpPr/>
          <p:nvPr/>
        </p:nvGrpSpPr>
        <p:grpSpPr>
          <a:xfrm>
            <a:off x="6286502" y="3820743"/>
            <a:ext cx="4963809" cy="1327150"/>
            <a:chOff x="6286502" y="3820743"/>
            <a:chExt cx="4963809" cy="1327150"/>
          </a:xfrm>
        </p:grpSpPr>
        <p:sp>
          <p:nvSpPr>
            <p:cNvPr id="49" name="矩形: 圆角 48">
              <a:extLst>
                <a:ext uri="{FF2B5EF4-FFF2-40B4-BE49-F238E27FC236}">
                  <a16:creationId xmlns:a16="http://schemas.microsoft.com/office/drawing/2014/main" id="{A4EBB642-332E-4B2F-A18B-8F3297CDC64B}"/>
                </a:ext>
              </a:extLst>
            </p:cNvPr>
            <p:cNvSpPr/>
            <p:nvPr/>
          </p:nvSpPr>
          <p:spPr>
            <a:xfrm>
              <a:off x="6286502" y="3820743"/>
              <a:ext cx="4886860" cy="1327150"/>
            </a:xfrm>
            <a:prstGeom prst="roundRect">
              <a:avLst>
                <a:gd name="adj" fmla="val 124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C54BFF3E-4BBF-46FD-AEB5-E6A45444607C}"/>
                </a:ext>
              </a:extLst>
            </p:cNvPr>
            <p:cNvSpPr txBox="1"/>
            <p:nvPr/>
          </p:nvSpPr>
          <p:spPr>
            <a:xfrm>
              <a:off x="7019524" y="4047115"/>
              <a:ext cx="4230787" cy="874407"/>
            </a:xfrm>
            <a:prstGeom prst="rect">
              <a:avLst/>
            </a:prstGeom>
            <a:no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推进诚信建设和志愿服务制度化，强化社会责任意识、规则意识、奉献意识</a:t>
              </a:r>
            </a:p>
          </p:txBody>
        </p:sp>
      </p:grpSp>
      <p:grpSp>
        <p:nvGrpSpPr>
          <p:cNvPr id="2" name="组合 1"/>
          <p:cNvGrpSpPr/>
          <p:nvPr/>
        </p:nvGrpSpPr>
        <p:grpSpPr>
          <a:xfrm>
            <a:off x="5095527" y="2701925"/>
            <a:ext cx="2000945" cy="2000945"/>
            <a:chOff x="5095527" y="2701925"/>
            <a:chExt cx="2000945" cy="2000945"/>
          </a:xfrm>
        </p:grpSpPr>
        <p:sp>
          <p:nvSpPr>
            <p:cNvPr id="14" name="椭圆 13">
              <a:extLst>
                <a:ext uri="{FF2B5EF4-FFF2-40B4-BE49-F238E27FC236}">
                  <a16:creationId xmlns:a16="http://schemas.microsoft.com/office/drawing/2014/main" id="{B42E9980-9143-4183-9B6E-39878F77A84C}"/>
                </a:ext>
              </a:extLst>
            </p:cNvPr>
            <p:cNvSpPr/>
            <p:nvPr/>
          </p:nvSpPr>
          <p:spPr>
            <a:xfrm>
              <a:off x="5095527" y="2701925"/>
              <a:ext cx="2000945" cy="2000945"/>
            </a:xfrm>
            <a:prstGeom prst="ellipse">
              <a:avLst/>
            </a:prstGeom>
            <a:solidFill>
              <a:schemeClr val="bg1"/>
            </a:solidFill>
            <a:ln>
              <a:noFill/>
            </a:ln>
            <a:effectLst>
              <a:outerShdw blurRad="177800" sx="103000" sy="103000" algn="ctr"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40"/>
            <p:cNvSpPr/>
            <p:nvPr/>
          </p:nvSpPr>
          <p:spPr>
            <a:xfrm>
              <a:off x="5682481" y="3216944"/>
              <a:ext cx="827041" cy="827041"/>
            </a:xfrm>
            <a:prstGeom prst="star5">
              <a:avLst>
                <a:gd name="adj" fmla="val 20337"/>
                <a:gd name="hf" fmla="val 105146"/>
                <a:gd name="vf" fmla="val 110557"/>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85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85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894E3352-FC2F-4F99-8554-770D942A6AE9}"/>
              </a:ext>
            </a:extLst>
          </p:cNvPr>
          <p:cNvSpPr/>
          <p:nvPr/>
        </p:nvSpPr>
        <p:spPr>
          <a:xfrm>
            <a:off x="1154550" y="3537685"/>
            <a:ext cx="10083566" cy="2736000"/>
          </a:xfrm>
          <a:prstGeom prst="rect">
            <a:avLst/>
          </a:prstGeom>
          <a:solidFill>
            <a:srgbClr val="FFFFF5"/>
          </a:solidFill>
          <a:ln w="12700" cap="flat" cmpd="sng" algn="ctr">
            <a:solidFill>
              <a:srgbClr val="C00000"/>
            </a:solidFill>
            <a:prstDash val="solid"/>
            <a:miter lim="800000"/>
          </a:ln>
          <a:effectLst>
            <a:outerShdw blurRad="241300" dist="38100" algn="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E3975201-3715-4DEF-9BAE-308FE002701C}"/>
              </a:ext>
            </a:extLst>
          </p:cNvPr>
          <p:cNvSpPr/>
          <p:nvPr/>
        </p:nvSpPr>
        <p:spPr>
          <a:xfrm>
            <a:off x="0" y="3867912"/>
            <a:ext cx="12192000" cy="18745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3"/>
          <p:cNvSpPr txBox="1">
            <a:spLocks noChangeArrowheads="1"/>
          </p:cNvSpPr>
          <p:nvPr/>
        </p:nvSpPr>
        <p:spPr bwMode="auto">
          <a:xfrm>
            <a:off x="0" y="562735"/>
            <a:ext cx="12192000"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5.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rPr>
              <a:t>加强社区治理体系建设</a:t>
            </a:r>
          </a:p>
        </p:txBody>
      </p:sp>
      <p:sp>
        <p:nvSpPr>
          <p:cNvPr id="7" name="矩形 6">
            <a:extLst>
              <a:ext uri="{FF2B5EF4-FFF2-40B4-BE49-F238E27FC236}">
                <a16:creationId xmlns:a16="http://schemas.microsoft.com/office/drawing/2014/main" id="{A22F0F73-1ED4-41F9-AF7C-E9145B5F1D9F}"/>
              </a:ext>
            </a:extLst>
          </p:cNvPr>
          <p:cNvSpPr/>
          <p:nvPr/>
        </p:nvSpPr>
        <p:spPr>
          <a:xfrm>
            <a:off x="1057014" y="3440696"/>
            <a:ext cx="10083566" cy="2736000"/>
          </a:xfrm>
          <a:prstGeom prst="rect">
            <a:avLst/>
          </a:prstGeom>
          <a:solidFill>
            <a:srgbClr val="FFFFF5"/>
          </a:solidFill>
          <a:ln w="12700" cap="flat" cmpd="sng" algn="ctr">
            <a:solidFill>
              <a:srgbClr val="C00000"/>
            </a:solidFill>
            <a:prstDash val="solid"/>
            <a:miter lim="800000"/>
          </a:ln>
          <a:effectLst>
            <a:outerShdw blurRad="241300" dist="38100" algn="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2"/>
          <p:cNvSpPr txBox="1">
            <a:spLocks noChangeArrowheads="1"/>
          </p:cNvSpPr>
          <p:nvPr/>
        </p:nvSpPr>
        <p:spPr bwMode="auto">
          <a:xfrm>
            <a:off x="2136836" y="3487157"/>
            <a:ext cx="7926399" cy="260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5425" indent="-225425" algn="l" rtl="0" eaLnBrk="0" fontAlgn="base" hangingPunct="0">
              <a:lnSpc>
                <a:spcPct val="90000"/>
              </a:lnSpc>
              <a:spcBef>
                <a:spcPct val="40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2625" indent="-225425" algn="l" rtl="0" eaLnBrk="0" fontAlgn="base" hangingPunct="0">
              <a:lnSpc>
                <a:spcPct val="90000"/>
              </a:lnSpc>
              <a:spcBef>
                <a:spcPct val="2010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ct val="201000"/>
              </a:spcBef>
              <a:spcAft>
                <a:spcPct val="0"/>
              </a:spcAft>
              <a:buFont typeface="Arial" panose="020B0604020202020204" pitchFamily="34" charset="0"/>
              <a:buChar char="•"/>
              <a:defRPr sz="2100" kern="1200">
                <a:solidFill>
                  <a:schemeClr val="tx1"/>
                </a:solidFill>
                <a:latin typeface="+mn-lt"/>
                <a:ea typeface="+mn-ea"/>
                <a:cs typeface="+mn-cs"/>
              </a:defRPr>
            </a:lvl3pPr>
            <a:lvl4pPr marL="15970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4pPr>
            <a:lvl5pPr marL="2054225" indent="-225425" algn="l" rtl="0" eaLnBrk="0" fontAlgn="base" hangingPunct="0">
              <a:lnSpc>
                <a:spcPct val="90000"/>
              </a:lnSpc>
              <a:spcBef>
                <a:spcPct val="201000"/>
              </a:spcBef>
              <a:spcAft>
                <a:spcPct val="0"/>
              </a:spcAft>
              <a:buFont typeface="Arial" panose="020B0604020202020204" pitchFamily="34" charset="0"/>
              <a:buChar char="•"/>
              <a:defRPr sz="2000" kern="1200">
                <a:solidFill>
                  <a:schemeClr val="tx1"/>
                </a:solidFill>
                <a:latin typeface="+mn-lt"/>
                <a:ea typeface="+mn-ea"/>
                <a:cs typeface="+mn-cs"/>
              </a:defRPr>
            </a:lvl5pPr>
            <a:lvl6pPr marL="25139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6pPr>
            <a:lvl7pPr marL="29711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3130" rtl="0" eaLnBrk="1" latinLnBrk="0" hangingPunct="1">
              <a:lnSpc>
                <a:spcPct val="90000"/>
              </a:lnSpc>
              <a:spcBef>
                <a:spcPct val="201000"/>
              </a:spcBef>
              <a:buFont typeface="Arial" panose="020B0604020202020204" pitchFamily="34" charset="0"/>
              <a:buChar char="•"/>
              <a:defRPr sz="1800" kern="1200">
                <a:solidFill>
                  <a:schemeClr val="tx1"/>
                </a:solidFill>
                <a:latin typeface="+mn-lt"/>
                <a:ea typeface="+mn-ea"/>
                <a:cs typeface="+mn-cs"/>
              </a:defRPr>
            </a:lvl9pPr>
          </a:lstStyle>
          <a:p>
            <a:pPr marL="0" indent="-334800">
              <a:lnSpc>
                <a:spcPct val="200000"/>
              </a:lnSpc>
              <a:spcBef>
                <a:spcPts val="0"/>
              </a:spcBef>
              <a:buClr>
                <a:srgbClr val="C00000"/>
              </a:buClr>
              <a:buFont typeface="Wingdings" panose="05000000000000000000" pitchFamily="2" charset="2"/>
              <a:buChar char="u"/>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推动社会治理重心向基层下移</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indent="-334800">
              <a:lnSpc>
                <a:spcPct val="200000"/>
              </a:lnSpc>
              <a:spcBef>
                <a:spcPts val="0"/>
              </a:spcBef>
              <a:buClr>
                <a:srgbClr val="C00000"/>
              </a:buClr>
              <a:buFont typeface="Wingdings" panose="05000000000000000000" pitchFamily="2" charset="2"/>
              <a:buChar char="u"/>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完善以基层党组织为核心、全社会共同参与的基层社会治理新格局</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indent="-334800">
              <a:lnSpc>
                <a:spcPct val="200000"/>
              </a:lnSpc>
              <a:spcBef>
                <a:spcPts val="0"/>
              </a:spcBef>
              <a:buClr>
                <a:srgbClr val="C00000"/>
              </a:buClr>
              <a:buFont typeface="Wingdings" panose="05000000000000000000" pitchFamily="2" charset="2"/>
              <a:buChar char="u"/>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加强城市常态化管理，创新流动人口服务管理</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marL="0" indent="-334800">
              <a:lnSpc>
                <a:spcPct val="200000"/>
              </a:lnSpc>
              <a:spcBef>
                <a:spcPts val="0"/>
              </a:spcBef>
              <a:buClr>
                <a:srgbClr val="C00000"/>
              </a:buClr>
              <a:buFont typeface="Wingdings" panose="05000000000000000000" pitchFamily="2" charset="2"/>
              <a:buChar char="u"/>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加强农村社会治理，主动从源头化解农村社会矛盾</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330035" y="1386767"/>
            <a:ext cx="9540000" cy="1828156"/>
            <a:chOff x="1330035" y="1386767"/>
            <a:chExt cx="9540000" cy="1828156"/>
          </a:xfrm>
        </p:grpSpPr>
        <p:grpSp>
          <p:nvGrpSpPr>
            <p:cNvPr id="4" name="组合 3"/>
            <p:cNvGrpSpPr/>
            <p:nvPr/>
          </p:nvGrpSpPr>
          <p:grpSpPr>
            <a:xfrm>
              <a:off x="1330035" y="1386767"/>
              <a:ext cx="9540000" cy="1828156"/>
              <a:chOff x="1330035" y="1513617"/>
              <a:chExt cx="9540000" cy="1828156"/>
            </a:xfrm>
          </p:grpSpPr>
          <p:sp>
            <p:nvSpPr>
              <p:cNvPr id="10" name="圆角矩形 29">
                <a:extLst>
                  <a:ext uri="{FF2B5EF4-FFF2-40B4-BE49-F238E27FC236}">
                    <a16:creationId xmlns:a16="http://schemas.microsoft.com/office/drawing/2014/main" id="{AC2641D3-D2A8-489D-B922-80557606140A}"/>
                  </a:ext>
                </a:extLst>
              </p:cNvPr>
              <p:cNvSpPr/>
              <p:nvPr/>
            </p:nvSpPr>
            <p:spPr bwMode="auto">
              <a:xfrm>
                <a:off x="1330035" y="1541773"/>
                <a:ext cx="9540000" cy="1800000"/>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11" name="矩形 146">
                <a:extLst>
                  <a:ext uri="{FF2B5EF4-FFF2-40B4-BE49-F238E27FC236}">
                    <a16:creationId xmlns:a16="http://schemas.microsoft.com/office/drawing/2014/main" id="{86AD40D3-4737-4976-A358-F372BECFD920}"/>
                  </a:ext>
                </a:extLst>
              </p:cNvPr>
              <p:cNvSpPr>
                <a:spLocks noChangeArrowheads="1"/>
              </p:cNvSpPr>
              <p:nvPr/>
            </p:nvSpPr>
            <p:spPr bwMode="auto">
              <a:xfrm>
                <a:off x="2794863" y="1513617"/>
                <a:ext cx="659079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eaLnBrk="1" hangingPunct="1">
                  <a:lnSpc>
                    <a:spcPct val="150000"/>
                  </a:lnSpc>
                  <a:spcBef>
                    <a:spcPct val="0"/>
                  </a:spcBef>
                  <a:buNone/>
                </a:pPr>
                <a:r>
                  <a:rPr lang="zh-CN" altLang="en-US" sz="1800" dirty="0">
                    <a:latin typeface="微软雅黑" panose="020B0503020204020204" pitchFamily="34" charset="-122"/>
                    <a:ea typeface="微软雅黑" panose="020B0503020204020204" pitchFamily="34" charset="-122"/>
                  </a:rPr>
                  <a:t>　　加强和创新社会治理，关键在体制创新，核心是人，只有人与人和谐相处，社会才会安定有序。社会治理的重心必须落到城乡社区，社区服务和管理能力强了，社会治理的基础就实了</a:t>
                </a:r>
                <a:r>
                  <a:rPr lang="zh-CN" altLang="en-US" sz="1800" dirty="0">
                    <a:solidFill>
                      <a:srgbClr val="000000"/>
                    </a:solidFill>
                    <a:latin typeface="Helvetica" panose="020B0604020202020204" pitchFamily="34" charset="0"/>
                    <a:ea typeface="微软雅黑" panose="020B0503020204020204" pitchFamily="34" charset="-122"/>
                  </a:rPr>
                  <a:t>。</a:t>
                </a:r>
              </a:p>
            </p:txBody>
          </p:sp>
          <p:sp>
            <p:nvSpPr>
              <p:cNvPr id="3" name="矩形 2"/>
              <p:cNvSpPr/>
              <p:nvPr/>
            </p:nvSpPr>
            <p:spPr>
              <a:xfrm>
                <a:off x="4269996" y="2860584"/>
                <a:ext cx="5115666" cy="461665"/>
              </a:xfrm>
              <a:prstGeom prst="rect">
                <a:avLst/>
              </a:prstGeom>
            </p:spPr>
            <p:txBody>
              <a:bodyPr wrap="square">
                <a:spAutoFit/>
              </a:bodyPr>
              <a:lstStyle/>
              <a:p>
                <a:pPr algn="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——2014</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日，习近平在参加十二届全国人大二次会议上海代表团审议时的讲话</a:t>
                </a:r>
              </a:p>
            </p:txBody>
          </p:sp>
        </p:grpSp>
        <p:pic>
          <p:nvPicPr>
            <p:cNvPr id="16" name="图片 122">
              <a:extLst>
                <a:ext uri="{FF2B5EF4-FFF2-40B4-BE49-F238E27FC236}">
                  <a16:creationId xmlns:a16="http://schemas.microsoft.com/office/drawing/2014/main" id="{D9A29F2E-FFBD-42AA-9D5A-0103BB535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8155" y="1502881"/>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p:cNvGrpSpPr/>
            <p:nvPr/>
          </p:nvGrpSpPr>
          <p:grpSpPr>
            <a:xfrm>
              <a:off x="1538211" y="1612443"/>
              <a:ext cx="1038210" cy="699958"/>
              <a:chOff x="565333" y="1246144"/>
              <a:chExt cx="1038210" cy="699958"/>
            </a:xfrm>
          </p:grpSpPr>
          <p:pic>
            <p:nvPicPr>
              <p:cNvPr id="19" name="图片 2">
                <a:extLst>
                  <a:ext uri="{FF2B5EF4-FFF2-40B4-BE49-F238E27FC236}">
                    <a16:creationId xmlns:a16="http://schemas.microsoft.com/office/drawing/2014/main" id="{44092EDF-4894-4580-8D99-36A2EAAF3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3">
                <a:extLst>
                  <a:ext uri="{FF2B5EF4-FFF2-40B4-BE49-F238E27FC236}">
                    <a16:creationId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30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8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8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18"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0"/>
          <p:cNvSpPr txBox="1">
            <a:spLocks noChangeArrowheads="1"/>
          </p:cNvSpPr>
          <p:nvPr/>
        </p:nvSpPr>
        <p:spPr bwMode="auto">
          <a:xfrm>
            <a:off x="3094427" y="1897775"/>
            <a:ext cx="6003143"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rgbClr val="C00000"/>
                </a:solidFill>
                <a:latin typeface="微软雅黑" panose="020B0503020204020204" pitchFamily="34" charset="-122"/>
                <a:ea typeface="微软雅黑" panose="020B0503020204020204" pitchFamily="34" charset="-122"/>
              </a:rPr>
              <a:t>三、创新社会治理体制机制</a:t>
            </a:r>
          </a:p>
        </p:txBody>
      </p:sp>
      <p:cxnSp>
        <p:nvCxnSpPr>
          <p:cNvPr id="5" name="直接箭头连接符 4"/>
          <p:cNvCxnSpPr>
            <a:cxnSpLocks/>
          </p:cNvCxnSpPr>
          <p:nvPr/>
        </p:nvCxnSpPr>
        <p:spPr>
          <a:xfrm>
            <a:off x="1071154" y="2709557"/>
            <a:ext cx="10058400"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529259" y="2854577"/>
            <a:ext cx="5141773" cy="1384290"/>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实现社会治理现代化</a:t>
            </a: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关键在体制创新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6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21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EE6E48-6E04-4BC5-9085-7E492ABA16AC}"/>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1501" b="13626"/>
          <a:stretch/>
        </p:blipFill>
        <p:spPr>
          <a:xfrm>
            <a:off x="332699" y="562864"/>
            <a:ext cx="11526602" cy="5756455"/>
          </a:xfrm>
          <a:prstGeom prst="rect">
            <a:avLst/>
          </a:prstGeom>
        </p:spPr>
      </p:pic>
      <p:grpSp>
        <p:nvGrpSpPr>
          <p:cNvPr id="5" name="组合 4"/>
          <p:cNvGrpSpPr/>
          <p:nvPr/>
        </p:nvGrpSpPr>
        <p:grpSpPr>
          <a:xfrm>
            <a:off x="4099874" y="2151073"/>
            <a:ext cx="4217912" cy="2934111"/>
            <a:chOff x="4099874" y="2151073"/>
            <a:chExt cx="4217912" cy="2934111"/>
          </a:xfrm>
        </p:grpSpPr>
        <p:sp>
          <p:nvSpPr>
            <p:cNvPr id="63" name="Line 16"/>
            <p:cNvSpPr>
              <a:spLocks noChangeShapeType="1"/>
            </p:cNvSpPr>
            <p:nvPr/>
          </p:nvSpPr>
          <p:spPr bwMode="auto">
            <a:xfrm rot="16200000">
              <a:off x="3062179" y="3654133"/>
              <a:ext cx="2862103"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66" name="Line 4"/>
            <p:cNvSpPr>
              <a:spLocks noChangeShapeType="1"/>
            </p:cNvSpPr>
            <p:nvPr/>
          </p:nvSpPr>
          <p:spPr bwMode="auto">
            <a:xfrm rot="10800000">
              <a:off x="4099874" y="3068960"/>
              <a:ext cx="3737282"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69" name="Line 17"/>
            <p:cNvSpPr>
              <a:spLocks noChangeShapeType="1"/>
            </p:cNvSpPr>
            <p:nvPr/>
          </p:nvSpPr>
          <p:spPr bwMode="auto">
            <a:xfrm rot="16200000">
              <a:off x="4232901" y="3635917"/>
              <a:ext cx="2862103"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70" name="Line 18"/>
            <p:cNvSpPr>
              <a:spLocks noChangeShapeType="1"/>
            </p:cNvSpPr>
            <p:nvPr/>
          </p:nvSpPr>
          <p:spPr bwMode="auto">
            <a:xfrm rot="16200000">
              <a:off x="5351862" y="3582125"/>
              <a:ext cx="2862103"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71" name="Line 19"/>
            <p:cNvSpPr>
              <a:spLocks noChangeShapeType="1"/>
            </p:cNvSpPr>
            <p:nvPr/>
          </p:nvSpPr>
          <p:spPr bwMode="auto">
            <a:xfrm rot="16200000">
              <a:off x="6406105" y="3582125"/>
              <a:ext cx="2862103"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82" name="Line 4"/>
            <p:cNvSpPr>
              <a:spLocks noChangeShapeType="1"/>
            </p:cNvSpPr>
            <p:nvPr/>
          </p:nvSpPr>
          <p:spPr bwMode="auto">
            <a:xfrm rot="10800000">
              <a:off x="4531921" y="4293095"/>
              <a:ext cx="3785865" cy="0"/>
            </a:xfrm>
            <a:prstGeom prst="line">
              <a:avLst/>
            </a:prstGeom>
            <a:noFill/>
            <a:ln w="9525">
              <a:solidFill>
                <a:schemeClr val="bg1">
                  <a:lumMod val="65000"/>
                </a:schemeClr>
              </a:solidFill>
              <a:round/>
            </a:ln>
            <a:extLst>
              <a:ext uri="{909E8E84-426E-40DD-AFC4-6F175D3DCCD1}">
                <a14:hiddenFill xmlns:a14="http://schemas.microsoft.com/office/drawing/2010/main">
                  <a:noFill/>
                </a14:hiddenFill>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48345" y="1219259"/>
            <a:ext cx="12288687" cy="461665"/>
          </a:xfrm>
          <a:prstGeom prst="rect">
            <a:avLst/>
          </a:prstGeom>
          <a:noFill/>
          <a:effectLst/>
        </p:spPr>
        <p:txBody>
          <a:bodyPr wrap="square" rtlCol="0">
            <a:spAutoFit/>
          </a:bodyPr>
          <a:lstStyle/>
          <a:p>
            <a:pPr algn="ctr"/>
            <a:r>
              <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推进社会</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建设的目标要求</a:t>
            </a:r>
            <a:endParaRPr lang="zh-CN"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0" name="Text Box 54"/>
          <p:cNvSpPr txBox="1">
            <a:spLocks noChangeArrowheads="1"/>
          </p:cNvSpPr>
          <p:nvPr/>
        </p:nvSpPr>
        <p:spPr bwMode="auto">
          <a:xfrm>
            <a:off x="4468425" y="4293096"/>
            <a:ext cx="119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1800" u="none" strike="noStrike" kern="0" cap="none" spc="0" normalizeH="0" baseline="0" noProof="0" dirty="0">
                <a:ln>
                  <a:noFill/>
                </a:ln>
                <a:solidFill>
                  <a:srgbClr val="646464"/>
                </a:solidFill>
                <a:effectLst/>
                <a:uLnTx/>
                <a:uFillTx/>
                <a:latin typeface="Impact" panose="020B0806030902050204" pitchFamily="34" charset="0"/>
                <a:ea typeface="微软雅黑" panose="020B0503020204020204" pitchFamily="34" charset="-122"/>
              </a:rPr>
              <a:t>2035</a:t>
            </a:r>
            <a:r>
              <a:rPr kumimoji="0" lang="zh-CN" altLang="en-US" sz="1400" u="none" strike="noStrike" kern="0" cap="none" spc="0" normalizeH="0" baseline="0" noProof="0" dirty="0">
                <a:ln>
                  <a:noFill/>
                </a:ln>
                <a:solidFill>
                  <a:srgbClr val="646464"/>
                </a:solidFill>
                <a:effectLst/>
                <a:uLnTx/>
                <a:uFillTx/>
                <a:latin typeface="Impact" panose="020B0806030902050204" pitchFamily="34" charset="0"/>
                <a:ea typeface="微软雅黑" panose="020B0503020204020204" pitchFamily="34" charset="-122"/>
              </a:rPr>
              <a:t>年</a:t>
            </a:r>
            <a:endParaRPr kumimoji="0" lang="en-US" altLang="zh-CN" sz="1400" u="none" strike="noStrike" kern="0" cap="none" spc="0" normalizeH="0" baseline="0" noProof="0" dirty="0">
              <a:ln>
                <a:noFill/>
              </a:ln>
              <a:solidFill>
                <a:srgbClr val="646464"/>
              </a:solidFill>
              <a:effectLst/>
              <a:uLnTx/>
              <a:uFillTx/>
              <a:latin typeface="Impact" panose="020B0806030902050204" pitchFamily="34" charset="0"/>
              <a:ea typeface="微软雅黑" panose="020B0503020204020204" pitchFamily="34" charset="-122"/>
            </a:endParaRPr>
          </a:p>
        </p:txBody>
      </p:sp>
      <p:sp>
        <p:nvSpPr>
          <p:cNvPr id="62" name="Text Box 56"/>
          <p:cNvSpPr txBox="1">
            <a:spLocks noChangeArrowheads="1"/>
          </p:cNvSpPr>
          <p:nvPr/>
        </p:nvSpPr>
        <p:spPr bwMode="auto">
          <a:xfrm>
            <a:off x="6871512" y="2964926"/>
            <a:ext cx="16123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zh-CN" altLang="en-US" sz="1800" b="1" u="none" strike="noStrike" kern="0" cap="none" spc="0" normalizeH="0" baseline="0" noProof="0" dirty="0">
                <a:ln>
                  <a:noFill/>
                </a:ln>
                <a:solidFill>
                  <a:schemeClr val="tx1">
                    <a:lumMod val="65000"/>
                    <a:lumOff val="35000"/>
                  </a:schemeClr>
                </a:solidFill>
                <a:effectLst/>
                <a:uLnTx/>
                <a:uFillTx/>
                <a:latin typeface="Impact" panose="020B0806030902050204" pitchFamily="34" charset="0"/>
                <a:ea typeface="微软雅黑" panose="020B0503020204020204" pitchFamily="34" charset="-122"/>
              </a:rPr>
              <a:t>本世纪中叶</a:t>
            </a:r>
            <a:endParaRPr kumimoji="0" lang="en-US" altLang="zh-CN" sz="1400" b="1" u="none" strike="noStrike" kern="0" cap="none" spc="0" normalizeH="0" baseline="0" noProof="0" dirty="0">
              <a:ln>
                <a:noFill/>
              </a:ln>
              <a:solidFill>
                <a:schemeClr val="tx1">
                  <a:lumMod val="65000"/>
                  <a:lumOff val="35000"/>
                </a:schemeClr>
              </a:solidFill>
              <a:effectLst/>
              <a:uLnTx/>
              <a:uFillTx/>
              <a:latin typeface="Impact" panose="020B0806030902050204" pitchFamily="34" charset="0"/>
              <a:ea typeface="微软雅黑" panose="020B0503020204020204" pitchFamily="34" charset="-122"/>
            </a:endParaRPr>
          </a:p>
        </p:txBody>
      </p:sp>
      <p:grpSp>
        <p:nvGrpSpPr>
          <p:cNvPr id="76" name="组合 75"/>
          <p:cNvGrpSpPr/>
          <p:nvPr/>
        </p:nvGrpSpPr>
        <p:grpSpPr>
          <a:xfrm>
            <a:off x="6700114" y="3374077"/>
            <a:ext cx="3959547" cy="1017135"/>
            <a:chOff x="894617" y="5022141"/>
            <a:chExt cx="2455404" cy="630748"/>
          </a:xfrm>
          <a:solidFill>
            <a:srgbClr val="FFFFF5"/>
          </a:solidFill>
        </p:grpSpPr>
        <p:sp>
          <p:nvSpPr>
            <p:cNvPr id="77" name="Rectangle 12"/>
            <p:cNvSpPr>
              <a:spLocks noChangeArrowheads="1"/>
            </p:cNvSpPr>
            <p:nvPr/>
          </p:nvSpPr>
          <p:spPr bwMode="auto">
            <a:xfrm>
              <a:off x="894617" y="5022141"/>
              <a:ext cx="2455404" cy="6307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78" name="Rectangle 48"/>
            <p:cNvSpPr>
              <a:spLocks noChangeArrowheads="1"/>
            </p:cNvSpPr>
            <p:nvPr/>
          </p:nvSpPr>
          <p:spPr bwMode="auto">
            <a:xfrm>
              <a:off x="1067882" y="5114354"/>
              <a:ext cx="2199926" cy="440641"/>
            </a:xfrm>
            <a:prstGeom prst="rect">
              <a:avLst/>
            </a:prstGeom>
            <a:noFill/>
            <a:ln w="9525">
              <a:noFill/>
              <a:miter lim="800000"/>
              <a:headEnd/>
              <a:tailEnd/>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zh-CN" altLang="en-US" b="1" kern="0" dirty="0">
                  <a:solidFill>
                    <a:srgbClr val="646464"/>
                  </a:solidFill>
                  <a:latin typeface="微软雅黑" panose="020B0503020204020204" pitchFamily="34" charset="-122"/>
                  <a:ea typeface="微软雅黑" panose="020B0503020204020204" pitchFamily="34" charset="-122"/>
                </a:rPr>
                <a:t>我国社会文明将全面提升，人民将享有更加幸福安康的生活</a:t>
              </a:r>
            </a:p>
          </p:txBody>
        </p:sp>
      </p:grpSp>
      <p:sp>
        <p:nvSpPr>
          <p:cNvPr id="75" name="KSO_Shape"/>
          <p:cNvSpPr/>
          <p:nvPr/>
        </p:nvSpPr>
        <p:spPr>
          <a:xfrm rot="1946472">
            <a:off x="4253404" y="1092231"/>
            <a:ext cx="2849327" cy="3892480"/>
          </a:xfrm>
          <a:custGeom>
            <a:avLst/>
            <a:gdLst>
              <a:gd name="connsiteX0" fmla="*/ 346309 w 432049"/>
              <a:gd name="connsiteY0" fmla="*/ 0 h 495844"/>
              <a:gd name="connsiteX1" fmla="*/ 432049 w 432049"/>
              <a:gd name="connsiteY1" fmla="*/ 123961 h 495844"/>
              <a:gd name="connsiteX2" fmla="*/ 372597 w 432049"/>
              <a:gd name="connsiteY2" fmla="*/ 123961 h 495844"/>
              <a:gd name="connsiteX3" fmla="*/ 38364 w 432049"/>
              <a:gd name="connsiteY3" fmla="*/ 495844 h 495844"/>
              <a:gd name="connsiteX4" fmla="*/ 0 w 432049"/>
              <a:gd name="connsiteY4" fmla="*/ 495844 h 495844"/>
              <a:gd name="connsiteX5" fmla="*/ 0 w 432049"/>
              <a:gd name="connsiteY5" fmla="*/ 492698 h 495844"/>
              <a:gd name="connsiteX6" fmla="*/ 297 w 432049"/>
              <a:gd name="connsiteY6" fmla="*/ 492765 h 495844"/>
              <a:gd name="connsiteX7" fmla="*/ 298097 w 432049"/>
              <a:gd name="connsiteY7" fmla="*/ 123961 h 495844"/>
              <a:gd name="connsiteX8" fmla="*/ 238645 w 432049"/>
              <a:gd name="connsiteY8" fmla="*/ 123961 h 49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049" h="495844">
                <a:moveTo>
                  <a:pt x="346309" y="0"/>
                </a:moveTo>
                <a:lnTo>
                  <a:pt x="432049" y="123961"/>
                </a:lnTo>
                <a:lnTo>
                  <a:pt x="372597" y="123961"/>
                </a:lnTo>
                <a:cubicBezTo>
                  <a:pt x="333246" y="342885"/>
                  <a:pt x="195772" y="495844"/>
                  <a:pt x="38364" y="495844"/>
                </a:cubicBezTo>
                <a:lnTo>
                  <a:pt x="0" y="495844"/>
                </a:lnTo>
                <a:lnTo>
                  <a:pt x="0" y="492698"/>
                </a:lnTo>
                <a:cubicBezTo>
                  <a:pt x="97" y="492733"/>
                  <a:pt x="197" y="492749"/>
                  <a:pt x="297" y="492765"/>
                </a:cubicBezTo>
                <a:cubicBezTo>
                  <a:pt x="142148" y="471547"/>
                  <a:pt x="261818" y="325786"/>
                  <a:pt x="298097" y="123961"/>
                </a:cubicBezTo>
                <a:lnTo>
                  <a:pt x="238645" y="12396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nvGrpSpPr>
          <p:cNvPr id="33" name="Group 43"/>
          <p:cNvGrpSpPr/>
          <p:nvPr/>
        </p:nvGrpSpPr>
        <p:grpSpPr bwMode="auto">
          <a:xfrm>
            <a:off x="4410044" y="4223207"/>
            <a:ext cx="145758" cy="141897"/>
            <a:chOff x="0" y="0"/>
            <a:chExt cx="1042" cy="1019"/>
          </a:xfrm>
        </p:grpSpPr>
        <p:pic>
          <p:nvPicPr>
            <p:cNvPr id="35" name="Picture 44"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45"/>
            <p:cNvSpPr>
              <a:spLocks noChangeArrowheads="1"/>
            </p:cNvSpPr>
            <p:nvPr/>
          </p:nvSpPr>
          <p:spPr bwMode="auto">
            <a:xfrm>
              <a:off x="0" y="0"/>
              <a:ext cx="1035" cy="1019"/>
            </a:xfrm>
            <a:prstGeom prst="ellipse">
              <a:avLst/>
            </a:prstGeom>
            <a:solidFill>
              <a:schemeClr val="bg1">
                <a:lumMod val="85000"/>
              </a:schemeClr>
            </a:solidFill>
            <a:ln w="19050">
              <a:solidFill>
                <a:srgbClr val="FFFFFF"/>
              </a:solid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solidFill>
                  <a:sysClr val="windowText" lastClr="000000"/>
                </a:solidFill>
                <a:effectLst/>
                <a:uLnTx/>
                <a:uFillTx/>
                <a:latin typeface="Impact" panose="020B0806030902050204" pitchFamily="34" charset="0"/>
                <a:ea typeface="微软雅黑" panose="020B0503020204020204" pitchFamily="34" charset="-122"/>
              </a:endParaRPr>
            </a:p>
          </p:txBody>
        </p:sp>
      </p:grpSp>
      <p:sp>
        <p:nvSpPr>
          <p:cNvPr id="34" name="WordArt 47"/>
          <p:cNvSpPr>
            <a:spLocks noChangeArrowheads="1" noChangeShapeType="1"/>
          </p:cNvSpPr>
          <p:nvPr/>
        </p:nvSpPr>
        <p:spPr bwMode="auto">
          <a:xfrm>
            <a:off x="4710398" y="3965006"/>
            <a:ext cx="107072" cy="157862"/>
          </a:xfrm>
          <a:prstGeom prst="rect">
            <a:avLst/>
          </a:prstGeom>
        </p:spPr>
        <p:txBody>
          <a:bodyPr wrap="none" fromWordArt="1">
            <a:prstTxWarp prst="textPlain">
              <a:avLst>
                <a:gd name="adj" fmla="val 50000"/>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i="0" u="none" strike="noStrike" kern="10" cap="none" spc="0" normalizeH="0" baseline="0" noProof="0" dirty="0">
              <a:ln w="9525">
                <a:noFill/>
                <a:round/>
              </a:ln>
              <a:solidFill>
                <a:srgbClr val="646464"/>
              </a:solidFill>
              <a:effectLst/>
              <a:uLnTx/>
              <a:uFillTx/>
              <a:latin typeface="Impact" panose="020B0806030902050204" pitchFamily="34" charset="0"/>
              <a:ea typeface="微软雅黑" panose="020B0503020204020204" pitchFamily="34" charset="-122"/>
            </a:endParaRPr>
          </a:p>
        </p:txBody>
      </p:sp>
      <p:grpSp>
        <p:nvGrpSpPr>
          <p:cNvPr id="79" name="Group 43"/>
          <p:cNvGrpSpPr/>
          <p:nvPr/>
        </p:nvGrpSpPr>
        <p:grpSpPr bwMode="auto">
          <a:xfrm flipV="1">
            <a:off x="6714473" y="2996952"/>
            <a:ext cx="147928" cy="144009"/>
            <a:chOff x="0" y="0"/>
            <a:chExt cx="1042" cy="1019"/>
          </a:xfrm>
        </p:grpSpPr>
        <p:pic>
          <p:nvPicPr>
            <p:cNvPr id="80" name="Picture 44" descr="circuler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Oval 45"/>
            <p:cNvSpPr>
              <a:spLocks noChangeArrowheads="1"/>
            </p:cNvSpPr>
            <p:nvPr/>
          </p:nvSpPr>
          <p:spPr bwMode="auto">
            <a:xfrm>
              <a:off x="0" y="0"/>
              <a:ext cx="1035" cy="1019"/>
            </a:xfrm>
            <a:prstGeom prst="ellipse">
              <a:avLst/>
            </a:prstGeom>
            <a:solidFill>
              <a:schemeClr val="bg1">
                <a:lumMod val="85000"/>
              </a:schemeClr>
            </a:solidFill>
            <a:ln w="19050">
              <a:solidFill>
                <a:srgbClr val="FFFFFF"/>
              </a:solid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solidFill>
                  <a:sysClr val="windowText" lastClr="000000"/>
                </a:solidFill>
                <a:effectLst/>
                <a:uLnTx/>
                <a:uFillTx/>
                <a:latin typeface="Impact" panose="020B0806030902050204" pitchFamily="34" charset="0"/>
                <a:ea typeface="微软雅黑" panose="020B0503020204020204" pitchFamily="34" charset="-122"/>
              </a:endParaRPr>
            </a:p>
          </p:txBody>
        </p:sp>
      </p:grpSp>
      <p:grpSp>
        <p:nvGrpSpPr>
          <p:cNvPr id="32" name="组合 31"/>
          <p:cNvGrpSpPr/>
          <p:nvPr/>
        </p:nvGrpSpPr>
        <p:grpSpPr>
          <a:xfrm>
            <a:off x="332699" y="4436675"/>
            <a:ext cx="3959547" cy="1017135"/>
            <a:chOff x="894617" y="5022141"/>
            <a:chExt cx="2455404" cy="630748"/>
          </a:xfrm>
          <a:solidFill>
            <a:srgbClr val="FFFFF5"/>
          </a:solidFill>
        </p:grpSpPr>
        <p:sp>
          <p:nvSpPr>
            <p:cNvPr id="37" name="Rectangle 12"/>
            <p:cNvSpPr>
              <a:spLocks noChangeArrowheads="1"/>
            </p:cNvSpPr>
            <p:nvPr/>
          </p:nvSpPr>
          <p:spPr bwMode="auto">
            <a:xfrm>
              <a:off x="894617" y="5022141"/>
              <a:ext cx="2455404" cy="6307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b="1" kern="0" dirty="0">
                <a:solidFill>
                  <a:sysClr val="windowText" lastClr="000000"/>
                </a:solidFill>
                <a:latin typeface="微软雅黑" panose="020B0503020204020204" pitchFamily="34" charset="-122"/>
                <a:ea typeface="微软雅黑" panose="020B0503020204020204" pitchFamily="34" charset="-122"/>
              </a:endParaRPr>
            </a:p>
          </p:txBody>
        </p:sp>
        <p:sp>
          <p:nvSpPr>
            <p:cNvPr id="38" name="Rectangle 48"/>
            <p:cNvSpPr>
              <a:spLocks noChangeArrowheads="1"/>
            </p:cNvSpPr>
            <p:nvPr/>
          </p:nvSpPr>
          <p:spPr bwMode="auto">
            <a:xfrm>
              <a:off x="1033795" y="5122176"/>
              <a:ext cx="2295300" cy="440641"/>
            </a:xfrm>
            <a:prstGeom prst="rect">
              <a:avLst/>
            </a:prstGeom>
            <a:noFill/>
            <a:ln w="9525">
              <a:noFill/>
              <a:miter lim="800000"/>
              <a:headEnd/>
              <a:tailEnd/>
            </a:ln>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auto">
                <a:spcBef>
                  <a:spcPts val="0"/>
                </a:spcBef>
                <a:spcAft>
                  <a:spcPts val="0"/>
                </a:spcAft>
                <a:defRPr/>
              </a:pPr>
              <a:r>
                <a:rPr lang="zh-CN" altLang="en-US" b="1" kern="0" dirty="0">
                  <a:solidFill>
                    <a:srgbClr val="646464"/>
                  </a:solidFill>
                  <a:latin typeface="微软雅黑" panose="020B0503020204020204" pitchFamily="34" charset="-122"/>
                  <a:ea typeface="微软雅黑" panose="020B0503020204020204" pitchFamily="34" charset="-122"/>
                </a:rPr>
                <a:t>我国现代社会治理格局基本形成，</a:t>
              </a:r>
              <a:endParaRPr lang="en-US" altLang="zh-CN" b="1" kern="0" dirty="0">
                <a:solidFill>
                  <a:srgbClr val="646464"/>
                </a:solidFill>
                <a:latin typeface="微软雅黑" panose="020B0503020204020204" pitchFamily="34" charset="-122"/>
                <a:ea typeface="微软雅黑" panose="020B0503020204020204" pitchFamily="34" charset="-122"/>
              </a:endParaRPr>
            </a:p>
            <a:p>
              <a:pPr lvl="0" fontAlgn="auto">
                <a:spcBef>
                  <a:spcPts val="0"/>
                </a:spcBef>
                <a:spcAft>
                  <a:spcPts val="0"/>
                </a:spcAft>
                <a:defRPr/>
              </a:pPr>
              <a:r>
                <a:rPr lang="zh-CN" altLang="en-US" b="1" kern="0" dirty="0">
                  <a:solidFill>
                    <a:srgbClr val="646464"/>
                  </a:solidFill>
                  <a:latin typeface="微软雅黑" panose="020B0503020204020204" pitchFamily="34" charset="-122"/>
                  <a:ea typeface="微软雅黑" panose="020B0503020204020204" pitchFamily="34" charset="-122"/>
                </a:rPr>
                <a:t>社会充满活力又和谐有序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down)">
                                      <p:cBhvr>
                                        <p:cTn id="11" dur="1000"/>
                                        <p:tgtEl>
                                          <p:spTgt spid="75"/>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300"/>
                                        <p:tgtEl>
                                          <p:spTgt spid="60"/>
                                        </p:tgtEl>
                                      </p:cBhvr>
                                    </p:animEffect>
                                  </p:childTnLst>
                                </p:cTn>
                              </p:par>
                            </p:childTnLst>
                          </p:cTn>
                        </p:par>
                        <p:par>
                          <p:cTn id="22" fill="hold">
                            <p:stCondLst>
                              <p:cond delay="2300"/>
                            </p:stCondLst>
                            <p:childTnLst>
                              <p:par>
                                <p:cTn id="23" presetID="42"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3300"/>
                            </p:stCondLst>
                            <p:childTnLst>
                              <p:par>
                                <p:cTn id="29" presetID="53" presetClass="entr" presetSubtype="16"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p:cTn id="31" dur="500" fill="hold"/>
                                        <p:tgtEl>
                                          <p:spTgt spid="79"/>
                                        </p:tgtEl>
                                        <p:attrNameLst>
                                          <p:attrName>ppt_w</p:attrName>
                                        </p:attrNameLst>
                                      </p:cBhvr>
                                      <p:tavLst>
                                        <p:tav tm="0">
                                          <p:val>
                                            <p:fltVal val="0"/>
                                          </p:val>
                                        </p:tav>
                                        <p:tav tm="100000">
                                          <p:val>
                                            <p:strVal val="#ppt_w"/>
                                          </p:val>
                                        </p:tav>
                                      </p:tavLst>
                                    </p:anim>
                                    <p:anim calcmode="lin" valueType="num">
                                      <p:cBhvr>
                                        <p:cTn id="32" dur="500" fill="hold"/>
                                        <p:tgtEl>
                                          <p:spTgt spid="79"/>
                                        </p:tgtEl>
                                        <p:attrNameLst>
                                          <p:attrName>ppt_h</p:attrName>
                                        </p:attrNameLst>
                                      </p:cBhvr>
                                      <p:tavLst>
                                        <p:tav tm="0">
                                          <p:val>
                                            <p:fltVal val="0"/>
                                          </p:val>
                                        </p:tav>
                                        <p:tav tm="100000">
                                          <p:val>
                                            <p:strVal val="#ppt_h"/>
                                          </p:val>
                                        </p:tav>
                                      </p:tavLst>
                                    </p:anim>
                                    <p:animEffect transition="in" filter="fade">
                                      <p:cBhvr>
                                        <p:cTn id="33" dur="500"/>
                                        <p:tgtEl>
                                          <p:spTgt spid="79"/>
                                        </p:tgtEl>
                                      </p:cBhvr>
                                    </p:animEffect>
                                  </p:childTnLst>
                                </p:cTn>
                              </p:par>
                            </p:childTnLst>
                          </p:cTn>
                        </p:par>
                        <p:par>
                          <p:cTn id="34" fill="hold">
                            <p:stCondLst>
                              <p:cond delay="3800"/>
                            </p:stCondLst>
                            <p:childTnLst>
                              <p:par>
                                <p:cTn id="35" presetID="22" presetClass="entr" presetSubtype="4" fill="hold" grpId="0"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par>
                          <p:cTn id="38" fill="hold">
                            <p:stCondLst>
                              <p:cond delay="4300"/>
                            </p:stCondLst>
                            <p:childTnLst>
                              <p:par>
                                <p:cTn id="39" presetID="42" presetClass="entr" presetSubtype="0"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1000"/>
                                        <p:tgtEl>
                                          <p:spTgt spid="76"/>
                                        </p:tgtEl>
                                      </p:cBhvr>
                                    </p:animEffect>
                                    <p:anim calcmode="lin" valueType="num">
                                      <p:cBhvr>
                                        <p:cTn id="42" dur="1000" fill="hold"/>
                                        <p:tgtEl>
                                          <p:spTgt spid="76"/>
                                        </p:tgtEl>
                                        <p:attrNameLst>
                                          <p:attrName>ppt_x</p:attrName>
                                        </p:attrNameLst>
                                      </p:cBhvr>
                                      <p:tavLst>
                                        <p:tav tm="0">
                                          <p:val>
                                            <p:strVal val="#ppt_x"/>
                                          </p:val>
                                        </p:tav>
                                        <p:tav tm="100000">
                                          <p:val>
                                            <p:strVal val="#ppt_x"/>
                                          </p:val>
                                        </p:tav>
                                      </p:tavLst>
                                    </p:anim>
                                    <p:anim calcmode="lin" valueType="num">
                                      <p:cBhvr>
                                        <p:cTn id="43"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2095423" y="809415"/>
            <a:ext cx="8145851" cy="904863"/>
          </a:xfrm>
          <a:prstGeom prst="rect">
            <a:avLst/>
          </a:prstGeom>
          <a:noFill/>
        </p:spPr>
        <p:txBody>
          <a:bodyPr wrap="square" rtlCol="0">
            <a:spAutoFit/>
          </a:bodyPr>
          <a:lstStyle/>
          <a:p>
            <a:pPr algn="ctr">
              <a:lnSpc>
                <a:spcPct val="120000"/>
              </a:lnSpc>
            </a:pPr>
            <a:r>
              <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rPr>
              <a:t>1. </a:t>
            </a: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完善党委领导，政府负责、社会协同、公众参与、法治保障的</a:t>
            </a:r>
            <a:endPar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20000"/>
              </a:lnSpc>
            </a:pP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社会治理体制</a:t>
            </a:r>
            <a:endParaRPr lang="zh-CN" altLang="zh-CN" sz="2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1" name="直接连接符 6">
            <a:extLst>
              <a:ext uri="{FF2B5EF4-FFF2-40B4-BE49-F238E27FC236}">
                <a16:creationId xmlns:a16="http://schemas.microsoft.com/office/drawing/2014/main" id="{3C74DA0E-C0EA-4704-9354-BA2D7A508F26}"/>
              </a:ext>
            </a:extLst>
          </p:cNvPr>
          <p:cNvCxnSpPr>
            <a:cxnSpLocks/>
          </p:cNvCxnSpPr>
          <p:nvPr/>
        </p:nvCxnSpPr>
        <p:spPr>
          <a:xfrm flipH="1">
            <a:off x="6497807" y="2510723"/>
            <a:ext cx="17315" cy="2850212"/>
          </a:xfrm>
          <a:prstGeom prst="line">
            <a:avLst/>
          </a:prstGeom>
          <a:ln w="25400" cap="rnd">
            <a:solidFill>
              <a:schemeClr val="bg1">
                <a:lumMod val="85000"/>
              </a:schemeClr>
            </a:solidFill>
            <a:prstDash val="dash"/>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453563" y="2057250"/>
            <a:ext cx="5364953" cy="853567"/>
            <a:chOff x="6304097" y="2057250"/>
            <a:chExt cx="5364953" cy="853567"/>
          </a:xfrm>
        </p:grpSpPr>
        <p:sp>
          <p:nvSpPr>
            <p:cNvPr id="2" name="矩形: 圆角 1">
              <a:extLst>
                <a:ext uri="{FF2B5EF4-FFF2-40B4-BE49-F238E27FC236}">
                  <a16:creationId xmlns:a16="http://schemas.microsoft.com/office/drawing/2014/main" id="{50D9E109-1582-4A58-AD6C-16B64B31572B}"/>
                </a:ext>
              </a:extLst>
            </p:cNvPr>
            <p:cNvSpPr/>
            <p:nvPr/>
          </p:nvSpPr>
          <p:spPr>
            <a:xfrm>
              <a:off x="6555713" y="2057250"/>
              <a:ext cx="5113337" cy="853567"/>
            </a:xfrm>
            <a:prstGeom prst="roundRect">
              <a:avLst>
                <a:gd name="adj" fmla="val 19224"/>
              </a:avLst>
            </a:prstGeom>
            <a:solidFill>
              <a:schemeClr val="bg1"/>
            </a:solidFill>
            <a:ln>
              <a:solidFill>
                <a:srgbClr val="C00000"/>
              </a:solidFill>
              <a:prstDash val="dash"/>
            </a:ln>
            <a:effectLst/>
          </p:spPr>
          <p:txBody>
            <a:bodyPr lIns="216000" anchor="ctr">
              <a:normAutofit/>
            </a:bodyPr>
            <a:lstStyle/>
            <a:p>
              <a:pPr eaLnBrk="1" fontAlgn="auto" hangingPunct="1">
                <a:lnSpc>
                  <a:spcPct val="150000"/>
                </a:lnSpc>
                <a:spcBef>
                  <a:spcPts val="0"/>
                </a:spcBef>
                <a:spcAft>
                  <a:spcPts val="0"/>
                </a:spcAft>
              </a:pPr>
              <a:endParaRPr lang="zh-CN" altLang="en-US" sz="1600">
                <a:solidFill>
                  <a:srgbClr val="F8F8F8"/>
                </a:solidFill>
                <a:latin typeface="微软雅黑" panose="020B0503020204020204" pitchFamily="34" charset="-122"/>
                <a:ea typeface="微软雅黑" panose="020B0503020204020204" pitchFamily="34" charset="-122"/>
              </a:endParaRPr>
            </a:p>
          </p:txBody>
        </p:sp>
        <p:sp>
          <p:nvSpPr>
            <p:cNvPr id="3" name="矩形 2">
              <a:extLst>
                <a:ext uri="{FF2B5EF4-FFF2-40B4-BE49-F238E27FC236}">
                  <a16:creationId xmlns:a16="http://schemas.microsoft.com/office/drawing/2014/main" id="{15AC28CE-A4B2-4D3E-BA1C-D11A62CB6A15}"/>
                </a:ext>
              </a:extLst>
            </p:cNvPr>
            <p:cNvSpPr/>
            <p:nvPr/>
          </p:nvSpPr>
          <p:spPr>
            <a:xfrm>
              <a:off x="6737574" y="2071998"/>
              <a:ext cx="4821052" cy="777457"/>
            </a:xfrm>
            <a:prstGeom prst="rect">
              <a:avLst/>
            </a:prstGeom>
          </p:spPr>
          <p:txBody>
            <a:bodyPr wrap="square">
              <a:spAutoFit/>
            </a:bodyPr>
            <a:lstStyle/>
            <a:p>
              <a:pPr>
                <a:lnSpc>
                  <a:spcPct val="130000"/>
                </a:lnSpc>
              </a:pPr>
              <a:r>
                <a:rPr lang="zh-CN" altLang="en-US"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加强和改善</a:t>
              </a:r>
              <a:r>
                <a:rPr lang="zh-CN" altLang="en-US" dirty="0">
                  <a:solidFill>
                    <a:srgbClr val="FF0000"/>
                  </a:solidFill>
                  <a:latin typeface="微软雅黑" panose="020B0503020204020204" pitchFamily="34" charset="-122"/>
                  <a:ea typeface="微软雅黑" panose="020B0503020204020204" pitchFamily="34" charset="-122"/>
                </a:rPr>
                <a:t>各级党委对社会治理的领导</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提高领导能力</a:t>
              </a:r>
            </a:p>
          </p:txBody>
        </p:sp>
        <p:sp>
          <p:nvSpPr>
            <p:cNvPr id="22" name="ïsḻîdè">
              <a:extLst>
                <a:ext uri="{FF2B5EF4-FFF2-40B4-BE49-F238E27FC236}">
                  <a16:creationId xmlns:a16="http://schemas.microsoft.com/office/drawing/2014/main" id="{C95430E3-0CF0-427E-A7E0-B197F84BBB99}"/>
                </a:ext>
              </a:extLst>
            </p:cNvPr>
            <p:cNvSpPr/>
            <p:nvPr/>
          </p:nvSpPr>
          <p:spPr>
            <a:xfrm>
              <a:off x="6304097" y="2409801"/>
              <a:ext cx="118236" cy="118237"/>
            </a:xfrm>
            <a:prstGeom prst="ellipse">
              <a:avLst/>
            </a:prstGeom>
            <a:solidFill>
              <a:srgbClr val="FFFFFF"/>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6" name="组合 5"/>
          <p:cNvGrpSpPr/>
          <p:nvPr/>
        </p:nvGrpSpPr>
        <p:grpSpPr>
          <a:xfrm>
            <a:off x="6453563" y="3206754"/>
            <a:ext cx="5352744" cy="1289466"/>
            <a:chOff x="6304097" y="3206754"/>
            <a:chExt cx="5352744" cy="1289466"/>
          </a:xfrm>
        </p:grpSpPr>
        <p:sp>
          <p:nvSpPr>
            <p:cNvPr id="10" name="矩形: 圆角 9">
              <a:extLst>
                <a:ext uri="{FF2B5EF4-FFF2-40B4-BE49-F238E27FC236}">
                  <a16:creationId xmlns:a16="http://schemas.microsoft.com/office/drawing/2014/main" id="{40B1F0A7-447A-468E-AEF4-BB08F5B51FC2}"/>
                </a:ext>
              </a:extLst>
            </p:cNvPr>
            <p:cNvSpPr/>
            <p:nvPr/>
          </p:nvSpPr>
          <p:spPr>
            <a:xfrm>
              <a:off x="6543504" y="3206754"/>
              <a:ext cx="5113337" cy="1289466"/>
            </a:xfrm>
            <a:prstGeom prst="roundRect">
              <a:avLst>
                <a:gd name="adj" fmla="val 19224"/>
              </a:avLst>
            </a:prstGeom>
            <a:solidFill>
              <a:schemeClr val="bg1"/>
            </a:solidFill>
            <a:ln>
              <a:solidFill>
                <a:srgbClr val="C00000"/>
              </a:solidFill>
              <a:prstDash val="dash"/>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rmAutofit/>
            </a:bodyPr>
            <a:lstStyle/>
            <a:p>
              <a:pPr eaLnBrk="1" fontAlgn="auto" hangingPunct="1">
                <a:lnSpc>
                  <a:spcPct val="150000"/>
                </a:lnSpc>
                <a:spcBef>
                  <a:spcPts val="0"/>
                </a:spcBef>
                <a:spcAft>
                  <a:spcPts val="0"/>
                </a:spcAft>
              </a:pPr>
              <a:endParaRPr lang="zh-CN" altLang="en-US" sz="1600">
                <a:solidFill>
                  <a:srgbClr val="F8F8F8"/>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79C460FE-5796-4625-9318-43B5AEB591BB}"/>
                </a:ext>
              </a:extLst>
            </p:cNvPr>
            <p:cNvSpPr/>
            <p:nvPr/>
          </p:nvSpPr>
          <p:spPr>
            <a:xfrm>
              <a:off x="6725365" y="3250998"/>
              <a:ext cx="4821052" cy="1137556"/>
            </a:xfrm>
            <a:prstGeom prst="rect">
              <a:avLst/>
            </a:prstGeom>
          </p:spPr>
          <p:txBody>
            <a:bodyPr wrap="square">
              <a:spAutoFit/>
            </a:bodyPr>
            <a:lstStyle/>
            <a:p>
              <a:pPr>
                <a:lnSpc>
                  <a:spcPct val="130000"/>
                </a:lnSpc>
              </a:pPr>
              <a:r>
                <a:rPr lang="zh-CN" altLang="en-US" dirty="0">
                  <a:solidFill>
                    <a:srgbClr val="FF0000"/>
                  </a:solidFill>
                  <a:latin typeface="微软雅黑" panose="020B0503020204020204" pitchFamily="34" charset="-122"/>
                  <a:ea typeface="微软雅黑" panose="020B0503020204020204" pitchFamily="34" charset="-122"/>
                  <a:cs typeface="宋体" panose="02010600030101010101" pitchFamily="2" charset="-122"/>
                </a:rPr>
                <a:t>积极发挥各级政府负责社会治理的职能</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切实搞好公共服务、公共管理、公共安全，健全利益表达、利益协调、利益保护机制</a:t>
              </a:r>
            </a:p>
          </p:txBody>
        </p:sp>
        <p:sp>
          <p:nvSpPr>
            <p:cNvPr id="32" name="ïsḻîdè">
              <a:extLst>
                <a:ext uri="{FF2B5EF4-FFF2-40B4-BE49-F238E27FC236}">
                  <a16:creationId xmlns:a16="http://schemas.microsoft.com/office/drawing/2014/main" id="{9C263822-AD18-4339-97B1-E6BF5D8BCFC4}"/>
                </a:ext>
              </a:extLst>
            </p:cNvPr>
            <p:cNvSpPr/>
            <p:nvPr/>
          </p:nvSpPr>
          <p:spPr>
            <a:xfrm>
              <a:off x="6304097" y="3792368"/>
              <a:ext cx="118236" cy="118237"/>
            </a:xfrm>
            <a:prstGeom prst="ellipse">
              <a:avLst/>
            </a:prstGeom>
            <a:solidFill>
              <a:srgbClr val="FFFFFF"/>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7" name="组合 6"/>
          <p:cNvGrpSpPr/>
          <p:nvPr/>
        </p:nvGrpSpPr>
        <p:grpSpPr>
          <a:xfrm>
            <a:off x="6453563" y="4792157"/>
            <a:ext cx="5340340" cy="1137556"/>
            <a:chOff x="6304097" y="4792157"/>
            <a:chExt cx="5340340" cy="1137556"/>
          </a:xfrm>
        </p:grpSpPr>
        <p:sp>
          <p:nvSpPr>
            <p:cNvPr id="15" name="矩形: 圆角 14">
              <a:extLst>
                <a:ext uri="{FF2B5EF4-FFF2-40B4-BE49-F238E27FC236}">
                  <a16:creationId xmlns:a16="http://schemas.microsoft.com/office/drawing/2014/main" id="{D943D142-6436-46FC-A7B2-B2995EA0C190}"/>
                </a:ext>
              </a:extLst>
            </p:cNvPr>
            <p:cNvSpPr/>
            <p:nvPr/>
          </p:nvSpPr>
          <p:spPr>
            <a:xfrm>
              <a:off x="6531100" y="4792157"/>
              <a:ext cx="5113337" cy="1137556"/>
            </a:xfrm>
            <a:prstGeom prst="roundRect">
              <a:avLst>
                <a:gd name="adj" fmla="val 19224"/>
              </a:avLst>
            </a:prstGeom>
            <a:solidFill>
              <a:schemeClr val="bg1"/>
            </a:solidFill>
            <a:ln>
              <a:solidFill>
                <a:srgbClr val="C00000"/>
              </a:solidFill>
              <a:prstDash val="dash"/>
            </a:ln>
            <a:effectLst/>
          </p:spPr>
          <p:txBody>
            <a:bodyPr rot="0" spcFirstLastPara="0" vertOverflow="overflow" horzOverflow="overflow" vert="horz" wrap="square" lIns="216000" tIns="45720" rIns="91440" bIns="45720" numCol="1" spcCol="0" rtlCol="0" fromWordArt="0" anchor="ctr" anchorCtr="0" forceAA="0" compatLnSpc="1">
              <a:prstTxWarp prst="textNoShape">
                <a:avLst/>
              </a:prstTxWarp>
              <a:normAutofit/>
            </a:bodyPr>
            <a:lstStyle/>
            <a:p>
              <a:pPr eaLnBrk="1" fontAlgn="auto" hangingPunct="1">
                <a:lnSpc>
                  <a:spcPct val="150000"/>
                </a:lnSpc>
                <a:spcBef>
                  <a:spcPts val="0"/>
                </a:spcBef>
                <a:spcAft>
                  <a:spcPts val="0"/>
                </a:spcAft>
              </a:pPr>
              <a:endParaRPr lang="zh-CN" altLang="en-US" sz="1600">
                <a:solidFill>
                  <a:srgbClr val="F8F8F8"/>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45C62D34-13CB-4DAC-A2C4-6EAFEBD74109}"/>
                </a:ext>
              </a:extLst>
            </p:cNvPr>
            <p:cNvSpPr/>
            <p:nvPr/>
          </p:nvSpPr>
          <p:spPr>
            <a:xfrm>
              <a:off x="6712961" y="4792157"/>
              <a:ext cx="4821052" cy="1137556"/>
            </a:xfrm>
            <a:prstGeom prst="rect">
              <a:avLst/>
            </a:prstGeom>
          </p:spPr>
          <p:txBody>
            <a:bodyPr wrap="square">
              <a:spAutoFit/>
            </a:bodyPr>
            <a:lstStyle/>
            <a:p>
              <a:pPr>
                <a:lnSpc>
                  <a:spcPct val="130000"/>
                </a:lnSpc>
              </a:pPr>
              <a:r>
                <a:rPr lang="zh-CN" altLang="en-US" dirty="0">
                  <a:solidFill>
                    <a:srgbClr val="FF0000"/>
                  </a:solidFill>
                  <a:latin typeface="微软雅黑" panose="020B0503020204020204" pitchFamily="34" charset="-122"/>
                  <a:ea typeface="微软雅黑" panose="020B0503020204020204" pitchFamily="34" charset="-122"/>
                </a:rPr>
                <a:t>全面落实各级党委和政府社会治理主体责任</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，形成权责明晰、奖惩分明、分工负责、齐抓共管的社会治理责任链条</a:t>
              </a:r>
            </a:p>
          </p:txBody>
        </p:sp>
        <p:sp>
          <p:nvSpPr>
            <p:cNvPr id="33" name="ïsḻîdè">
              <a:extLst>
                <a:ext uri="{FF2B5EF4-FFF2-40B4-BE49-F238E27FC236}">
                  <a16:creationId xmlns:a16="http://schemas.microsoft.com/office/drawing/2014/main" id="{6642D68E-1BDF-498A-B8CD-326F481E4851}"/>
                </a:ext>
              </a:extLst>
            </p:cNvPr>
            <p:cNvSpPr/>
            <p:nvPr/>
          </p:nvSpPr>
          <p:spPr>
            <a:xfrm>
              <a:off x="6304097" y="5301816"/>
              <a:ext cx="118236" cy="118237"/>
            </a:xfrm>
            <a:prstGeom prst="ellipse">
              <a:avLst/>
            </a:prstGeom>
            <a:solidFill>
              <a:srgbClr val="FFFFFF"/>
            </a:solidFill>
            <a:ln w="603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defRPr>
              </a:lvl1pPr>
              <a:lvl2pPr marL="457189" algn="l" defTabSz="914377" rtl="0" eaLnBrk="1" latinLnBrk="0" hangingPunct="1">
                <a:defRPr sz="1800" kern="1200">
                  <a:solidFill>
                    <a:schemeClr val="lt1"/>
                  </a:solidFill>
                </a:defRPr>
              </a:lvl2pPr>
              <a:lvl3pPr marL="914377" algn="l" defTabSz="914377" rtl="0" eaLnBrk="1" latinLnBrk="0" hangingPunct="1">
                <a:defRPr sz="1800" kern="1200">
                  <a:solidFill>
                    <a:schemeClr val="lt1"/>
                  </a:solidFill>
                </a:defRPr>
              </a:lvl3pPr>
              <a:lvl4pPr marL="1371566" algn="l" defTabSz="914377" rtl="0" eaLnBrk="1" latinLnBrk="0" hangingPunct="1">
                <a:defRPr sz="1800" kern="1200">
                  <a:solidFill>
                    <a:schemeClr val="lt1"/>
                  </a:solidFill>
                </a:defRPr>
              </a:lvl4pPr>
              <a:lvl5pPr marL="1828754" algn="l" defTabSz="914377" rtl="0" eaLnBrk="1" latinLnBrk="0" hangingPunct="1">
                <a:defRPr sz="1800" kern="1200">
                  <a:solidFill>
                    <a:schemeClr val="lt1"/>
                  </a:solidFill>
                </a:defRPr>
              </a:lvl5pPr>
              <a:lvl6pPr marL="2285943" algn="l" defTabSz="914377" rtl="0" eaLnBrk="1" latinLnBrk="0" hangingPunct="1">
                <a:defRPr sz="1800" kern="1200">
                  <a:solidFill>
                    <a:schemeClr val="lt1"/>
                  </a:solidFill>
                </a:defRPr>
              </a:lvl6pPr>
              <a:lvl7pPr marL="2743131" algn="l" defTabSz="914377" rtl="0" eaLnBrk="1" latinLnBrk="0" hangingPunct="1">
                <a:defRPr sz="1800" kern="1200">
                  <a:solidFill>
                    <a:schemeClr val="lt1"/>
                  </a:solidFill>
                </a:defRPr>
              </a:lvl7pPr>
              <a:lvl8pPr marL="3200320" algn="l" defTabSz="914377" rtl="0" eaLnBrk="1" latinLnBrk="0" hangingPunct="1">
                <a:defRPr sz="1800" kern="1200">
                  <a:solidFill>
                    <a:schemeClr val="lt1"/>
                  </a:solidFill>
                </a:defRPr>
              </a:lvl8pPr>
              <a:lvl9pPr marL="3657509" algn="l" defTabSz="914377" rtl="0" eaLnBrk="1" latinLnBrk="0" hangingPunct="1">
                <a:defRPr sz="1800" kern="1200">
                  <a:solidFill>
                    <a:schemeClr val="lt1"/>
                  </a:solidFil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grpSp>
        <p:nvGrpSpPr>
          <p:cNvPr id="25" name="组合 24"/>
          <p:cNvGrpSpPr/>
          <p:nvPr/>
        </p:nvGrpSpPr>
        <p:grpSpPr>
          <a:xfrm>
            <a:off x="313160" y="5301816"/>
            <a:ext cx="432000" cy="432000"/>
            <a:chOff x="2168078" y="2148688"/>
            <a:chExt cx="795066" cy="795066"/>
          </a:xfrm>
        </p:grpSpPr>
        <p:sp>
          <p:nvSpPr>
            <p:cNvPr id="26" name="椭圆 25"/>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7" name="椭圆 26"/>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8" name="椭圆 27"/>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0" name="等腰三角形 29"/>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8" name="21讲-26页">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427" y="2041713"/>
            <a:ext cx="5298367" cy="388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26" presetClass="emph" presetSubtype="0" repeatCount="indefinite" fill="hold" nodeType="withEffect">
                                  <p:stCondLst>
                                    <p:cond delay="0"/>
                                  </p:stCondLst>
                                  <p:childTnLst>
                                    <p:animEffect transition="out" filter="fade">
                                      <p:cBhvr>
                                        <p:cTn id="33" dur="1000" tmFilter="0, 0; .2, .5; .8, .5; 1, 0"/>
                                        <p:tgtEl>
                                          <p:spTgt spid="25"/>
                                        </p:tgtEl>
                                      </p:cBhvr>
                                    </p:animEffect>
                                    <p:animScale>
                                      <p:cBhvr>
                                        <p:cTn id="34"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remove" display="0">
                  <p:stCondLst>
                    <p:cond delay="indefinite"/>
                  </p:stCondLst>
                </p:cTn>
                <p:tgtEl>
                  <p:spTgt spid="8"/>
                </p:tgtEl>
              </p:cMediaNode>
            </p:video>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8"/>
                                        </p:tgtEl>
                                      </p:cBhvr>
                                    </p:cmd>
                                  </p:childTnLst>
                                </p:cTn>
                              </p:par>
                            </p:childTnLst>
                          </p:cTn>
                        </p:par>
                      </p:childTnLst>
                    </p:cTn>
                  </p:par>
                </p:childTnLst>
              </p:cTn>
              <p:nextCondLst>
                <p:cond evt="onClick" delay="0">
                  <p:tgtEl>
                    <p:spTgt spid="25"/>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316028" y="834849"/>
            <a:ext cx="7562214" cy="430887"/>
          </a:xfrm>
          <a:prstGeom prst="rect">
            <a:avLst/>
          </a:prstGeom>
          <a:noFill/>
        </p:spPr>
        <p:txBody>
          <a:bodyPr wrap="square" rtlCol="0">
            <a:spAutoFit/>
          </a:bodyPr>
          <a:lstStyle/>
          <a:p>
            <a:pPr marL="0" indent="0" algn="ctr">
              <a:buFontTx/>
              <a:buNone/>
            </a:pPr>
            <a:r>
              <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rPr>
              <a:t>2. </a:t>
            </a: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完善政府治理和社会调节、居民自治良性互动的体制机制</a:t>
            </a:r>
          </a:p>
        </p:txBody>
      </p:sp>
      <p:grpSp>
        <p:nvGrpSpPr>
          <p:cNvPr id="3" name="组合 2"/>
          <p:cNvGrpSpPr/>
          <p:nvPr/>
        </p:nvGrpSpPr>
        <p:grpSpPr>
          <a:xfrm>
            <a:off x="1127448" y="3882659"/>
            <a:ext cx="3253255" cy="1678436"/>
            <a:chOff x="1127448" y="3975022"/>
            <a:chExt cx="3253255" cy="1678436"/>
          </a:xfrm>
        </p:grpSpPr>
        <p:sp>
          <p:nvSpPr>
            <p:cNvPr id="37" name="圆角矩形 33">
              <a:extLst>
                <a:ext uri="{FF2B5EF4-FFF2-40B4-BE49-F238E27FC236}">
                  <a16:creationId xmlns:a16="http://schemas.microsoft.com/office/drawing/2014/main" id="{0F245088-EAEC-4155-8E75-A6528E104741}"/>
                </a:ext>
              </a:extLst>
            </p:cNvPr>
            <p:cNvSpPr/>
            <p:nvPr/>
          </p:nvSpPr>
          <p:spPr bwMode="auto">
            <a:xfrm>
              <a:off x="1127448" y="3975022"/>
              <a:ext cx="3253255" cy="1677641"/>
            </a:xfrm>
            <a:prstGeom prst="roundRect">
              <a:avLst>
                <a:gd name="adj" fmla="val 7848"/>
              </a:avLst>
            </a:prstGeom>
            <a:solidFill>
              <a:schemeClr val="bg1"/>
            </a:solidFill>
            <a:ln>
              <a:solidFill>
                <a:srgbClr val="C00000"/>
              </a:solidFill>
            </a:ln>
            <a:effectLst>
              <a:outerShdw blurRad="127000" sx="102000" sy="102000" algn="ctr" rotWithShape="0">
                <a:prstClr val="black">
                  <a:alpha val="10000"/>
                </a:prstClr>
              </a:outerShdw>
            </a:effectLst>
          </p:spPr>
          <p:txBody>
            <a:bodyPr lIns="216000" anchor="ctr">
              <a:norm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cxnSp>
          <p:nvCxnSpPr>
            <p:cNvPr id="38" name="直接连接符 37">
              <a:extLst>
                <a:ext uri="{FF2B5EF4-FFF2-40B4-BE49-F238E27FC236}">
                  <a16:creationId xmlns:a16="http://schemas.microsoft.com/office/drawing/2014/main" id="{6490E856-01C0-47C2-AAF9-EFCD8EFBC2F3}"/>
                </a:ext>
              </a:extLst>
            </p:cNvPr>
            <p:cNvCxnSpPr/>
            <p:nvPr/>
          </p:nvCxnSpPr>
          <p:spPr>
            <a:xfrm>
              <a:off x="1947625" y="5653458"/>
              <a:ext cx="16129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CBC444B0-CBDF-4B41-A452-15ABB8539F2A}"/>
                </a:ext>
              </a:extLst>
            </p:cNvPr>
            <p:cNvSpPr/>
            <p:nvPr/>
          </p:nvSpPr>
          <p:spPr>
            <a:xfrm>
              <a:off x="1407918" y="4413989"/>
              <a:ext cx="2815739" cy="461665"/>
            </a:xfrm>
            <a:prstGeom prst="rect">
              <a:avLst/>
            </a:prstGeom>
          </p:spPr>
          <p:txBody>
            <a:bodyPr wrap="square">
              <a:spAutoFit/>
            </a:bodyPr>
            <a:lstStyle/>
            <a:p>
              <a:pPr lvl="0" algn="ctr" defTabSz="1219170" eaLnBrk="1" fontAlgn="auto" hangingPunct="1">
                <a:lnSpc>
                  <a:spcPct val="1200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扩大开放公共服务市场</a:t>
              </a:r>
            </a:p>
          </p:txBody>
        </p:sp>
      </p:grpSp>
      <p:sp>
        <p:nvSpPr>
          <p:cNvPr id="42" name="椭圆 41">
            <a:extLst>
              <a:ext uri="{FF2B5EF4-FFF2-40B4-BE49-F238E27FC236}">
                <a16:creationId xmlns:a16="http://schemas.microsoft.com/office/drawing/2014/main" id="{3FF2CD15-4CF7-4A07-9F17-B59B1C181731}"/>
              </a:ext>
            </a:extLst>
          </p:cNvPr>
          <p:cNvSpPr/>
          <p:nvPr/>
        </p:nvSpPr>
        <p:spPr bwMode="auto">
          <a:xfrm>
            <a:off x="2593026" y="3741454"/>
            <a:ext cx="322098" cy="322098"/>
          </a:xfrm>
          <a:prstGeom prst="ellipse">
            <a:avLst/>
          </a:prstGeom>
          <a:solidFill>
            <a:srgbClr val="C00000"/>
          </a:solidFill>
          <a:ln w="508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a:extLst>
              <a:ext uri="{FF2B5EF4-FFF2-40B4-BE49-F238E27FC236}">
                <a16:creationId xmlns:a16="http://schemas.microsoft.com/office/drawing/2014/main" id="{C73DEB10-BFDF-407F-99F9-6EFAA6B3F8D1}"/>
              </a:ext>
            </a:extLst>
          </p:cNvPr>
          <p:cNvSpPr/>
          <p:nvPr/>
        </p:nvSpPr>
        <p:spPr>
          <a:xfrm>
            <a:off x="2712164" y="3932715"/>
            <a:ext cx="83820" cy="83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4487141" y="3882659"/>
            <a:ext cx="3253255" cy="1678436"/>
            <a:chOff x="4487141" y="3975022"/>
            <a:chExt cx="3253255" cy="1678436"/>
          </a:xfrm>
        </p:grpSpPr>
        <p:sp>
          <p:nvSpPr>
            <p:cNvPr id="45" name="圆角矩形 33">
              <a:extLst>
                <a:ext uri="{FF2B5EF4-FFF2-40B4-BE49-F238E27FC236}">
                  <a16:creationId xmlns:a16="http://schemas.microsoft.com/office/drawing/2014/main" id="{B94FBA6D-BE3A-45B9-9F44-DC0DB7A0830C}"/>
                </a:ext>
              </a:extLst>
            </p:cNvPr>
            <p:cNvSpPr/>
            <p:nvPr/>
          </p:nvSpPr>
          <p:spPr bwMode="auto">
            <a:xfrm>
              <a:off x="4487141" y="3975022"/>
              <a:ext cx="3253255" cy="1677641"/>
            </a:xfrm>
            <a:prstGeom prst="roundRect">
              <a:avLst>
                <a:gd name="adj" fmla="val 7848"/>
              </a:avLst>
            </a:prstGeom>
            <a:solidFill>
              <a:schemeClr val="bg1"/>
            </a:solidFill>
            <a:ln>
              <a:solidFill>
                <a:srgbClr val="C00000"/>
              </a:solidFill>
            </a:ln>
            <a:effectLst>
              <a:outerShdw blurRad="127000" sx="102000" sy="102000" algn="ctr" rotWithShape="0">
                <a:prstClr val="black">
                  <a:alpha val="10000"/>
                </a:prstClr>
              </a:outerShdw>
            </a:effectLst>
          </p:spPr>
          <p:txBody>
            <a:bodyPr lIns="216000" anchor="ctr">
              <a:norm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cxnSp>
          <p:nvCxnSpPr>
            <p:cNvPr id="46" name="直接连接符 45">
              <a:extLst>
                <a:ext uri="{FF2B5EF4-FFF2-40B4-BE49-F238E27FC236}">
                  <a16:creationId xmlns:a16="http://schemas.microsoft.com/office/drawing/2014/main" id="{7F8F07DB-8BBC-4A4F-AE52-9001C5A2DB9B}"/>
                </a:ext>
              </a:extLst>
            </p:cNvPr>
            <p:cNvCxnSpPr/>
            <p:nvPr/>
          </p:nvCxnSpPr>
          <p:spPr>
            <a:xfrm>
              <a:off x="5307318" y="5653458"/>
              <a:ext cx="16129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B6218872-6DCB-4D38-B6CD-71658B76D1D4}"/>
                </a:ext>
              </a:extLst>
            </p:cNvPr>
            <p:cNvSpPr/>
            <p:nvPr/>
          </p:nvSpPr>
          <p:spPr>
            <a:xfrm>
              <a:off x="4767611" y="4413989"/>
              <a:ext cx="2815739" cy="830997"/>
            </a:xfrm>
            <a:prstGeom prst="rect">
              <a:avLst/>
            </a:prstGeom>
          </p:spPr>
          <p:txBody>
            <a:bodyPr wrap="square">
              <a:spAutoFit/>
            </a:bodyPr>
            <a:lstStyle/>
            <a:p>
              <a:pPr lvl="0" algn="ctr" defTabSz="1219170" eaLnBrk="1" fontAlgn="auto" hangingPunct="1">
                <a:lnSpc>
                  <a:spcPct val="1200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深化基层组织和部门、行业依法治理</a:t>
              </a:r>
            </a:p>
          </p:txBody>
        </p:sp>
      </p:grpSp>
      <p:sp>
        <p:nvSpPr>
          <p:cNvPr id="48" name="椭圆 47">
            <a:extLst>
              <a:ext uri="{FF2B5EF4-FFF2-40B4-BE49-F238E27FC236}">
                <a16:creationId xmlns:a16="http://schemas.microsoft.com/office/drawing/2014/main" id="{AF612CD1-C375-40D9-8A71-945C70DD51EE}"/>
              </a:ext>
            </a:extLst>
          </p:cNvPr>
          <p:cNvSpPr/>
          <p:nvPr/>
        </p:nvSpPr>
        <p:spPr bwMode="auto">
          <a:xfrm>
            <a:off x="5952719" y="3741454"/>
            <a:ext cx="322098" cy="322098"/>
          </a:xfrm>
          <a:prstGeom prst="ellipse">
            <a:avLst/>
          </a:prstGeom>
          <a:solidFill>
            <a:srgbClr val="C00000"/>
          </a:solidFill>
          <a:ln w="508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9" name="椭圆 48">
            <a:extLst>
              <a:ext uri="{FF2B5EF4-FFF2-40B4-BE49-F238E27FC236}">
                <a16:creationId xmlns:a16="http://schemas.microsoft.com/office/drawing/2014/main" id="{6BD7FB24-F9E8-4A92-854B-CA90F37407C2}"/>
              </a:ext>
            </a:extLst>
          </p:cNvPr>
          <p:cNvSpPr/>
          <p:nvPr/>
        </p:nvSpPr>
        <p:spPr>
          <a:xfrm>
            <a:off x="6071857" y="3932715"/>
            <a:ext cx="83820" cy="83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7847208" y="3882659"/>
            <a:ext cx="3253255" cy="1678436"/>
            <a:chOff x="7847208" y="3975022"/>
            <a:chExt cx="3253255" cy="1678436"/>
          </a:xfrm>
        </p:grpSpPr>
        <p:sp>
          <p:nvSpPr>
            <p:cNvPr id="50" name="圆角矩形 33">
              <a:extLst>
                <a:ext uri="{FF2B5EF4-FFF2-40B4-BE49-F238E27FC236}">
                  <a16:creationId xmlns:a16="http://schemas.microsoft.com/office/drawing/2014/main" id="{C70AD2BB-4D14-496F-A4A1-8A058A224164}"/>
                </a:ext>
              </a:extLst>
            </p:cNvPr>
            <p:cNvSpPr/>
            <p:nvPr/>
          </p:nvSpPr>
          <p:spPr bwMode="auto">
            <a:xfrm>
              <a:off x="7847208" y="3975022"/>
              <a:ext cx="3253255" cy="1677641"/>
            </a:xfrm>
            <a:prstGeom prst="roundRect">
              <a:avLst>
                <a:gd name="adj" fmla="val 7848"/>
              </a:avLst>
            </a:prstGeom>
            <a:solidFill>
              <a:schemeClr val="bg1"/>
            </a:solidFill>
            <a:ln>
              <a:solidFill>
                <a:srgbClr val="C00000"/>
              </a:solidFill>
            </a:ln>
            <a:effectLst>
              <a:outerShdw blurRad="127000" sx="102000" sy="102000" algn="ctr" rotWithShape="0">
                <a:prstClr val="black">
                  <a:alpha val="10000"/>
                </a:prstClr>
              </a:outerShdw>
            </a:effectLst>
          </p:spPr>
          <p:txBody>
            <a:bodyPr lIns="216000" anchor="ctr">
              <a:norm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cxnSp>
          <p:nvCxnSpPr>
            <p:cNvPr id="51" name="直接连接符 50">
              <a:extLst>
                <a:ext uri="{FF2B5EF4-FFF2-40B4-BE49-F238E27FC236}">
                  <a16:creationId xmlns:a16="http://schemas.microsoft.com/office/drawing/2014/main" id="{359B75AE-CBBF-4CE1-8302-84CEC80552D0}"/>
                </a:ext>
              </a:extLst>
            </p:cNvPr>
            <p:cNvCxnSpPr/>
            <p:nvPr/>
          </p:nvCxnSpPr>
          <p:spPr>
            <a:xfrm>
              <a:off x="8680941" y="5653458"/>
              <a:ext cx="16129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BC7C84B4-7641-4CD4-8F45-06F3C28CDD77}"/>
                </a:ext>
              </a:extLst>
            </p:cNvPr>
            <p:cNvSpPr/>
            <p:nvPr/>
          </p:nvSpPr>
          <p:spPr>
            <a:xfrm>
              <a:off x="7927259" y="4413989"/>
              <a:ext cx="3093153" cy="461665"/>
            </a:xfrm>
            <a:prstGeom prst="rect">
              <a:avLst/>
            </a:prstGeom>
          </p:spPr>
          <p:txBody>
            <a:bodyPr wrap="square">
              <a:spAutoFit/>
            </a:bodyPr>
            <a:lstStyle/>
            <a:p>
              <a:pPr lvl="0" algn="ctr" defTabSz="1219170" eaLnBrk="1" fontAlgn="auto" hangingPunct="1">
                <a:lnSpc>
                  <a:spcPct val="120000"/>
                </a:lnSpc>
                <a:spcBef>
                  <a:spcPts val="0"/>
                </a:spcBef>
                <a:spcAft>
                  <a:spcPts val="0"/>
                </a:spcAft>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注重社会组织培育和引导</a:t>
              </a:r>
            </a:p>
          </p:txBody>
        </p:sp>
      </p:grpSp>
      <p:sp>
        <p:nvSpPr>
          <p:cNvPr id="53" name="椭圆 52">
            <a:extLst>
              <a:ext uri="{FF2B5EF4-FFF2-40B4-BE49-F238E27FC236}">
                <a16:creationId xmlns:a16="http://schemas.microsoft.com/office/drawing/2014/main" id="{D4722324-D8A7-47EB-A9F2-8BF0A5EDA441}"/>
              </a:ext>
            </a:extLst>
          </p:cNvPr>
          <p:cNvSpPr/>
          <p:nvPr/>
        </p:nvSpPr>
        <p:spPr bwMode="auto">
          <a:xfrm>
            <a:off x="9326342" y="3741454"/>
            <a:ext cx="322098" cy="322098"/>
          </a:xfrm>
          <a:prstGeom prst="ellipse">
            <a:avLst/>
          </a:prstGeom>
          <a:solidFill>
            <a:srgbClr val="C00000"/>
          </a:solidFill>
          <a:ln w="50800">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4" name="椭圆 53">
            <a:extLst>
              <a:ext uri="{FF2B5EF4-FFF2-40B4-BE49-F238E27FC236}">
                <a16:creationId xmlns:a16="http://schemas.microsoft.com/office/drawing/2014/main" id="{BC21997B-7E58-4AA0-A97B-EF498BD6D571}"/>
              </a:ext>
            </a:extLst>
          </p:cNvPr>
          <p:cNvSpPr/>
          <p:nvPr/>
        </p:nvSpPr>
        <p:spPr>
          <a:xfrm>
            <a:off x="9445480" y="3932715"/>
            <a:ext cx="83820" cy="83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28953" y="1618693"/>
            <a:ext cx="9952565" cy="1600644"/>
            <a:chOff x="1128953" y="1618693"/>
            <a:chExt cx="9952565" cy="1600644"/>
          </a:xfrm>
        </p:grpSpPr>
        <p:grpSp>
          <p:nvGrpSpPr>
            <p:cNvPr id="7" name="组合 6"/>
            <p:cNvGrpSpPr/>
            <p:nvPr/>
          </p:nvGrpSpPr>
          <p:grpSpPr>
            <a:xfrm>
              <a:off x="1128953" y="1618693"/>
              <a:ext cx="9952565" cy="1600644"/>
              <a:chOff x="1119717" y="1563277"/>
              <a:chExt cx="9952565" cy="1600644"/>
            </a:xfrm>
          </p:grpSpPr>
          <p:sp>
            <p:nvSpPr>
              <p:cNvPr id="31" name="圆角矩形 29">
                <a:extLst>
                  <a:ext uri="{FF2B5EF4-FFF2-40B4-BE49-F238E27FC236}">
                    <a16:creationId xmlns:a16="http://schemas.microsoft.com/office/drawing/2014/main" id="{D480B8A8-CA0E-430C-9106-EB88E5D2729D}"/>
                  </a:ext>
                </a:extLst>
              </p:cNvPr>
              <p:cNvSpPr/>
              <p:nvPr/>
            </p:nvSpPr>
            <p:spPr bwMode="auto">
              <a:xfrm>
                <a:off x="1119717" y="1563277"/>
                <a:ext cx="9952565" cy="1600644"/>
              </a:xfrm>
              <a:prstGeom prst="roundRect">
                <a:avLst/>
              </a:prstGeom>
              <a:solidFill>
                <a:srgbClr val="FFFCD3"/>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a:p>
            </p:txBody>
          </p:sp>
          <p:sp>
            <p:nvSpPr>
              <p:cNvPr id="33" name="矩形 146">
                <a:extLst>
                  <a:ext uri="{FF2B5EF4-FFF2-40B4-BE49-F238E27FC236}">
                    <a16:creationId xmlns:a16="http://schemas.microsoft.com/office/drawing/2014/main" id="{1239A9AC-BA1A-41FA-BDE5-86710FBE7D39}"/>
                  </a:ext>
                </a:extLst>
              </p:cNvPr>
              <p:cNvSpPr>
                <a:spLocks noChangeArrowheads="1"/>
              </p:cNvSpPr>
              <p:nvPr/>
            </p:nvSpPr>
            <p:spPr bwMode="auto">
              <a:xfrm>
                <a:off x="2898296" y="1877438"/>
                <a:ext cx="641247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eaLnBrk="1" hangingPunct="1">
                  <a:lnSpc>
                    <a:spcPct val="120000"/>
                  </a:lnSpc>
                  <a:spcBef>
                    <a:spcPct val="0"/>
                  </a:spcBef>
                  <a:buNone/>
                </a:pPr>
                <a:r>
                  <a:rPr lang="zh-CN" altLang="en-US" sz="1800" dirty="0">
                    <a:solidFill>
                      <a:schemeClr val="tx1">
                        <a:lumMod val="85000"/>
                        <a:lumOff val="15000"/>
                      </a:schemeClr>
                    </a:solidFill>
                    <a:latin typeface="Helvetica" panose="020B0604020202020204" pitchFamily="34" charset="0"/>
                    <a:ea typeface="微软雅黑" panose="020B0503020204020204" pitchFamily="34" charset="-122"/>
                  </a:rPr>
                  <a:t>　　注重动员组织社会力量共同参与，发动全社会一起来做好维护社会稳定工作。</a:t>
                </a:r>
                <a:endParaRPr lang="en-US" altLang="zh-CN" sz="1800" dirty="0">
                  <a:solidFill>
                    <a:schemeClr val="tx1">
                      <a:lumMod val="85000"/>
                      <a:lumOff val="15000"/>
                    </a:schemeClr>
                  </a:solidFill>
                  <a:latin typeface="Helvetica" panose="020B0604020202020204" pitchFamily="34" charset="0"/>
                  <a:ea typeface="微软雅黑" panose="020B0503020204020204" pitchFamily="34" charset="-122"/>
                </a:endParaRPr>
              </a:p>
            </p:txBody>
          </p:sp>
          <p:sp>
            <p:nvSpPr>
              <p:cNvPr id="29" name="矩形 146">
                <a:extLst>
                  <a:ext uri="{FF2B5EF4-FFF2-40B4-BE49-F238E27FC236}">
                    <a16:creationId xmlns:a16="http://schemas.microsoft.com/office/drawing/2014/main" id="{1239A9AC-BA1A-41FA-BDE5-86710FBE7D39}"/>
                  </a:ext>
                </a:extLst>
              </p:cNvPr>
              <p:cNvSpPr>
                <a:spLocks noChangeArrowheads="1"/>
              </p:cNvSpPr>
              <p:nvPr/>
            </p:nvSpPr>
            <p:spPr bwMode="auto">
              <a:xfrm>
                <a:off x="4672493" y="2600187"/>
                <a:ext cx="4579718" cy="29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lnSpc>
                    <a:spcPct val="90000"/>
                  </a:lnSpc>
                  <a:spcBef>
                    <a:spcPct val="40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201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201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201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201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indent="0" algn="r" eaLnBrk="1" hangingPunct="1">
                  <a:lnSpc>
                    <a:spcPct val="120000"/>
                  </a:lnSpc>
                  <a:spcBef>
                    <a:spcPct val="0"/>
                  </a:spcBef>
                  <a:buNone/>
                </a:pPr>
                <a:r>
                  <a:rPr lang="en-US" altLang="zh-CN" sz="1200" dirty="0">
                    <a:latin typeface="微软雅黑" panose="020B0503020204020204" pitchFamily="34" charset="-122"/>
                    <a:ea typeface="微软雅黑" panose="020B0503020204020204" pitchFamily="34" charset="-122"/>
                  </a:rPr>
                  <a:t>——2014</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7</a:t>
                </a:r>
                <a:r>
                  <a:rPr lang="zh-CN" altLang="en-US" sz="1200" dirty="0">
                    <a:latin typeface="微软雅黑" panose="020B0503020204020204" pitchFamily="34" charset="-122"/>
                    <a:ea typeface="微软雅黑" panose="020B0503020204020204" pitchFamily="34" charset="-122"/>
                  </a:rPr>
                  <a:t>日，习近平在中央政法工作会议上的讲话</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pic>
          <p:nvPicPr>
            <p:cNvPr id="28" name="图片 122">
              <a:extLst>
                <a:ext uri="{FF2B5EF4-FFF2-40B4-BE49-F238E27FC236}">
                  <a16:creationId xmlns:a16="http://schemas.microsoft.com/office/drawing/2014/main" id="{D9A29F2E-FFBD-42AA-9D5A-0103BB535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1789" y="1661233"/>
              <a:ext cx="1299387" cy="12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31"/>
            <p:cNvGrpSpPr/>
            <p:nvPr/>
          </p:nvGrpSpPr>
          <p:grpSpPr>
            <a:xfrm>
              <a:off x="1550151" y="1815681"/>
              <a:ext cx="1038210" cy="699958"/>
              <a:chOff x="565333" y="1246144"/>
              <a:chExt cx="1038210" cy="699958"/>
            </a:xfrm>
          </p:grpSpPr>
          <p:pic>
            <p:nvPicPr>
              <p:cNvPr id="34" name="图片 2">
                <a:extLst>
                  <a:ext uri="{FF2B5EF4-FFF2-40B4-BE49-F238E27FC236}">
                    <a16:creationId xmlns:a16="http://schemas.microsoft.com/office/drawing/2014/main" id="{44092EDF-4894-4580-8D99-36A2EAAF3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333" y="1246144"/>
                <a:ext cx="704033" cy="69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3">
                <a:extLst>
                  <a:ext uri="{FF2B5EF4-FFF2-40B4-BE49-F238E27FC236}">
                    <a16:creationId xmlns:a16="http://schemas.microsoft.com/office/drawing/2014/main" id="{B1F56A03-DA0A-41E3-B6A9-E4815179FFA4}"/>
                  </a:ext>
                </a:extLst>
              </p:cNvPr>
              <p:cNvSpPr txBox="1">
                <a:spLocks noChangeArrowheads="1"/>
              </p:cNvSpPr>
              <p:nvPr/>
            </p:nvSpPr>
            <p:spPr bwMode="auto">
              <a:xfrm>
                <a:off x="1218044" y="1555404"/>
                <a:ext cx="385499" cy="39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dirty="0">
                    <a:solidFill>
                      <a:srgbClr val="FF0000"/>
                    </a:solidFill>
                    <a:latin typeface="黑体" panose="02010609060101010101" pitchFamily="49" charset="-122"/>
                    <a:ea typeface="黑体" panose="02010609060101010101" pitchFamily="49" charset="-122"/>
                  </a:rPr>
                  <a:t>语</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750"/>
                            </p:stCondLst>
                            <p:childTnLst>
                              <p:par>
                                <p:cTn id="13" presetID="6" presetClass="entr" presetSubtype="16"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circle(in)">
                                      <p:cBhvr>
                                        <p:cTn id="15" dur="750"/>
                                        <p:tgtEl>
                                          <p:spTgt spid="42"/>
                                        </p:tgtEl>
                                      </p:cBhvr>
                                    </p:animEffect>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anim calcmode="lin" valueType="num">
                                      <p:cBhvr>
                                        <p:cTn id="19" dur="750" fill="hold"/>
                                        <p:tgtEl>
                                          <p:spTgt spid="3"/>
                                        </p:tgtEl>
                                        <p:attrNameLst>
                                          <p:attrName>ppt_x</p:attrName>
                                        </p:attrNameLst>
                                      </p:cBhvr>
                                      <p:tavLst>
                                        <p:tav tm="0">
                                          <p:val>
                                            <p:strVal val="#ppt_x"/>
                                          </p:val>
                                        </p:tav>
                                        <p:tav tm="100000">
                                          <p:val>
                                            <p:strVal val="#ppt_x"/>
                                          </p:val>
                                        </p:tav>
                                      </p:tavLst>
                                    </p:anim>
                                    <p:anim calcmode="lin" valueType="num">
                                      <p:cBhvr>
                                        <p:cTn id="20" dur="75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6"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circle(in)">
                                      <p:cBhvr>
                                        <p:cTn id="24" dur="750"/>
                                        <p:tgtEl>
                                          <p:spTgt spid="48"/>
                                        </p:tgtEl>
                                      </p:cBhvr>
                                    </p:animEffect>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6" presetClass="entr" presetSubtype="16"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ircle(in)">
                                      <p:cBhvr>
                                        <p:cTn id="33" dur="750"/>
                                        <p:tgtEl>
                                          <p:spTgt spid="53"/>
                                        </p:tgtEl>
                                      </p:cBhvr>
                                    </p:animEffect>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750"/>
                                        <p:tgtEl>
                                          <p:spTgt spid="6"/>
                                        </p:tgtEl>
                                      </p:cBhvr>
                                    </p:animEffect>
                                    <p:anim calcmode="lin" valueType="num">
                                      <p:cBhvr>
                                        <p:cTn id="37" dur="750" fill="hold"/>
                                        <p:tgtEl>
                                          <p:spTgt spid="6"/>
                                        </p:tgtEl>
                                        <p:attrNameLst>
                                          <p:attrName>ppt_x</p:attrName>
                                        </p:attrNameLst>
                                      </p:cBhvr>
                                      <p:tavLst>
                                        <p:tav tm="0">
                                          <p:val>
                                            <p:strVal val="#ppt_x"/>
                                          </p:val>
                                        </p:tav>
                                        <p:tav tm="100000">
                                          <p:val>
                                            <p:strVal val="#ppt_x"/>
                                          </p:val>
                                        </p:tav>
                                      </p:tavLst>
                                    </p:anim>
                                    <p:anim calcmode="lin" valueType="num">
                                      <p:cBhvr>
                                        <p:cTn id="38"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animBg="1"/>
      <p:bldP spid="48"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41989"/>
            <a:ext cx="12192000" cy="2763939"/>
          </a:xfrm>
          <a:prstGeom prst="rect">
            <a:avLst/>
          </a:prstGeom>
        </p:spPr>
      </p:pic>
      <p:sp>
        <p:nvSpPr>
          <p:cNvPr id="4" name="矩形 3"/>
          <p:cNvSpPr/>
          <p:nvPr/>
        </p:nvSpPr>
        <p:spPr>
          <a:xfrm>
            <a:off x="0" y="1422484"/>
            <a:ext cx="12192000" cy="4883444"/>
          </a:xfrm>
          <a:prstGeom prst="rect">
            <a:avLst/>
          </a:prstGeom>
          <a:gradFill>
            <a:gsLst>
              <a:gs pos="0">
                <a:srgbClr val="FFFFF5"/>
              </a:gs>
              <a:gs pos="54000">
                <a:srgbClr val="FFFFF5"/>
              </a:gs>
              <a:gs pos="100000">
                <a:srgbClr val="FFFFF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962" name="内容占位符 2"/>
          <p:cNvSpPr>
            <a:spLocks noGrp="1" noChangeArrowheads="1"/>
          </p:cNvSpPr>
          <p:nvPr>
            <p:ph idx="4294967295"/>
          </p:nvPr>
        </p:nvSpPr>
        <p:spPr bwMode="auto">
          <a:xfrm>
            <a:off x="2230612" y="860879"/>
            <a:ext cx="7740100" cy="403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indent="0" algn="ctr">
              <a:lnSpc>
                <a:spcPct val="100000"/>
              </a:lnSpc>
              <a:spcBef>
                <a:spcPts val="0"/>
              </a:spcBef>
              <a:buFontTx/>
              <a:buNone/>
            </a:pPr>
            <a:r>
              <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rPr>
              <a:t>3. </a:t>
            </a:r>
            <a:r>
              <a:rPr lang="zh-CN" altLang="en-US" sz="2200" b="1" dirty="0">
                <a:solidFill>
                  <a:schemeClr val="tx1">
                    <a:lumMod val="85000"/>
                    <a:lumOff val="15000"/>
                  </a:schemeClr>
                </a:solidFill>
                <a:latin typeface="微软雅黑" panose="020B0503020204020204" pitchFamily="34" charset="-122"/>
                <a:ea typeface="微软雅黑" panose="020B0503020204020204" pitchFamily="34" charset="-122"/>
              </a:rPr>
              <a:t>不断提高社会治理社会化、法治化、智能化、专业化水平</a:t>
            </a:r>
          </a:p>
        </p:txBody>
      </p:sp>
      <p:grpSp>
        <p:nvGrpSpPr>
          <p:cNvPr id="15" name="组合 14">
            <a:extLst>
              <a:ext uri="{FF2B5EF4-FFF2-40B4-BE49-F238E27FC236}">
                <a16:creationId xmlns:a16="http://schemas.microsoft.com/office/drawing/2014/main" id="{31D5D71D-7F22-4A6E-A51E-734E7EBBEE7E}"/>
              </a:ext>
            </a:extLst>
          </p:cNvPr>
          <p:cNvGrpSpPr/>
          <p:nvPr/>
        </p:nvGrpSpPr>
        <p:grpSpPr>
          <a:xfrm>
            <a:off x="3070730" y="1730033"/>
            <a:ext cx="2554931" cy="822431"/>
            <a:chOff x="2965955" y="1895133"/>
            <a:chExt cx="2554931" cy="822431"/>
          </a:xfrm>
          <a:effectLst>
            <a:outerShdw blurRad="50800" dist="38100" dir="2700000" algn="tl" rotWithShape="0">
              <a:prstClr val="black">
                <a:alpha val="40000"/>
              </a:prstClr>
            </a:outerShdw>
          </a:effectLst>
        </p:grpSpPr>
        <p:sp>
          <p:nvSpPr>
            <p:cNvPr id="20" name="KSO_Shape"/>
            <p:cNvSpPr/>
            <p:nvPr/>
          </p:nvSpPr>
          <p:spPr>
            <a:xfrm>
              <a:off x="3000886" y="1925564"/>
              <a:ext cx="2520000" cy="792000"/>
            </a:xfrm>
            <a:prstGeom prst="snip2DiagRect">
              <a:avLst>
                <a:gd name="adj1" fmla="val 0"/>
                <a:gd name="adj2" fmla="val 23229"/>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KSO_Shape"/>
            <p:cNvSpPr/>
            <p:nvPr/>
          </p:nvSpPr>
          <p:spPr>
            <a:xfrm>
              <a:off x="2965955" y="1895133"/>
              <a:ext cx="2520000" cy="792000"/>
            </a:xfrm>
            <a:prstGeom prst="snip2DiagRect">
              <a:avLst>
                <a:gd name="adj1" fmla="val 0"/>
                <a:gd name="adj2" fmla="val 23229"/>
              </a:avLst>
            </a:prstGeom>
            <a:gradFill>
              <a:gsLst>
                <a:gs pos="0">
                  <a:schemeClr val="accent1">
                    <a:lumMod val="75000"/>
                  </a:schemeClr>
                </a:gs>
                <a:gs pos="100000">
                  <a:schemeClr val="accent5">
                    <a:lumMod val="75000"/>
                  </a:schemeClr>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MH_Other_49"/>
            <p:cNvSpPr txBox="1">
              <a:spLocks noChangeArrowheads="1"/>
            </p:cNvSpPr>
            <p:nvPr>
              <p:custDataLst>
                <p:tags r:id="rId4"/>
              </p:custDataLst>
            </p:nvPr>
          </p:nvSpPr>
          <p:spPr bwMode="auto">
            <a:xfrm>
              <a:off x="3817040" y="2043962"/>
              <a:ext cx="817831" cy="46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社会化</a:t>
              </a:r>
            </a:p>
          </p:txBody>
        </p:sp>
      </p:grpSp>
      <p:grpSp>
        <p:nvGrpSpPr>
          <p:cNvPr id="14" name="组合 13">
            <a:extLst>
              <a:ext uri="{FF2B5EF4-FFF2-40B4-BE49-F238E27FC236}">
                <a16:creationId xmlns:a16="http://schemas.microsoft.com/office/drawing/2014/main" id="{941BA541-06CD-4E10-86F4-057D3F8D7B04}"/>
              </a:ext>
            </a:extLst>
          </p:cNvPr>
          <p:cNvGrpSpPr/>
          <p:nvPr/>
        </p:nvGrpSpPr>
        <p:grpSpPr>
          <a:xfrm>
            <a:off x="6580650" y="1724790"/>
            <a:ext cx="2556944" cy="821767"/>
            <a:chOff x="6494925" y="1889890"/>
            <a:chExt cx="2556944" cy="821767"/>
          </a:xfrm>
          <a:effectLst>
            <a:outerShdw blurRad="50800" dist="38100" dir="2700000" algn="tl" rotWithShape="0">
              <a:prstClr val="black">
                <a:alpha val="40000"/>
              </a:prstClr>
            </a:outerShdw>
          </a:effectLst>
        </p:grpSpPr>
        <p:sp>
          <p:nvSpPr>
            <p:cNvPr id="21" name="KSO_Shape"/>
            <p:cNvSpPr/>
            <p:nvPr/>
          </p:nvSpPr>
          <p:spPr>
            <a:xfrm>
              <a:off x="6531869" y="1919657"/>
              <a:ext cx="2520000" cy="792000"/>
            </a:xfrm>
            <a:prstGeom prst="snip2DiagRect">
              <a:avLst>
                <a:gd name="adj1" fmla="val 0"/>
                <a:gd name="adj2" fmla="val 23229"/>
              </a:avLst>
            </a:prstGeom>
            <a:solidFill>
              <a:schemeClr val="accent6">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KSO_Shape"/>
            <p:cNvSpPr/>
            <p:nvPr/>
          </p:nvSpPr>
          <p:spPr>
            <a:xfrm>
              <a:off x="6494925" y="1889890"/>
              <a:ext cx="2520000" cy="792000"/>
            </a:xfrm>
            <a:prstGeom prst="snip2DiagRect">
              <a:avLst>
                <a:gd name="adj1" fmla="val 0"/>
                <a:gd name="adj2" fmla="val 23229"/>
              </a:avLst>
            </a:prstGeom>
            <a:gradFill>
              <a:gsLst>
                <a:gs pos="0">
                  <a:srgbClr val="60943C"/>
                </a:gs>
                <a:gs pos="100000">
                  <a:schemeClr val="accent6">
                    <a:lumMod val="50000"/>
                  </a:schemeClr>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MH_Other_49"/>
            <p:cNvSpPr txBox="1">
              <a:spLocks noChangeArrowheads="1"/>
            </p:cNvSpPr>
            <p:nvPr>
              <p:custDataLst>
                <p:tags r:id="rId3"/>
              </p:custDataLst>
            </p:nvPr>
          </p:nvSpPr>
          <p:spPr bwMode="auto">
            <a:xfrm>
              <a:off x="7361770" y="2023953"/>
              <a:ext cx="78631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法治化</a:t>
              </a:r>
            </a:p>
          </p:txBody>
        </p:sp>
      </p:grpSp>
      <p:grpSp>
        <p:nvGrpSpPr>
          <p:cNvPr id="12" name="组合 11">
            <a:extLst>
              <a:ext uri="{FF2B5EF4-FFF2-40B4-BE49-F238E27FC236}">
                <a16:creationId xmlns:a16="http://schemas.microsoft.com/office/drawing/2014/main" id="{C84CE039-BE4A-4CAF-BCFF-F3EB2C8934CA}"/>
              </a:ext>
            </a:extLst>
          </p:cNvPr>
          <p:cNvGrpSpPr/>
          <p:nvPr/>
        </p:nvGrpSpPr>
        <p:grpSpPr>
          <a:xfrm>
            <a:off x="3070730" y="2857105"/>
            <a:ext cx="2554931" cy="822523"/>
            <a:chOff x="2965955" y="3161905"/>
            <a:chExt cx="2554931" cy="822523"/>
          </a:xfrm>
          <a:effectLst>
            <a:outerShdw blurRad="50800" dist="38100" dir="2700000" algn="tl" rotWithShape="0">
              <a:prstClr val="black">
                <a:alpha val="40000"/>
              </a:prstClr>
            </a:outerShdw>
          </a:effectLst>
        </p:grpSpPr>
        <p:sp>
          <p:nvSpPr>
            <p:cNvPr id="22" name="KSO_Shape"/>
            <p:cNvSpPr/>
            <p:nvPr/>
          </p:nvSpPr>
          <p:spPr>
            <a:xfrm>
              <a:off x="3000886" y="3192428"/>
              <a:ext cx="2520000" cy="792000"/>
            </a:xfrm>
            <a:prstGeom prst="snip2DiagRect">
              <a:avLst>
                <a:gd name="adj1" fmla="val 0"/>
                <a:gd name="adj2" fmla="val 23229"/>
              </a:avLst>
            </a:prstGeom>
            <a:solidFill>
              <a:schemeClr val="accent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KSO_Shape"/>
            <p:cNvSpPr/>
            <p:nvPr/>
          </p:nvSpPr>
          <p:spPr>
            <a:xfrm>
              <a:off x="2965955" y="3161905"/>
              <a:ext cx="2520000" cy="792000"/>
            </a:xfrm>
            <a:prstGeom prst="snip2DiagRect">
              <a:avLst>
                <a:gd name="adj1" fmla="val 0"/>
                <a:gd name="adj2" fmla="val 23229"/>
              </a:avLst>
            </a:prstGeom>
            <a:gradFill>
              <a:gsLst>
                <a:gs pos="0">
                  <a:srgbClr val="EE853E"/>
                </a:gs>
                <a:gs pos="100000">
                  <a:srgbClr val="D05F12"/>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MH_Other_49"/>
            <p:cNvSpPr txBox="1">
              <a:spLocks noChangeArrowheads="1"/>
            </p:cNvSpPr>
            <p:nvPr>
              <p:custDataLst>
                <p:tags r:id="rId2"/>
              </p:custDataLst>
            </p:nvPr>
          </p:nvSpPr>
          <p:spPr bwMode="auto">
            <a:xfrm>
              <a:off x="3825043" y="3295968"/>
              <a:ext cx="8018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智能化</a:t>
              </a:r>
            </a:p>
          </p:txBody>
        </p:sp>
      </p:grpSp>
      <p:grpSp>
        <p:nvGrpSpPr>
          <p:cNvPr id="13" name="组合 12">
            <a:extLst>
              <a:ext uri="{FF2B5EF4-FFF2-40B4-BE49-F238E27FC236}">
                <a16:creationId xmlns:a16="http://schemas.microsoft.com/office/drawing/2014/main" id="{2965F595-F047-42E1-96E2-6AF509C13540}"/>
              </a:ext>
            </a:extLst>
          </p:cNvPr>
          <p:cNvGrpSpPr/>
          <p:nvPr/>
        </p:nvGrpSpPr>
        <p:grpSpPr>
          <a:xfrm>
            <a:off x="6587637" y="2859155"/>
            <a:ext cx="2549957" cy="828862"/>
            <a:chOff x="6501912" y="3163955"/>
            <a:chExt cx="2549957" cy="828862"/>
          </a:xfrm>
          <a:effectLst>
            <a:outerShdw blurRad="50800" dist="38100" dir="2700000" algn="tl" rotWithShape="0">
              <a:prstClr val="black">
                <a:alpha val="40000"/>
              </a:prstClr>
            </a:outerShdw>
          </a:effectLst>
        </p:grpSpPr>
        <p:sp>
          <p:nvSpPr>
            <p:cNvPr id="23" name="KSO_Shape"/>
            <p:cNvSpPr/>
            <p:nvPr/>
          </p:nvSpPr>
          <p:spPr>
            <a:xfrm>
              <a:off x="6531869" y="3200817"/>
              <a:ext cx="2520000" cy="792000"/>
            </a:xfrm>
            <a:prstGeom prst="snip2DiagRect">
              <a:avLst>
                <a:gd name="adj1" fmla="val 0"/>
                <a:gd name="adj2" fmla="val 23229"/>
              </a:avLst>
            </a:prstGeom>
            <a:solidFill>
              <a:srgbClr val="BA8CD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 name="KSO_Shape"/>
            <p:cNvSpPr/>
            <p:nvPr/>
          </p:nvSpPr>
          <p:spPr>
            <a:xfrm>
              <a:off x="6501912" y="3163955"/>
              <a:ext cx="2520000" cy="792000"/>
            </a:xfrm>
            <a:prstGeom prst="snip2DiagRect">
              <a:avLst>
                <a:gd name="adj1" fmla="val 0"/>
                <a:gd name="adj2" fmla="val 23229"/>
              </a:avLst>
            </a:prstGeom>
            <a:gradFill>
              <a:gsLst>
                <a:gs pos="0">
                  <a:srgbClr val="7030A0"/>
                </a:gs>
                <a:gs pos="100000">
                  <a:srgbClr val="532476"/>
                </a:gs>
              </a:gsLst>
              <a:lin ang="1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MH_Other_49"/>
            <p:cNvSpPr txBox="1">
              <a:spLocks noChangeArrowheads="1"/>
            </p:cNvSpPr>
            <p:nvPr>
              <p:custDataLst>
                <p:tags r:id="rId1"/>
              </p:custDataLst>
            </p:nvPr>
          </p:nvSpPr>
          <p:spPr bwMode="auto">
            <a:xfrm>
              <a:off x="7368757" y="3298018"/>
              <a:ext cx="78631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dirty="0">
                  <a:solidFill>
                    <a:schemeClr val="bg1"/>
                  </a:solidFill>
                  <a:latin typeface="微软雅黑" panose="020B0503020204020204" pitchFamily="34" charset="-122"/>
                  <a:ea typeface="微软雅黑" panose="020B0503020204020204" pitchFamily="34" charset="-122"/>
                  <a:cs typeface="Aharoni" panose="02010803020104030203" pitchFamily="2" charset="-79"/>
                </a:rPr>
                <a:t>专业化</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childTnLst>
                          </p:cTn>
                        </p:par>
                        <p:par>
                          <p:cTn id="8" fill="hold">
                            <p:stCondLst>
                              <p:cond delay="12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1186513"/>
            <a:ext cx="4773276" cy="461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692812" y="2769690"/>
            <a:ext cx="3452859" cy="1884618"/>
          </a:xfrm>
          <a:prstGeom prst="rect">
            <a:avLst/>
          </a:prstGeom>
          <a:noFill/>
          <a:ln w="9525">
            <a:noFill/>
          </a:ln>
        </p:spPr>
        <p:txBody>
          <a:bodyPr wrap="square">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激发全社会活力，坚持群众观点和群众路线，群众的事多同群众商量，群众的事多依靠群众。</a:t>
            </a:r>
          </a:p>
        </p:txBody>
      </p:sp>
      <p:grpSp>
        <p:nvGrpSpPr>
          <p:cNvPr id="5" name="组合 4"/>
          <p:cNvGrpSpPr/>
          <p:nvPr/>
        </p:nvGrpSpPr>
        <p:grpSpPr>
          <a:xfrm>
            <a:off x="754838" y="1840930"/>
            <a:ext cx="3328806" cy="547707"/>
            <a:chOff x="1083175" y="2143760"/>
            <a:chExt cx="3328806" cy="547707"/>
          </a:xfrm>
        </p:grpSpPr>
        <p:grpSp>
          <p:nvGrpSpPr>
            <p:cNvPr id="20" name="组合 19"/>
            <p:cNvGrpSpPr/>
            <p:nvPr/>
          </p:nvGrpSpPr>
          <p:grpSpPr>
            <a:xfrm>
              <a:off x="1083175" y="2143760"/>
              <a:ext cx="3328806" cy="547707"/>
              <a:chOff x="2239538" y="1534117"/>
              <a:chExt cx="3931992" cy="646953"/>
            </a:xfrm>
          </p:grpSpPr>
          <p:sp>
            <p:nvSpPr>
              <p:cNvPr id="28" name="Freeform 5"/>
              <p:cNvSpPr/>
              <p:nvPr/>
            </p:nvSpPr>
            <p:spPr bwMode="auto">
              <a:xfrm>
                <a:off x="2239538" y="1534117"/>
                <a:ext cx="3931992" cy="640219"/>
              </a:xfrm>
              <a:prstGeom prst="roundRect">
                <a:avLst>
                  <a:gd name="adj" fmla="val 50000"/>
                </a:avLst>
              </a:prstGeom>
              <a:solidFill>
                <a:srgbClr val="F466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文本框 36"/>
              <p:cNvSpPr txBox="1"/>
              <p:nvPr/>
            </p:nvSpPr>
            <p:spPr>
              <a:xfrm>
                <a:off x="3108492" y="1635750"/>
                <a:ext cx="218205" cy="545320"/>
              </a:xfrm>
              <a:prstGeom prst="rect">
                <a:avLst/>
              </a:prstGeom>
              <a:noFill/>
            </p:spPr>
            <p:txBody>
              <a:bodyPr wrap="none" rtlCol="0">
                <a:spAutoFit/>
              </a:bodyPr>
              <a:lstStyle/>
              <a:p>
                <a:endParaRPr lang="zh-CN" altLang="en-US" sz="2400" dirty="0">
                  <a:solidFill>
                    <a:srgbClr val="8F7EB9"/>
                  </a:solidFill>
                  <a:latin typeface="Agency FB" panose="020B0503020202020204" pitchFamily="34" charset="0"/>
                </a:endParaRPr>
              </a:p>
            </p:txBody>
          </p:sp>
        </p:grpSp>
        <p:grpSp>
          <p:nvGrpSpPr>
            <p:cNvPr id="4" name="组合 3"/>
            <p:cNvGrpSpPr/>
            <p:nvPr/>
          </p:nvGrpSpPr>
          <p:grpSpPr>
            <a:xfrm>
              <a:off x="1179409" y="2221639"/>
              <a:ext cx="3041271" cy="369332"/>
              <a:chOff x="1179409" y="2221639"/>
              <a:chExt cx="3041271" cy="369332"/>
            </a:xfrm>
          </p:grpSpPr>
          <p:sp>
            <p:nvSpPr>
              <p:cNvPr id="21" name="文本框 20"/>
              <p:cNvSpPr txBox="1"/>
              <p:nvPr/>
            </p:nvSpPr>
            <p:spPr>
              <a:xfrm>
                <a:off x="1496857" y="2221639"/>
                <a:ext cx="2723823" cy="369332"/>
              </a:xfrm>
              <a:prstGeom prst="rect">
                <a:avLst/>
              </a:prstGeom>
              <a:noFill/>
            </p:spPr>
            <p:txBody>
              <a:bodyPr wrap="non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提高社会治理社会化水平</a:t>
                </a:r>
              </a:p>
            </p:txBody>
          </p:sp>
          <p:sp>
            <p:nvSpPr>
              <p:cNvPr id="18" name="Oval 14"/>
              <p:cNvSpPr>
                <a:spLocks noChangeArrowheads="1"/>
              </p:cNvSpPr>
              <p:nvPr/>
            </p:nvSpPr>
            <p:spPr bwMode="auto">
              <a:xfrm rot="10800000">
                <a:off x="1179409" y="2256038"/>
                <a:ext cx="317448" cy="317448"/>
              </a:xfrm>
              <a:prstGeom prst="ellipse">
                <a:avLst/>
              </a:prstGeom>
              <a:solidFill>
                <a:schemeClr val="bg1"/>
              </a:solidFill>
              <a:ln>
                <a:noFill/>
              </a:ln>
            </p:spPr>
            <p:txBody>
              <a:bodyPr vert="horz" wrap="square" lIns="91440" tIns="45720" rIns="91440" bIns="45720" numCol="1" anchor="t" anchorCtr="0" compatLnSpc="1"/>
              <a:lstStyle/>
              <a:p>
                <a:endParaRPr lang="th-TH"/>
              </a:p>
            </p:txBody>
          </p:sp>
        </p:grpSp>
      </p:grpSp>
      <p:pic>
        <p:nvPicPr>
          <p:cNvPr id="6" name="图片 5">
            <a:extLst>
              <a:ext uri="{FF2B5EF4-FFF2-40B4-BE49-F238E27FC236}">
                <a16:creationId xmlns:a16="http://schemas.microsoft.com/office/drawing/2014/main" id="{D6EFC9A8-D96B-436E-8AA2-A714CD342FA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773275" y="1186513"/>
            <a:ext cx="7418725" cy="4611974"/>
          </a:xfrm>
          <a:prstGeom prst="rect">
            <a:avLst/>
          </a:prstGeom>
        </p:spPr>
      </p:pic>
      <p:sp>
        <p:nvSpPr>
          <p:cNvPr id="7" name="文本框 6">
            <a:extLst>
              <a:ext uri="{FF2B5EF4-FFF2-40B4-BE49-F238E27FC236}">
                <a16:creationId xmlns:a16="http://schemas.microsoft.com/office/drawing/2014/main" id="{2D3B4865-F562-4C1A-A800-D7B92B446E2D}"/>
              </a:ext>
            </a:extLst>
          </p:cNvPr>
          <p:cNvSpPr txBox="1"/>
          <p:nvPr/>
        </p:nvSpPr>
        <p:spPr>
          <a:xfrm>
            <a:off x="6389757" y="5855516"/>
            <a:ext cx="4185761" cy="276999"/>
          </a:xfrm>
          <a:prstGeom prst="rect">
            <a:avLst/>
          </a:prstGeom>
          <a:noFill/>
        </p:spPr>
        <p:txBody>
          <a:bodyPr wrap="non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淳安县市民代表对千岛湖镇社区管理工作绩效进行举牌表决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图片 4"/>
          <p:cNvPicPr>
            <a:picLocks noChangeAspect="1" noChangeArrowheads="1"/>
          </p:cNvPicPr>
          <p:nvPr/>
        </p:nvPicPr>
        <p:blipFill rotWithShape="1">
          <a:blip r:embed="rId3">
            <a:extLst>
              <a:ext uri="{28A0092B-C50C-407E-A947-70E740481C1C}">
                <a14:useLocalDpi xmlns:a14="http://schemas.microsoft.com/office/drawing/2010/main" val="0"/>
              </a:ext>
            </a:extLst>
          </a:blip>
          <a:srcRect r="-1063"/>
          <a:stretch>
            <a:fillRect/>
          </a:stretch>
        </p:blipFill>
        <p:spPr bwMode="auto">
          <a:xfrm>
            <a:off x="-1" y="1628775"/>
            <a:ext cx="654397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6621889" y="1180204"/>
            <a:ext cx="4794830"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1pPr>
            <a:lvl2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2pPr>
            <a:lvl3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3pPr>
            <a:lvl4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4pPr>
            <a:lvl5pPr>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5pPr>
            <a:lvl6pPr marL="13703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6pPr>
            <a:lvl7pPr marL="18275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7pPr>
            <a:lvl8pPr marL="22847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8pPr>
            <a:lvl9pPr marL="2741930" indent="916305" eaLnBrk="0" fontAlgn="base" hangingPunct="0">
              <a:spcBef>
                <a:spcPct val="0"/>
              </a:spcBef>
              <a:spcAft>
                <a:spcPct val="0"/>
              </a:spcAft>
              <a:defRPr>
                <a:solidFill>
                  <a:srgbClr val="000000"/>
                </a:solidFill>
                <a:latin typeface="Helvetica" panose="020B0604020202020204" pitchFamily="34" charset="0"/>
                <a:ea typeface="宋体" panose="02010600030101010101" pitchFamily="2" charset="-122"/>
                <a:sym typeface="Helvetica" panose="020B0604020202020204" pitchFamily="34" charset="0"/>
              </a:defRPr>
            </a:lvl9pPr>
          </a:lstStyle>
          <a:p>
            <a:pPr lvl="0" algn="just" eaLnBrk="1">
              <a:lnSpc>
                <a:spcPct val="150000"/>
              </a:lnSpc>
              <a:defRPr/>
            </a:pP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打造共建共治共享的社会治理格局。加强社会治理制度建设，完善党委领导、政府负责、社会协同、公众参与、法治保障的社会治理体制，提高社会治理社会化、法治化、智能化、专业化水平。</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6887361" y="4734522"/>
            <a:ext cx="4513278" cy="553998"/>
          </a:xfrm>
          <a:prstGeom prst="rect">
            <a:avLst/>
          </a:prstGeom>
        </p:spPr>
        <p:txBody>
          <a:bodyPr wrap="square">
            <a:spAutoFit/>
          </a:bodyPr>
          <a:lstStyle>
            <a:defPPr>
              <a:defRPr lang="zh-CN"/>
            </a:defPPr>
            <a:lvl1pPr algn="r" eaLnBrk="1" hangingPunct="1">
              <a:lnSpc>
                <a:spcPct val="150000"/>
              </a:lnSpc>
              <a:buFont typeface="Arial" panose="020B0604020202020204" pitchFamily="34" charset="0"/>
              <a:buNone/>
              <a:defRPr sz="1200">
                <a:solidFill>
                  <a:schemeClr val="bg1"/>
                </a:solidFill>
                <a:latin typeface="微软雅黑" panose="020B0503020204020204" pitchFamily="34" charset="-122"/>
                <a:ea typeface="微软雅黑" panose="020B0503020204020204" pitchFamily="34" charset="-122"/>
                <a:cs typeface="华文中宋"/>
              </a:defRPr>
            </a:lvl1pPr>
          </a:lstStyle>
          <a:p>
            <a:r>
              <a:rPr lang="en-US" altLang="zh-CN" dirty="0"/>
              <a:t>——2017</a:t>
            </a:r>
            <a:r>
              <a:rPr lang="zh-CN" altLang="en-US" dirty="0"/>
              <a:t>年</a:t>
            </a:r>
            <a:r>
              <a:rPr lang="en-US" altLang="zh-CN" dirty="0"/>
              <a:t>10</a:t>
            </a:r>
            <a:r>
              <a:rPr lang="zh-CN" altLang="en-US" dirty="0"/>
              <a:t>月</a:t>
            </a:r>
            <a:r>
              <a:rPr lang="en-US" altLang="zh-CN" dirty="0"/>
              <a:t>18</a:t>
            </a:r>
            <a:r>
              <a:rPr lang="zh-CN" altLang="en-US" dirty="0"/>
              <a:t>日，习近平在中国共产党</a:t>
            </a:r>
            <a:endParaRPr lang="en-US" altLang="zh-CN" dirty="0"/>
          </a:p>
          <a:p>
            <a:pPr>
              <a:lnSpc>
                <a:spcPct val="100000"/>
              </a:lnSpc>
            </a:pPr>
            <a:r>
              <a:rPr lang="zh-CN" altLang="en-US" dirty="0"/>
              <a:t>第十九次全国代表大会上的报告</a:t>
            </a:r>
          </a:p>
        </p:txBody>
      </p:sp>
    </p:spTree>
    <p:extLst>
      <p:ext uri="{BB962C8B-B14F-4D97-AF65-F5344CB8AC3E}">
        <p14:creationId xmlns:p14="http://schemas.microsoft.com/office/powerpoint/2010/main" val="198154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9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186513"/>
            <a:ext cx="12192000" cy="4479855"/>
            <a:chOff x="0" y="1186513"/>
            <a:chExt cx="12192000" cy="4479855"/>
          </a:xfrm>
        </p:grpSpPr>
        <p:sp>
          <p:nvSpPr>
            <p:cNvPr id="19" name="矩形 18"/>
            <p:cNvSpPr/>
            <p:nvPr/>
          </p:nvSpPr>
          <p:spPr>
            <a:xfrm>
              <a:off x="7360858" y="1186513"/>
              <a:ext cx="4831142" cy="44798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淮安市淮安区信访局新接访场所正式启用"/>
            <p:cNvPicPr>
              <a:picLocks noChangeAspect="1"/>
            </p:cNvPicPr>
            <p:nvPr/>
          </p:nvPicPr>
          <p:blipFill rotWithShape="1">
            <a:blip r:embed="rId3"/>
            <a:srcRect r="1381"/>
            <a:stretch>
              <a:fillRect/>
            </a:stretch>
          </p:blipFill>
          <p:spPr>
            <a:xfrm>
              <a:off x="0" y="1191633"/>
              <a:ext cx="7418724" cy="4474735"/>
            </a:xfrm>
            <a:prstGeom prst="rect">
              <a:avLst/>
            </a:prstGeom>
          </p:spPr>
        </p:pic>
      </p:grpSp>
      <p:sp>
        <p:nvSpPr>
          <p:cNvPr id="21" name="文本框 20"/>
          <p:cNvSpPr txBox="1"/>
          <p:nvPr/>
        </p:nvSpPr>
        <p:spPr>
          <a:xfrm>
            <a:off x="7784520" y="2513301"/>
            <a:ext cx="3924590" cy="2807948"/>
          </a:xfrm>
          <a:prstGeom prst="rect">
            <a:avLst/>
          </a:prstGeom>
          <a:noFill/>
          <a:ln w="9525">
            <a:noFill/>
          </a:ln>
        </p:spPr>
        <p:txBody>
          <a:bodyPr wrap="square">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充分发挥法治对社会治理的引领、规范和保障作用，运用法治思维和法治方式化解矛盾，引导群众依法行使权利、表达诉求、解决纠纷，更好引导和规范社会生活，努力实现法安天下。</a:t>
            </a:r>
            <a:endParaRPr lang="zh-CN" altLang="en-US" sz="2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7857969" y="1663752"/>
            <a:ext cx="3328806" cy="547707"/>
            <a:chOff x="1125379" y="2143760"/>
            <a:chExt cx="3328806" cy="547707"/>
          </a:xfrm>
        </p:grpSpPr>
        <p:grpSp>
          <p:nvGrpSpPr>
            <p:cNvPr id="24" name="组合 23"/>
            <p:cNvGrpSpPr/>
            <p:nvPr/>
          </p:nvGrpSpPr>
          <p:grpSpPr>
            <a:xfrm>
              <a:off x="1125379" y="2143760"/>
              <a:ext cx="3328806" cy="547707"/>
              <a:chOff x="2289389" y="1534117"/>
              <a:chExt cx="3931992" cy="646953"/>
            </a:xfrm>
          </p:grpSpPr>
          <p:sp>
            <p:nvSpPr>
              <p:cNvPr id="29" name="Freeform 5"/>
              <p:cNvSpPr/>
              <p:nvPr/>
            </p:nvSpPr>
            <p:spPr bwMode="auto">
              <a:xfrm>
                <a:off x="2289389" y="1534117"/>
                <a:ext cx="3931992" cy="640219"/>
              </a:xfrm>
              <a:prstGeom prst="roundRect">
                <a:avLst>
                  <a:gd name="adj" fmla="val 50000"/>
                </a:avLst>
              </a:pr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文本框 30"/>
              <p:cNvSpPr txBox="1"/>
              <p:nvPr/>
            </p:nvSpPr>
            <p:spPr>
              <a:xfrm>
                <a:off x="3108492" y="1635750"/>
                <a:ext cx="218205" cy="545320"/>
              </a:xfrm>
              <a:prstGeom prst="rect">
                <a:avLst/>
              </a:prstGeom>
              <a:noFill/>
            </p:spPr>
            <p:txBody>
              <a:bodyPr wrap="none" rtlCol="0">
                <a:spAutoFit/>
              </a:bodyPr>
              <a:lstStyle/>
              <a:p>
                <a:endParaRPr lang="zh-CN" altLang="en-US" sz="2400" dirty="0">
                  <a:solidFill>
                    <a:srgbClr val="8F7EB9"/>
                  </a:solidFill>
                  <a:latin typeface="Agency FB" panose="020B0503020202020204" pitchFamily="34" charset="0"/>
                </a:endParaRPr>
              </a:p>
            </p:txBody>
          </p:sp>
        </p:grpSp>
        <p:grpSp>
          <p:nvGrpSpPr>
            <p:cNvPr id="25" name="组合 24"/>
            <p:cNvGrpSpPr/>
            <p:nvPr/>
          </p:nvGrpSpPr>
          <p:grpSpPr>
            <a:xfrm>
              <a:off x="1225589" y="2221639"/>
              <a:ext cx="3037295" cy="369332"/>
              <a:chOff x="1225589" y="2221639"/>
              <a:chExt cx="3037295" cy="369332"/>
            </a:xfrm>
          </p:grpSpPr>
          <p:sp>
            <p:nvSpPr>
              <p:cNvPr id="27" name="文本框 26"/>
              <p:cNvSpPr txBox="1"/>
              <p:nvPr/>
            </p:nvSpPr>
            <p:spPr>
              <a:xfrm>
                <a:off x="1539061" y="2221639"/>
                <a:ext cx="2723823" cy="369332"/>
              </a:xfrm>
              <a:prstGeom prst="rect">
                <a:avLst/>
              </a:prstGeom>
              <a:noFill/>
            </p:spPr>
            <p:txBody>
              <a:bodyPr wrap="non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提高社会治理法治化水平</a:t>
                </a:r>
              </a:p>
            </p:txBody>
          </p:sp>
          <p:sp>
            <p:nvSpPr>
              <p:cNvPr id="28" name="Oval 14"/>
              <p:cNvSpPr>
                <a:spLocks noChangeArrowheads="1"/>
              </p:cNvSpPr>
              <p:nvPr/>
            </p:nvSpPr>
            <p:spPr bwMode="auto">
              <a:xfrm rot="10800000">
                <a:off x="1225589" y="2256038"/>
                <a:ext cx="317448" cy="317448"/>
              </a:xfrm>
              <a:prstGeom prst="ellipse">
                <a:avLst/>
              </a:prstGeom>
              <a:solidFill>
                <a:schemeClr val="bg1"/>
              </a:solidFill>
              <a:ln>
                <a:noFill/>
              </a:ln>
            </p:spPr>
            <p:txBody>
              <a:bodyPr vert="horz" wrap="square" lIns="91440" tIns="45720" rIns="91440" bIns="45720" numCol="1" anchor="t" anchorCtr="0" compatLnSpc="1"/>
              <a:lstStyle/>
              <a:p>
                <a:endParaRPr lang="th-TH"/>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4D6CF94-E884-4E04-A96B-C4C9F0066E8E}"/>
              </a:ext>
            </a:extLst>
          </p:cNvPr>
          <p:cNvGrpSpPr/>
          <p:nvPr/>
        </p:nvGrpSpPr>
        <p:grpSpPr>
          <a:xfrm>
            <a:off x="0" y="1186513"/>
            <a:ext cx="12192001" cy="4611974"/>
            <a:chOff x="0" y="1186513"/>
            <a:chExt cx="12192001" cy="4611974"/>
          </a:xfrm>
        </p:grpSpPr>
        <p:sp>
          <p:nvSpPr>
            <p:cNvPr id="19" name="矩形 18"/>
            <p:cNvSpPr/>
            <p:nvPr/>
          </p:nvSpPr>
          <p:spPr>
            <a:xfrm>
              <a:off x="0" y="1186513"/>
              <a:ext cx="6248400" cy="461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074" name="Picture 2" descr="http://www.xinhuanet.com/politics/2016-05/14/1118866312_14632276344311n.jpg">
              <a:extLst>
                <a:ext uri="{FF2B5EF4-FFF2-40B4-BE49-F238E27FC236}">
                  <a16:creationId xmlns:a16="http://schemas.microsoft.com/office/drawing/2014/main" id="{187FEFE5-EABA-4BB7-BE8D-1142672810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1" y="1186514"/>
              <a:ext cx="6096000" cy="461197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文本框 19"/>
          <p:cNvSpPr txBox="1"/>
          <p:nvPr/>
        </p:nvSpPr>
        <p:spPr>
          <a:xfrm>
            <a:off x="486264" y="2557912"/>
            <a:ext cx="5175641" cy="2807948"/>
          </a:xfrm>
          <a:prstGeom prst="rect">
            <a:avLst/>
          </a:prstGeom>
          <a:noFill/>
          <a:ln w="9525">
            <a:noFill/>
          </a:ln>
        </p:spPr>
        <p:txBody>
          <a:bodyPr wrap="square">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　　加强社会治理基础制度建设，建立国家人口基础信息库、统一社会信用代码制度和相关实名登记制度，完善社会信用体系，更多运用互联网、大数据等信息技术手段，持续推进社会治理的科学化、精细化，在观念、标准、手段、目标等方面下一番绣花功夫。</a:t>
            </a:r>
          </a:p>
        </p:txBody>
      </p:sp>
      <p:grpSp>
        <p:nvGrpSpPr>
          <p:cNvPr id="21" name="组合 20"/>
          <p:cNvGrpSpPr/>
          <p:nvPr/>
        </p:nvGrpSpPr>
        <p:grpSpPr>
          <a:xfrm>
            <a:off x="543995" y="1716236"/>
            <a:ext cx="3328806" cy="547707"/>
            <a:chOff x="1083175" y="2143760"/>
            <a:chExt cx="3328806" cy="547707"/>
          </a:xfrm>
        </p:grpSpPr>
        <p:grpSp>
          <p:nvGrpSpPr>
            <p:cNvPr id="22" name="组合 21"/>
            <p:cNvGrpSpPr/>
            <p:nvPr/>
          </p:nvGrpSpPr>
          <p:grpSpPr>
            <a:xfrm>
              <a:off x="1083175" y="2143760"/>
              <a:ext cx="3328806" cy="547707"/>
              <a:chOff x="2239538" y="1534117"/>
              <a:chExt cx="3931992" cy="646953"/>
            </a:xfrm>
          </p:grpSpPr>
          <p:sp>
            <p:nvSpPr>
              <p:cNvPr id="26" name="Freeform 5"/>
              <p:cNvSpPr/>
              <p:nvPr/>
            </p:nvSpPr>
            <p:spPr bwMode="auto">
              <a:xfrm>
                <a:off x="2239538" y="1534117"/>
                <a:ext cx="3931992" cy="640219"/>
              </a:xfrm>
              <a:prstGeom prst="roundRect">
                <a:avLst>
                  <a:gd name="adj" fmla="val 50000"/>
                </a:avLst>
              </a:pr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文本框 26"/>
              <p:cNvSpPr txBox="1"/>
              <p:nvPr/>
            </p:nvSpPr>
            <p:spPr>
              <a:xfrm>
                <a:off x="3108492" y="1635750"/>
                <a:ext cx="218205" cy="545320"/>
              </a:xfrm>
              <a:prstGeom prst="rect">
                <a:avLst/>
              </a:prstGeom>
              <a:noFill/>
            </p:spPr>
            <p:txBody>
              <a:bodyPr wrap="none" rtlCol="0">
                <a:spAutoFit/>
              </a:bodyPr>
              <a:lstStyle/>
              <a:p>
                <a:endParaRPr lang="zh-CN" altLang="en-US" sz="2400" dirty="0">
                  <a:solidFill>
                    <a:srgbClr val="8F7EB9"/>
                  </a:solidFill>
                  <a:latin typeface="Agency FB" panose="020B0503020202020204" pitchFamily="34" charset="0"/>
                </a:endParaRPr>
              </a:p>
            </p:txBody>
          </p:sp>
        </p:grpSp>
        <p:grpSp>
          <p:nvGrpSpPr>
            <p:cNvPr id="23" name="组合 22"/>
            <p:cNvGrpSpPr/>
            <p:nvPr/>
          </p:nvGrpSpPr>
          <p:grpSpPr>
            <a:xfrm>
              <a:off x="1179409" y="2221639"/>
              <a:ext cx="3041271" cy="369332"/>
              <a:chOff x="1179409" y="2221639"/>
              <a:chExt cx="3041271" cy="369332"/>
            </a:xfrm>
          </p:grpSpPr>
          <p:sp>
            <p:nvSpPr>
              <p:cNvPr id="24" name="文本框 23"/>
              <p:cNvSpPr txBox="1"/>
              <p:nvPr/>
            </p:nvSpPr>
            <p:spPr>
              <a:xfrm>
                <a:off x="1496857" y="2221639"/>
                <a:ext cx="2723823" cy="369332"/>
              </a:xfrm>
              <a:prstGeom prst="rect">
                <a:avLst/>
              </a:prstGeom>
              <a:noFill/>
            </p:spPr>
            <p:txBody>
              <a:bodyPr wrap="non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提高社会治理智能化水平</a:t>
                </a:r>
              </a:p>
            </p:txBody>
          </p:sp>
          <p:sp>
            <p:nvSpPr>
              <p:cNvPr id="25" name="Oval 14"/>
              <p:cNvSpPr>
                <a:spLocks noChangeArrowheads="1"/>
              </p:cNvSpPr>
              <p:nvPr/>
            </p:nvSpPr>
            <p:spPr bwMode="auto">
              <a:xfrm rot="10800000">
                <a:off x="1179409" y="2256038"/>
                <a:ext cx="317448" cy="317448"/>
              </a:xfrm>
              <a:prstGeom prst="ellipse">
                <a:avLst/>
              </a:prstGeom>
              <a:solidFill>
                <a:schemeClr val="bg1"/>
              </a:solidFill>
              <a:ln>
                <a:noFill/>
              </a:ln>
            </p:spPr>
            <p:txBody>
              <a:bodyPr vert="horz" wrap="square" lIns="91440" tIns="45720" rIns="91440" bIns="45720" numCol="1" anchor="t" anchorCtr="0" compatLnSpc="1"/>
              <a:lstStyle/>
              <a:p>
                <a:endParaRPr lang="th-TH"/>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29D0113-5B3B-409C-AEA6-264F79F213C5}"/>
              </a:ext>
            </a:extLst>
          </p:cNvPr>
          <p:cNvGrpSpPr/>
          <p:nvPr/>
        </p:nvGrpSpPr>
        <p:grpSpPr>
          <a:xfrm>
            <a:off x="0" y="1182974"/>
            <a:ext cx="12192000" cy="4615513"/>
            <a:chOff x="0" y="1182974"/>
            <a:chExt cx="12192000" cy="4615513"/>
          </a:xfrm>
        </p:grpSpPr>
        <p:sp>
          <p:nvSpPr>
            <p:cNvPr id="14" name="矩形 13"/>
            <p:cNvSpPr/>
            <p:nvPr/>
          </p:nvSpPr>
          <p:spPr>
            <a:xfrm>
              <a:off x="0" y="1186513"/>
              <a:ext cx="12192000" cy="46119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24C13312-6956-422D-8811-154901539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2974"/>
              <a:ext cx="7216318" cy="4615513"/>
            </a:xfrm>
            <a:prstGeom prst="rect">
              <a:avLst/>
            </a:prstGeom>
          </p:spPr>
        </p:pic>
      </p:grpSp>
      <p:sp>
        <p:nvSpPr>
          <p:cNvPr id="24" name="文本框 23"/>
          <p:cNvSpPr txBox="1"/>
          <p:nvPr/>
        </p:nvSpPr>
        <p:spPr>
          <a:xfrm>
            <a:off x="7784287" y="2199338"/>
            <a:ext cx="3926683" cy="3269613"/>
          </a:xfrm>
          <a:prstGeom prst="rect">
            <a:avLst/>
          </a:prstGeom>
          <a:noFill/>
          <a:ln w="9525">
            <a:noFill/>
          </a:ln>
        </p:spPr>
        <p:txBody>
          <a:bodyPr wrap="square">
            <a:spAutoFit/>
          </a:bodyPr>
          <a:lstStyle/>
          <a:p>
            <a:pPr algn="just" eaLnBrk="1" hangingPunct="1">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建设高素质专业化干部队伍和社会治理各类人才队伍，善于运用先进的理念和专业的方法提升社会治理效能，增强社会治理整体性和协同性，提高预测预警预防各类风险能力，增强社会治理预见性、精准性、高效性。</a:t>
            </a:r>
          </a:p>
        </p:txBody>
      </p:sp>
      <p:grpSp>
        <p:nvGrpSpPr>
          <p:cNvPr id="25" name="组合 24"/>
          <p:cNvGrpSpPr/>
          <p:nvPr/>
        </p:nvGrpSpPr>
        <p:grpSpPr>
          <a:xfrm>
            <a:off x="7784287" y="1432919"/>
            <a:ext cx="3328806" cy="547707"/>
            <a:chOff x="1083175" y="2143760"/>
            <a:chExt cx="3328806" cy="547707"/>
          </a:xfrm>
        </p:grpSpPr>
        <p:grpSp>
          <p:nvGrpSpPr>
            <p:cNvPr id="26" name="组合 25"/>
            <p:cNvGrpSpPr/>
            <p:nvPr/>
          </p:nvGrpSpPr>
          <p:grpSpPr>
            <a:xfrm>
              <a:off x="1083175" y="2143760"/>
              <a:ext cx="3328806" cy="547707"/>
              <a:chOff x="2239538" y="1534117"/>
              <a:chExt cx="3931992" cy="646953"/>
            </a:xfrm>
          </p:grpSpPr>
          <p:sp>
            <p:nvSpPr>
              <p:cNvPr id="30" name="Freeform 5"/>
              <p:cNvSpPr/>
              <p:nvPr/>
            </p:nvSpPr>
            <p:spPr bwMode="auto">
              <a:xfrm>
                <a:off x="2239538" y="1534117"/>
                <a:ext cx="3931992" cy="640219"/>
              </a:xfrm>
              <a:prstGeom prst="roundRect">
                <a:avLst>
                  <a:gd name="adj" fmla="val 50000"/>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文本框 30"/>
              <p:cNvSpPr txBox="1"/>
              <p:nvPr/>
            </p:nvSpPr>
            <p:spPr>
              <a:xfrm>
                <a:off x="3108492" y="1635750"/>
                <a:ext cx="218205" cy="545320"/>
              </a:xfrm>
              <a:prstGeom prst="rect">
                <a:avLst/>
              </a:prstGeom>
              <a:noFill/>
            </p:spPr>
            <p:txBody>
              <a:bodyPr wrap="none" rtlCol="0">
                <a:spAutoFit/>
              </a:bodyPr>
              <a:lstStyle/>
              <a:p>
                <a:endParaRPr lang="zh-CN" altLang="en-US" sz="2400" dirty="0">
                  <a:solidFill>
                    <a:srgbClr val="8F7EB9"/>
                  </a:solidFill>
                  <a:latin typeface="Agency FB" panose="020B0503020202020204" pitchFamily="34" charset="0"/>
                </a:endParaRPr>
              </a:p>
            </p:txBody>
          </p:sp>
        </p:grpSp>
        <p:grpSp>
          <p:nvGrpSpPr>
            <p:cNvPr id="27" name="组合 26"/>
            <p:cNvGrpSpPr/>
            <p:nvPr/>
          </p:nvGrpSpPr>
          <p:grpSpPr>
            <a:xfrm>
              <a:off x="1179409" y="2221639"/>
              <a:ext cx="3041271" cy="369332"/>
              <a:chOff x="1179409" y="2221639"/>
              <a:chExt cx="3041271" cy="369332"/>
            </a:xfrm>
          </p:grpSpPr>
          <p:sp>
            <p:nvSpPr>
              <p:cNvPr id="28" name="文本框 27"/>
              <p:cNvSpPr txBox="1"/>
              <p:nvPr/>
            </p:nvSpPr>
            <p:spPr>
              <a:xfrm>
                <a:off x="1496857" y="2221639"/>
                <a:ext cx="2723823" cy="369332"/>
              </a:xfrm>
              <a:prstGeom prst="rect">
                <a:avLst/>
              </a:prstGeom>
              <a:noFill/>
            </p:spPr>
            <p:txBody>
              <a:bodyPr wrap="none" rtlCol="0">
                <a:spAutoFit/>
              </a:bodyPr>
              <a:lstStyle/>
              <a:p>
                <a:r>
                  <a:rPr lang="zh-CN" altLang="en-US" dirty="0">
                    <a:solidFill>
                      <a:srgbClr val="FFFFFF"/>
                    </a:solidFill>
                    <a:latin typeface="微软雅黑" panose="020B0503020204020204" pitchFamily="34" charset="-122"/>
                    <a:ea typeface="微软雅黑" panose="020B0503020204020204" pitchFamily="34" charset="-122"/>
                  </a:rPr>
                  <a:t>提高社会治理专业化水平</a:t>
                </a:r>
              </a:p>
            </p:txBody>
          </p:sp>
          <p:sp>
            <p:nvSpPr>
              <p:cNvPr id="29" name="Oval 14"/>
              <p:cNvSpPr>
                <a:spLocks noChangeArrowheads="1"/>
              </p:cNvSpPr>
              <p:nvPr/>
            </p:nvSpPr>
            <p:spPr bwMode="auto">
              <a:xfrm rot="10800000">
                <a:off x="1179409" y="2256038"/>
                <a:ext cx="317448" cy="317448"/>
              </a:xfrm>
              <a:prstGeom prst="ellipse">
                <a:avLst/>
              </a:prstGeom>
              <a:solidFill>
                <a:schemeClr val="bg1"/>
              </a:solidFill>
              <a:ln>
                <a:noFill/>
              </a:ln>
            </p:spPr>
            <p:txBody>
              <a:bodyPr vert="horz" wrap="square" lIns="91440" tIns="45720" rIns="91440" bIns="45720" numCol="1" anchor="t" anchorCtr="0" compatLnSpc="1"/>
              <a:lstStyle/>
              <a:p>
                <a:endParaRPr lang="th-TH"/>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right)">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73ED7F6A-27D5-4385-A485-F9C2B9A9BF5C}"/>
              </a:ext>
            </a:extLst>
          </p:cNvPr>
          <p:cNvGrpSpPr/>
          <p:nvPr/>
        </p:nvGrpSpPr>
        <p:grpSpPr>
          <a:xfrm>
            <a:off x="1802611" y="1221471"/>
            <a:ext cx="1114272" cy="4409308"/>
            <a:chOff x="1813078" y="1542465"/>
            <a:chExt cx="1114272" cy="4409308"/>
          </a:xfrm>
        </p:grpSpPr>
        <p:grpSp>
          <p:nvGrpSpPr>
            <p:cNvPr id="20" name="组合 19">
              <a:extLst>
                <a:ext uri="{FF2B5EF4-FFF2-40B4-BE49-F238E27FC236}">
                  <a16:creationId xmlns:a16="http://schemas.microsoft.com/office/drawing/2014/main" id="{26171375-C316-41B3-A1B0-389BAAE44B40}"/>
                </a:ext>
              </a:extLst>
            </p:cNvPr>
            <p:cNvGrpSpPr/>
            <p:nvPr/>
          </p:nvGrpSpPr>
          <p:grpSpPr>
            <a:xfrm>
              <a:off x="1813078" y="3386598"/>
              <a:ext cx="712215" cy="721040"/>
              <a:chOff x="1806835" y="1634780"/>
              <a:chExt cx="712215" cy="721040"/>
            </a:xfrm>
          </p:grpSpPr>
          <p:sp>
            <p:nvSpPr>
              <p:cNvPr id="22" name="Oval 17">
                <a:extLst>
                  <a:ext uri="{FF2B5EF4-FFF2-40B4-BE49-F238E27FC236}">
                    <a16:creationId xmlns:a16="http://schemas.microsoft.com/office/drawing/2014/main" id="{3E9D68DF-2A3F-477E-8FB6-5ABDD084C8D6}"/>
                  </a:ext>
                </a:extLst>
              </p:cNvPr>
              <p:cNvSpPr>
                <a:spLocks noChangeArrowheads="1"/>
              </p:cNvSpPr>
              <p:nvPr/>
            </p:nvSpPr>
            <p:spPr bwMode="auto">
              <a:xfrm>
                <a:off x="1806835" y="1634780"/>
                <a:ext cx="712215" cy="721040"/>
              </a:xfrm>
              <a:prstGeom prst="ellipse">
                <a:avLst/>
              </a:pr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sp>
            <p:nvSpPr>
              <p:cNvPr id="23" name="Freeform 94">
                <a:extLst>
                  <a:ext uri="{FF2B5EF4-FFF2-40B4-BE49-F238E27FC236}">
                    <a16:creationId xmlns:a16="http://schemas.microsoft.com/office/drawing/2014/main" id="{9FD61A4C-8E3E-4634-8E3A-18460378394A}"/>
                  </a:ext>
                </a:extLst>
              </p:cNvPr>
              <p:cNvSpPr>
                <a:spLocks noEditPoints="1"/>
              </p:cNvSpPr>
              <p:nvPr/>
            </p:nvSpPr>
            <p:spPr bwMode="auto">
              <a:xfrm>
                <a:off x="1951611" y="1827882"/>
                <a:ext cx="422663" cy="334837"/>
              </a:xfrm>
              <a:custGeom>
                <a:avLst/>
                <a:gdLst>
                  <a:gd name="T0" fmla="*/ 76 w 77"/>
                  <a:gd name="T1" fmla="*/ 8 h 61"/>
                  <a:gd name="T2" fmla="*/ 75 w 77"/>
                  <a:gd name="T3" fmla="*/ 7 h 61"/>
                  <a:gd name="T4" fmla="*/ 75 w 77"/>
                  <a:gd name="T5" fmla="*/ 7 h 61"/>
                  <a:gd name="T6" fmla="*/ 71 w 77"/>
                  <a:gd name="T7" fmla="*/ 7 h 61"/>
                  <a:gd name="T8" fmla="*/ 71 w 77"/>
                  <a:gd name="T9" fmla="*/ 1 h 61"/>
                  <a:gd name="T10" fmla="*/ 69 w 77"/>
                  <a:gd name="T11" fmla="*/ 0 h 61"/>
                  <a:gd name="T12" fmla="*/ 67 w 77"/>
                  <a:gd name="T13" fmla="*/ 0 h 61"/>
                  <a:gd name="T14" fmla="*/ 38 w 77"/>
                  <a:gd name="T15" fmla="*/ 5 h 61"/>
                  <a:gd name="T16" fmla="*/ 10 w 77"/>
                  <a:gd name="T17" fmla="*/ 0 h 61"/>
                  <a:gd name="T18" fmla="*/ 8 w 77"/>
                  <a:gd name="T19" fmla="*/ 0 h 61"/>
                  <a:gd name="T20" fmla="*/ 6 w 77"/>
                  <a:gd name="T21" fmla="*/ 1 h 61"/>
                  <a:gd name="T22" fmla="*/ 6 w 77"/>
                  <a:gd name="T23" fmla="*/ 7 h 61"/>
                  <a:gd name="T24" fmla="*/ 2 w 77"/>
                  <a:gd name="T25" fmla="*/ 7 h 61"/>
                  <a:gd name="T26" fmla="*/ 1 w 77"/>
                  <a:gd name="T27" fmla="*/ 8 h 61"/>
                  <a:gd name="T28" fmla="*/ 0 w 77"/>
                  <a:gd name="T29" fmla="*/ 9 h 61"/>
                  <a:gd name="T30" fmla="*/ 0 w 77"/>
                  <a:gd name="T31" fmla="*/ 53 h 61"/>
                  <a:gd name="T32" fmla="*/ 2 w 77"/>
                  <a:gd name="T33" fmla="*/ 55 h 61"/>
                  <a:gd name="T34" fmla="*/ 4 w 77"/>
                  <a:gd name="T35" fmla="*/ 55 h 61"/>
                  <a:gd name="T36" fmla="*/ 35 w 77"/>
                  <a:gd name="T37" fmla="*/ 60 h 61"/>
                  <a:gd name="T38" fmla="*/ 36 w 77"/>
                  <a:gd name="T39" fmla="*/ 61 h 61"/>
                  <a:gd name="T40" fmla="*/ 41 w 77"/>
                  <a:gd name="T41" fmla="*/ 61 h 61"/>
                  <a:gd name="T42" fmla="*/ 42 w 77"/>
                  <a:gd name="T43" fmla="*/ 60 h 61"/>
                  <a:gd name="T44" fmla="*/ 73 w 77"/>
                  <a:gd name="T45" fmla="*/ 55 h 61"/>
                  <a:gd name="T46" fmla="*/ 75 w 77"/>
                  <a:gd name="T47" fmla="*/ 55 h 61"/>
                  <a:gd name="T48" fmla="*/ 77 w 77"/>
                  <a:gd name="T49" fmla="*/ 53 h 61"/>
                  <a:gd name="T50" fmla="*/ 77 w 77"/>
                  <a:gd name="T51" fmla="*/ 9 h 61"/>
                  <a:gd name="T52" fmla="*/ 76 w 77"/>
                  <a:gd name="T53" fmla="*/ 8 h 61"/>
                  <a:gd name="T54" fmla="*/ 3 w 77"/>
                  <a:gd name="T55" fmla="*/ 52 h 61"/>
                  <a:gd name="T56" fmla="*/ 3 w 77"/>
                  <a:gd name="T57" fmla="*/ 10 h 61"/>
                  <a:gd name="T58" fmla="*/ 6 w 77"/>
                  <a:gd name="T59" fmla="*/ 10 h 61"/>
                  <a:gd name="T60" fmla="*/ 6 w 77"/>
                  <a:gd name="T61" fmla="*/ 52 h 61"/>
                  <a:gd name="T62" fmla="*/ 4 w 77"/>
                  <a:gd name="T63" fmla="*/ 52 h 61"/>
                  <a:gd name="T64" fmla="*/ 3 w 77"/>
                  <a:gd name="T65" fmla="*/ 52 h 61"/>
                  <a:gd name="T66" fmla="*/ 9 w 77"/>
                  <a:gd name="T67" fmla="*/ 52 h 61"/>
                  <a:gd name="T68" fmla="*/ 9 w 77"/>
                  <a:gd name="T69" fmla="*/ 9 h 61"/>
                  <a:gd name="T70" fmla="*/ 9 w 77"/>
                  <a:gd name="T71" fmla="*/ 9 h 61"/>
                  <a:gd name="T72" fmla="*/ 9 w 77"/>
                  <a:gd name="T73" fmla="*/ 3 h 61"/>
                  <a:gd name="T74" fmla="*/ 10 w 77"/>
                  <a:gd name="T75" fmla="*/ 3 h 61"/>
                  <a:gd name="T76" fmla="*/ 37 w 77"/>
                  <a:gd name="T77" fmla="*/ 8 h 61"/>
                  <a:gd name="T78" fmla="*/ 37 w 77"/>
                  <a:gd name="T79" fmla="*/ 57 h 61"/>
                  <a:gd name="T80" fmla="*/ 9 w 77"/>
                  <a:gd name="T81" fmla="*/ 52 h 61"/>
                  <a:gd name="T82" fmla="*/ 40 w 77"/>
                  <a:gd name="T83" fmla="*/ 57 h 61"/>
                  <a:gd name="T84" fmla="*/ 40 w 77"/>
                  <a:gd name="T85" fmla="*/ 8 h 61"/>
                  <a:gd name="T86" fmla="*/ 67 w 77"/>
                  <a:gd name="T87" fmla="*/ 3 h 61"/>
                  <a:gd name="T88" fmla="*/ 68 w 77"/>
                  <a:gd name="T89" fmla="*/ 3 h 61"/>
                  <a:gd name="T90" fmla="*/ 68 w 77"/>
                  <a:gd name="T91" fmla="*/ 9 h 61"/>
                  <a:gd name="T92" fmla="*/ 68 w 77"/>
                  <a:gd name="T93" fmla="*/ 52 h 61"/>
                  <a:gd name="T94" fmla="*/ 40 w 77"/>
                  <a:gd name="T95" fmla="*/ 57 h 61"/>
                  <a:gd name="T96" fmla="*/ 74 w 77"/>
                  <a:gd name="T97" fmla="*/ 52 h 61"/>
                  <a:gd name="T98" fmla="*/ 73 w 77"/>
                  <a:gd name="T99" fmla="*/ 52 h 61"/>
                  <a:gd name="T100" fmla="*/ 71 w 77"/>
                  <a:gd name="T101" fmla="*/ 52 h 61"/>
                  <a:gd name="T102" fmla="*/ 71 w 77"/>
                  <a:gd name="T103" fmla="*/ 10 h 61"/>
                  <a:gd name="T104" fmla="*/ 74 w 77"/>
                  <a:gd name="T105" fmla="*/ 10 h 61"/>
                  <a:gd name="T106" fmla="*/ 74 w 77"/>
                  <a:gd name="T10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 h="61">
                    <a:moveTo>
                      <a:pt x="76" y="8"/>
                    </a:moveTo>
                    <a:cubicBezTo>
                      <a:pt x="76" y="7"/>
                      <a:pt x="76" y="7"/>
                      <a:pt x="75" y="7"/>
                    </a:cubicBezTo>
                    <a:cubicBezTo>
                      <a:pt x="75" y="7"/>
                      <a:pt x="75" y="7"/>
                      <a:pt x="75" y="7"/>
                    </a:cubicBezTo>
                    <a:cubicBezTo>
                      <a:pt x="71" y="7"/>
                      <a:pt x="71" y="7"/>
                      <a:pt x="71" y="7"/>
                    </a:cubicBezTo>
                    <a:cubicBezTo>
                      <a:pt x="71" y="1"/>
                      <a:pt x="71" y="1"/>
                      <a:pt x="71" y="1"/>
                    </a:cubicBezTo>
                    <a:cubicBezTo>
                      <a:pt x="71" y="0"/>
                      <a:pt x="70" y="0"/>
                      <a:pt x="69" y="0"/>
                    </a:cubicBezTo>
                    <a:cubicBezTo>
                      <a:pt x="67" y="0"/>
                      <a:pt x="67" y="0"/>
                      <a:pt x="67" y="0"/>
                    </a:cubicBezTo>
                    <a:cubicBezTo>
                      <a:pt x="56" y="0"/>
                      <a:pt x="43" y="1"/>
                      <a:pt x="38" y="5"/>
                    </a:cubicBezTo>
                    <a:cubicBezTo>
                      <a:pt x="34" y="1"/>
                      <a:pt x="21" y="0"/>
                      <a:pt x="10" y="0"/>
                    </a:cubicBezTo>
                    <a:cubicBezTo>
                      <a:pt x="8" y="0"/>
                      <a:pt x="8" y="0"/>
                      <a:pt x="8" y="0"/>
                    </a:cubicBezTo>
                    <a:cubicBezTo>
                      <a:pt x="7" y="0"/>
                      <a:pt x="6" y="0"/>
                      <a:pt x="6" y="1"/>
                    </a:cubicBezTo>
                    <a:cubicBezTo>
                      <a:pt x="6" y="7"/>
                      <a:pt x="6" y="7"/>
                      <a:pt x="6" y="7"/>
                    </a:cubicBezTo>
                    <a:cubicBezTo>
                      <a:pt x="2" y="7"/>
                      <a:pt x="2" y="7"/>
                      <a:pt x="2" y="7"/>
                    </a:cubicBezTo>
                    <a:cubicBezTo>
                      <a:pt x="1" y="7"/>
                      <a:pt x="1" y="7"/>
                      <a:pt x="1" y="8"/>
                    </a:cubicBezTo>
                    <a:cubicBezTo>
                      <a:pt x="0" y="8"/>
                      <a:pt x="0" y="8"/>
                      <a:pt x="0" y="9"/>
                    </a:cubicBezTo>
                    <a:cubicBezTo>
                      <a:pt x="0" y="53"/>
                      <a:pt x="0" y="53"/>
                      <a:pt x="0" y="53"/>
                    </a:cubicBezTo>
                    <a:cubicBezTo>
                      <a:pt x="0" y="54"/>
                      <a:pt x="1" y="55"/>
                      <a:pt x="2" y="55"/>
                    </a:cubicBezTo>
                    <a:cubicBezTo>
                      <a:pt x="4" y="55"/>
                      <a:pt x="4" y="55"/>
                      <a:pt x="4" y="55"/>
                    </a:cubicBezTo>
                    <a:cubicBezTo>
                      <a:pt x="24" y="55"/>
                      <a:pt x="35" y="59"/>
                      <a:pt x="35" y="60"/>
                    </a:cubicBezTo>
                    <a:cubicBezTo>
                      <a:pt x="35" y="60"/>
                      <a:pt x="36" y="61"/>
                      <a:pt x="36" y="61"/>
                    </a:cubicBezTo>
                    <a:cubicBezTo>
                      <a:pt x="41" y="61"/>
                      <a:pt x="41" y="61"/>
                      <a:pt x="41" y="61"/>
                    </a:cubicBezTo>
                    <a:cubicBezTo>
                      <a:pt x="41" y="61"/>
                      <a:pt x="41" y="60"/>
                      <a:pt x="42" y="60"/>
                    </a:cubicBezTo>
                    <a:cubicBezTo>
                      <a:pt x="42" y="59"/>
                      <a:pt x="53" y="55"/>
                      <a:pt x="73" y="55"/>
                    </a:cubicBezTo>
                    <a:cubicBezTo>
                      <a:pt x="75" y="55"/>
                      <a:pt x="75" y="55"/>
                      <a:pt x="75" y="55"/>
                    </a:cubicBezTo>
                    <a:cubicBezTo>
                      <a:pt x="76" y="55"/>
                      <a:pt x="77" y="54"/>
                      <a:pt x="77" y="53"/>
                    </a:cubicBezTo>
                    <a:cubicBezTo>
                      <a:pt x="77" y="9"/>
                      <a:pt x="77" y="9"/>
                      <a:pt x="77" y="9"/>
                    </a:cubicBezTo>
                    <a:cubicBezTo>
                      <a:pt x="77" y="8"/>
                      <a:pt x="77" y="8"/>
                      <a:pt x="76" y="8"/>
                    </a:cubicBezTo>
                    <a:close/>
                    <a:moveTo>
                      <a:pt x="3" y="52"/>
                    </a:moveTo>
                    <a:cubicBezTo>
                      <a:pt x="3" y="10"/>
                      <a:pt x="3" y="10"/>
                      <a:pt x="3" y="10"/>
                    </a:cubicBezTo>
                    <a:cubicBezTo>
                      <a:pt x="6" y="10"/>
                      <a:pt x="6" y="10"/>
                      <a:pt x="6" y="10"/>
                    </a:cubicBezTo>
                    <a:cubicBezTo>
                      <a:pt x="6" y="52"/>
                      <a:pt x="6" y="52"/>
                      <a:pt x="6" y="52"/>
                    </a:cubicBezTo>
                    <a:cubicBezTo>
                      <a:pt x="5" y="52"/>
                      <a:pt x="4" y="52"/>
                      <a:pt x="4" y="52"/>
                    </a:cubicBezTo>
                    <a:lnTo>
                      <a:pt x="3" y="52"/>
                    </a:lnTo>
                    <a:close/>
                    <a:moveTo>
                      <a:pt x="9" y="52"/>
                    </a:moveTo>
                    <a:cubicBezTo>
                      <a:pt x="9" y="9"/>
                      <a:pt x="9" y="9"/>
                      <a:pt x="9" y="9"/>
                    </a:cubicBezTo>
                    <a:cubicBezTo>
                      <a:pt x="9" y="9"/>
                      <a:pt x="9" y="9"/>
                      <a:pt x="9" y="9"/>
                    </a:cubicBezTo>
                    <a:cubicBezTo>
                      <a:pt x="9" y="3"/>
                      <a:pt x="9" y="3"/>
                      <a:pt x="9" y="3"/>
                    </a:cubicBezTo>
                    <a:cubicBezTo>
                      <a:pt x="10" y="3"/>
                      <a:pt x="10" y="3"/>
                      <a:pt x="10" y="3"/>
                    </a:cubicBezTo>
                    <a:cubicBezTo>
                      <a:pt x="21" y="3"/>
                      <a:pt x="33" y="4"/>
                      <a:pt x="37" y="8"/>
                    </a:cubicBezTo>
                    <a:cubicBezTo>
                      <a:pt x="37" y="57"/>
                      <a:pt x="37" y="57"/>
                      <a:pt x="37" y="57"/>
                    </a:cubicBezTo>
                    <a:cubicBezTo>
                      <a:pt x="35" y="55"/>
                      <a:pt x="23" y="52"/>
                      <a:pt x="9" y="52"/>
                    </a:cubicBezTo>
                    <a:close/>
                    <a:moveTo>
                      <a:pt x="40" y="57"/>
                    </a:moveTo>
                    <a:cubicBezTo>
                      <a:pt x="40" y="8"/>
                      <a:pt x="40" y="8"/>
                      <a:pt x="40" y="8"/>
                    </a:cubicBezTo>
                    <a:cubicBezTo>
                      <a:pt x="44" y="4"/>
                      <a:pt x="56" y="3"/>
                      <a:pt x="67" y="3"/>
                    </a:cubicBezTo>
                    <a:cubicBezTo>
                      <a:pt x="68" y="3"/>
                      <a:pt x="68" y="3"/>
                      <a:pt x="68" y="3"/>
                    </a:cubicBezTo>
                    <a:cubicBezTo>
                      <a:pt x="68" y="9"/>
                      <a:pt x="68" y="9"/>
                      <a:pt x="68" y="9"/>
                    </a:cubicBezTo>
                    <a:cubicBezTo>
                      <a:pt x="68" y="52"/>
                      <a:pt x="68" y="52"/>
                      <a:pt x="68" y="52"/>
                    </a:cubicBezTo>
                    <a:cubicBezTo>
                      <a:pt x="54" y="52"/>
                      <a:pt x="42" y="55"/>
                      <a:pt x="40" y="57"/>
                    </a:cubicBezTo>
                    <a:close/>
                    <a:moveTo>
                      <a:pt x="74" y="52"/>
                    </a:moveTo>
                    <a:cubicBezTo>
                      <a:pt x="73" y="52"/>
                      <a:pt x="73" y="52"/>
                      <a:pt x="73" y="52"/>
                    </a:cubicBezTo>
                    <a:cubicBezTo>
                      <a:pt x="72" y="52"/>
                      <a:pt x="72" y="52"/>
                      <a:pt x="71" y="52"/>
                    </a:cubicBezTo>
                    <a:cubicBezTo>
                      <a:pt x="71" y="10"/>
                      <a:pt x="71" y="10"/>
                      <a:pt x="71" y="10"/>
                    </a:cubicBezTo>
                    <a:cubicBezTo>
                      <a:pt x="74" y="10"/>
                      <a:pt x="74" y="10"/>
                      <a:pt x="74" y="10"/>
                    </a:cubicBezTo>
                    <a:lnTo>
                      <a:pt x="74"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等线"/>
                  <a:ea typeface="宋体" panose="02010600030101010101" pitchFamily="2" charset="-122"/>
                  <a:cs typeface="Cordia New" panose="020B0304020202020204" pitchFamily="34" charset="-34"/>
                  <a:sym typeface="Helvetica" panose="020B0604020202020204" pitchFamily="34" charset="0"/>
                </a:endParaRPr>
              </a:p>
            </p:txBody>
          </p:sp>
        </p:grpSp>
        <p:cxnSp>
          <p:nvCxnSpPr>
            <p:cNvPr id="21" name="直接箭头连接符 20">
              <a:extLst>
                <a:ext uri="{FF2B5EF4-FFF2-40B4-BE49-F238E27FC236}">
                  <a16:creationId xmlns:a16="http://schemas.microsoft.com/office/drawing/2014/main" id="{60F7F33C-487B-4786-8BDF-383B07BAA08E}"/>
                </a:ext>
              </a:extLst>
            </p:cNvPr>
            <p:cNvCxnSpPr>
              <a:cxnSpLocks/>
            </p:cNvCxnSpPr>
            <p:nvPr/>
          </p:nvCxnSpPr>
          <p:spPr>
            <a:xfrm>
              <a:off x="2927350" y="1542465"/>
              <a:ext cx="0" cy="4409308"/>
            </a:xfrm>
            <a:prstGeom prst="straightConnector1">
              <a:avLst/>
            </a:prstGeom>
            <a:ln w="1270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0" name="文本框 29">
            <a:extLst>
              <a:ext uri="{FF2B5EF4-FFF2-40B4-BE49-F238E27FC236}">
                <a16:creationId xmlns:a16="http://schemas.microsoft.com/office/drawing/2014/main" id="{CE270634-10CF-4B0D-8591-902D245DA937}"/>
              </a:ext>
            </a:extLst>
          </p:cNvPr>
          <p:cNvSpPr txBox="1"/>
          <p:nvPr/>
        </p:nvSpPr>
        <p:spPr>
          <a:xfrm>
            <a:off x="3220407" y="1123093"/>
            <a:ext cx="131318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本讲小结</a:t>
            </a:r>
          </a:p>
        </p:txBody>
      </p:sp>
      <p:sp>
        <p:nvSpPr>
          <p:cNvPr id="53" name="矩形 52">
            <a:extLst>
              <a:ext uri="{FF2B5EF4-FFF2-40B4-BE49-F238E27FC236}">
                <a16:creationId xmlns:a16="http://schemas.microsoft.com/office/drawing/2014/main" id="{18DC4739-B4BD-4161-B58E-AEB13151521D}"/>
              </a:ext>
            </a:extLst>
          </p:cNvPr>
          <p:cNvSpPr/>
          <p:nvPr/>
        </p:nvSpPr>
        <p:spPr>
          <a:xfrm>
            <a:off x="3346032" y="1948153"/>
            <a:ext cx="7583699" cy="3338863"/>
          </a:xfrm>
          <a:prstGeom prst="rect">
            <a:avLst/>
          </a:prstGeom>
        </p:spPr>
        <p:txBody>
          <a:bodyPr wrap="square">
            <a:spAutoFit/>
          </a:bodyPr>
          <a:lstStyle/>
          <a:p>
            <a:pPr indent="540000" algn="just" eaLnBrk="1" fontAlgn="auto" hangingPunct="1">
              <a:lnSpc>
                <a:spcPct val="180000"/>
              </a:lnSpc>
              <a:spcBef>
                <a:spcPts val="0"/>
              </a:spcBef>
              <a:spcAft>
                <a:spcPts val="0"/>
              </a:spcAft>
              <a:defRPr/>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党的十八大以来，以习近平同志为核心的党中央牢牢把握推进国家治理体系和治理能力现代化的总要求，坚定不移走中国特色社会主义社会治理之路。实现社会治理现代化，要善于把党的领导和我国社会主义制度优势转化为社会治理优势，着力推进社会治理系统化、科学化、智能化、法治化，不断完善中国特色社会主义社会治理体系，确保人民安居乐业、社会安定有序、国家长治久安。</a:t>
            </a:r>
          </a:p>
        </p:txBody>
      </p:sp>
    </p:spTree>
    <p:extLst>
      <p:ext uri="{BB962C8B-B14F-4D97-AF65-F5344CB8AC3E}">
        <p14:creationId xmlns:p14="http://schemas.microsoft.com/office/powerpoint/2010/main" val="35916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53"/>
                                        </p:tgtEl>
                                        <p:attrNameLst>
                                          <p:attrName>style.visibility</p:attrName>
                                        </p:attrNameLst>
                                      </p:cBhvr>
                                      <p:to>
                                        <p:strVal val="visible"/>
                                      </p:to>
                                    </p:set>
                                    <p:animEffect transition="in" filter="fade">
                                      <p:cBhvr>
                                        <p:cTn id="7"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1">
            <a:extLst>
              <a:ext uri="{FF2B5EF4-FFF2-40B4-BE49-F238E27FC236}">
                <a16:creationId xmlns:a16="http://schemas.microsoft.com/office/drawing/2014/main" id="{F1EEB0E4-A65C-42C5-A0B7-C5D16B810EDB}"/>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5139" r="5139"/>
          <a:stretch/>
        </p:blipFill>
        <p:spPr>
          <a:xfrm>
            <a:off x="0" y="-8389"/>
            <a:ext cx="12192000" cy="7157208"/>
          </a:xfrm>
          <a:prstGeom prst="rect">
            <a:avLst/>
          </a:prstGeom>
        </p:spPr>
      </p:pic>
      <p:grpSp>
        <p:nvGrpSpPr>
          <p:cNvPr id="4" name="组合 3">
            <a:extLst>
              <a:ext uri="{FF2B5EF4-FFF2-40B4-BE49-F238E27FC236}">
                <a16:creationId xmlns:a16="http://schemas.microsoft.com/office/drawing/2014/main" id="{BB806E11-A9F2-44C4-8CBE-88EB270D5205}"/>
              </a:ext>
            </a:extLst>
          </p:cNvPr>
          <p:cNvGrpSpPr/>
          <p:nvPr/>
        </p:nvGrpSpPr>
        <p:grpSpPr>
          <a:xfrm>
            <a:off x="1096574" y="1268760"/>
            <a:ext cx="10075052" cy="3589659"/>
            <a:chOff x="1066537" y="1279501"/>
            <a:chExt cx="10075052" cy="3589659"/>
          </a:xfrm>
        </p:grpSpPr>
        <p:sp>
          <p:nvSpPr>
            <p:cNvPr id="12" name="矩形: 圆角 11">
              <a:extLst>
                <a:ext uri="{FF2B5EF4-FFF2-40B4-BE49-F238E27FC236}">
                  <a16:creationId xmlns:a16="http://schemas.microsoft.com/office/drawing/2014/main" id="{17BC1323-0AA1-4A7A-969C-438BD8978AAF}"/>
                </a:ext>
              </a:extLst>
            </p:cNvPr>
            <p:cNvSpPr/>
            <p:nvPr/>
          </p:nvSpPr>
          <p:spPr>
            <a:xfrm>
              <a:off x="1066537" y="1970090"/>
              <a:ext cx="10075052" cy="2899070"/>
            </a:xfrm>
            <a:prstGeom prst="roundRect">
              <a:avLst>
                <a:gd name="adj" fmla="val 7597"/>
              </a:avLst>
            </a:prstGeom>
            <a:solidFill>
              <a:srgbClr val="FFFC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Helvetica" panose="020B0604020202020204" pitchFamily="34" charset="0"/>
              </a:endParaRPr>
            </a:p>
          </p:txBody>
        </p:sp>
        <p:sp>
          <p:nvSpPr>
            <p:cNvPr id="7" name="矩形 6">
              <a:extLst>
                <a:ext uri="{FF2B5EF4-FFF2-40B4-BE49-F238E27FC236}">
                  <a16:creationId xmlns:a16="http://schemas.microsoft.com/office/drawing/2014/main" id="{27612DE7-7055-480D-9F05-174A19CDC707}"/>
                </a:ext>
              </a:extLst>
            </p:cNvPr>
            <p:cNvSpPr/>
            <p:nvPr/>
          </p:nvSpPr>
          <p:spPr>
            <a:xfrm>
              <a:off x="1066537" y="1279501"/>
              <a:ext cx="255298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问题与思考</a:t>
              </a:r>
            </a:p>
          </p:txBody>
        </p:sp>
      </p:grpSp>
      <p:sp>
        <p:nvSpPr>
          <p:cNvPr id="11" name="矩形 10">
            <a:extLst>
              <a:ext uri="{FF2B5EF4-FFF2-40B4-BE49-F238E27FC236}">
                <a16:creationId xmlns:a16="http://schemas.microsoft.com/office/drawing/2014/main" id="{328C2B96-F31C-4669-802A-3C7FE7B88741}"/>
              </a:ext>
            </a:extLst>
          </p:cNvPr>
          <p:cNvSpPr/>
          <p:nvPr/>
        </p:nvSpPr>
        <p:spPr>
          <a:xfrm>
            <a:off x="1779300" y="2335136"/>
            <a:ext cx="9204008" cy="1996829"/>
          </a:xfrm>
          <a:prstGeom prst="rect">
            <a:avLst/>
          </a:prstGeom>
        </p:spPr>
        <p:txBody>
          <a:bodyPr wrap="square">
            <a:spAutoFit/>
          </a:bodyPr>
          <a:lstStyle/>
          <a:p>
            <a:pPr marL="457200" lvl="0" indent="-457200">
              <a:lnSpc>
                <a:spcPct val="150000"/>
              </a:lnSpc>
              <a:spcBef>
                <a:spcPts val="1200"/>
              </a:spcBef>
              <a:buClr>
                <a:srgbClr val="000000"/>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为什么要推进社会治理现代化？</a:t>
            </a:r>
          </a:p>
          <a:p>
            <a:pPr marL="457200" lvl="0" indent="-457200">
              <a:lnSpc>
                <a:spcPct val="150000"/>
              </a:lnSpc>
              <a:spcBef>
                <a:spcPts val="1200"/>
              </a:spcBef>
              <a:buClr>
                <a:srgbClr val="000000"/>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如何通过社会治理来维护社会和谐稳定？</a:t>
            </a:r>
          </a:p>
          <a:p>
            <a:pPr marL="457200" lvl="0" indent="-457200">
              <a:lnSpc>
                <a:spcPct val="150000"/>
              </a:lnSpc>
              <a:spcBef>
                <a:spcPts val="1200"/>
              </a:spcBef>
              <a:buClr>
                <a:srgbClr val="000000"/>
              </a:buClr>
              <a:buFont typeface="+mj-lt"/>
              <a:buAutoNum type="arabicPeriod"/>
              <a:defRPr/>
            </a:pPr>
            <a:r>
              <a:rPr lang="zh-CN" altLang="en-US" sz="2400" b="1" dirty="0">
                <a:solidFill>
                  <a:prstClr val="black"/>
                </a:solidFill>
                <a:latin typeface="微软雅黑" panose="020B0503020204020204" pitchFamily="34" charset="-122"/>
                <a:ea typeface="微软雅黑" panose="020B0503020204020204" pitchFamily="34" charset="-122"/>
              </a:rPr>
              <a:t>如何创新社会治理体制机制？</a:t>
            </a:r>
          </a:p>
        </p:txBody>
      </p:sp>
      <p:sp>
        <p:nvSpPr>
          <p:cNvPr id="3" name="矩形 2">
            <a:extLst>
              <a:ext uri="{FF2B5EF4-FFF2-40B4-BE49-F238E27FC236}">
                <a16:creationId xmlns:a16="http://schemas.microsoft.com/office/drawing/2014/main" id="{1AA78763-E38E-471F-889C-D6C0A792D421}"/>
              </a:ext>
            </a:extLst>
          </p:cNvPr>
          <p:cNvSpPr/>
          <p:nvPr/>
        </p:nvSpPr>
        <p:spPr>
          <a:xfrm>
            <a:off x="4838700" y="-1257300"/>
            <a:ext cx="914400" cy="914400"/>
          </a:xfrm>
          <a:prstGeom prst="rect">
            <a:avLst/>
          </a:prstGeom>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783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8C9312CD-9CA5-49F8-B03D-E96C8A44F33E}"/>
              </a:ext>
            </a:extLst>
          </p:cNvPr>
          <p:cNvGrpSpPr/>
          <p:nvPr/>
        </p:nvGrpSpPr>
        <p:grpSpPr>
          <a:xfrm>
            <a:off x="2670931" y="1734231"/>
            <a:ext cx="544451" cy="3270013"/>
            <a:chOff x="1234107" y="1326220"/>
            <a:chExt cx="555059" cy="3270013"/>
          </a:xfrm>
        </p:grpSpPr>
        <p:sp>
          <p:nvSpPr>
            <p:cNvPr id="31" name="任意多边形 24610">
              <a:extLst>
                <a:ext uri="{FF2B5EF4-FFF2-40B4-BE49-F238E27FC236}">
                  <a16:creationId xmlns:a16="http://schemas.microsoft.com/office/drawing/2014/main" id="{105F17F7-A895-46EB-8DD0-A9C86147A7B1}"/>
                </a:ext>
              </a:extLst>
            </p:cNvPr>
            <p:cNvSpPr>
              <a:spLocks noChangeArrowheads="1"/>
            </p:cNvSpPr>
            <p:nvPr/>
          </p:nvSpPr>
          <p:spPr bwMode="auto">
            <a:xfrm>
              <a:off x="1234107" y="1665229"/>
              <a:ext cx="409575" cy="2019495"/>
            </a:xfrm>
            <a:custGeom>
              <a:avLst/>
              <a:gdLst>
                <a:gd name="T0" fmla="*/ 10800 w 21600"/>
                <a:gd name="T1" fmla="*/ 10800 h 21600"/>
                <a:gd name="T2" fmla="*/ 10800 w 21600"/>
                <a:gd name="T3" fmla="*/ 10800 h 21600"/>
                <a:gd name="T4" fmla="*/ 10800 w 21600"/>
                <a:gd name="T5" fmla="*/ 10800 h 21600"/>
                <a:gd name="T6" fmla="*/ 10800 w 21600"/>
                <a:gd name="T7" fmla="*/ 108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a:ln>
                    <a:noFill/>
                  </a:ln>
                  <a:solidFill>
                    <a:srgbClr val="C00000"/>
                  </a:solidFill>
                  <a:effectLst/>
                  <a:uLnTx/>
                  <a:uFillTx/>
                  <a:latin typeface="华文行楷" panose="02010800040101010101" pitchFamily="2" charset="-122"/>
                  <a:ea typeface="华文行楷" panose="02010800040101010101" pitchFamily="2" charset="-122"/>
                  <a:cs typeface="+mn-cs"/>
                  <a:sym typeface="Songti SC Regular" charset="0"/>
                </a:rPr>
                <a:t>本讲内容</a:t>
              </a:r>
            </a:p>
          </p:txBody>
        </p:sp>
        <p:cxnSp>
          <p:nvCxnSpPr>
            <p:cNvPr id="32" name="直接箭头连接符 31">
              <a:extLst>
                <a:ext uri="{FF2B5EF4-FFF2-40B4-BE49-F238E27FC236}">
                  <a16:creationId xmlns:a16="http://schemas.microsoft.com/office/drawing/2014/main" id="{44F5FA2C-A15A-4A18-A797-ABC4B94C4C8B}"/>
                </a:ext>
              </a:extLst>
            </p:cNvPr>
            <p:cNvCxnSpPr>
              <a:cxnSpLocks/>
            </p:cNvCxnSpPr>
            <p:nvPr/>
          </p:nvCxnSpPr>
          <p:spPr>
            <a:xfrm>
              <a:off x="1789166" y="1326220"/>
              <a:ext cx="0" cy="3270013"/>
            </a:xfrm>
            <a:prstGeom prst="straightConnector1">
              <a:avLst/>
            </a:prstGeom>
            <a:ln>
              <a:solidFill>
                <a:srgbClr val="C00000">
                  <a:alpha val="50000"/>
                </a:srgbClr>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9" name="TextBox 100">
            <a:extLst>
              <a:ext uri="{FF2B5EF4-FFF2-40B4-BE49-F238E27FC236}">
                <a16:creationId xmlns:a16="http://schemas.microsoft.com/office/drawing/2014/main" id="{78E40C8B-9E20-436D-ABAD-32F7CE63024E}"/>
              </a:ext>
            </a:extLst>
          </p:cNvPr>
          <p:cNvSpPr txBox="1">
            <a:spLocks noChangeArrowheads="1"/>
          </p:cNvSpPr>
          <p:nvPr/>
        </p:nvSpPr>
        <p:spPr bwMode="auto">
          <a:xfrm>
            <a:off x="3575720" y="1873387"/>
            <a:ext cx="4617370"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一、推进社会治理现代化</a:t>
            </a:r>
          </a:p>
        </p:txBody>
      </p:sp>
      <p:sp>
        <p:nvSpPr>
          <p:cNvPr id="10" name="TextBox 100">
            <a:extLst>
              <a:ext uri="{FF2B5EF4-FFF2-40B4-BE49-F238E27FC236}">
                <a16:creationId xmlns:a16="http://schemas.microsoft.com/office/drawing/2014/main" id="{1F9E152A-61A2-4118-BBC9-CE7582BC03B6}"/>
              </a:ext>
            </a:extLst>
          </p:cNvPr>
          <p:cNvSpPr txBox="1">
            <a:spLocks noChangeArrowheads="1"/>
          </p:cNvSpPr>
          <p:nvPr/>
        </p:nvSpPr>
        <p:spPr bwMode="auto">
          <a:xfrm>
            <a:off x="3575720" y="2983389"/>
            <a:ext cx="6336701"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二、建设社会文明、促进社会和谐</a:t>
            </a:r>
          </a:p>
        </p:txBody>
      </p:sp>
      <p:sp>
        <p:nvSpPr>
          <p:cNvPr id="11" name="TextBox 100">
            <a:extLst>
              <a:ext uri="{FF2B5EF4-FFF2-40B4-BE49-F238E27FC236}">
                <a16:creationId xmlns:a16="http://schemas.microsoft.com/office/drawing/2014/main" id="{13388158-2BED-4083-828A-9F89BC4F113E}"/>
              </a:ext>
            </a:extLst>
          </p:cNvPr>
          <p:cNvSpPr txBox="1">
            <a:spLocks noChangeArrowheads="1"/>
          </p:cNvSpPr>
          <p:nvPr/>
        </p:nvSpPr>
        <p:spPr bwMode="auto">
          <a:xfrm>
            <a:off x="3575720" y="4093390"/>
            <a:ext cx="5305099" cy="5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sym typeface="Helvetica" panose="020B0604020202020204" pitchFamily="34" charset="0"/>
              </a:rPr>
              <a:t>三、创新社会治理体制机制</a:t>
            </a:r>
          </a:p>
        </p:txBody>
      </p:sp>
    </p:spTree>
    <p:extLst>
      <p:ext uri="{BB962C8B-B14F-4D97-AF65-F5344CB8AC3E}">
        <p14:creationId xmlns:p14="http://schemas.microsoft.com/office/powerpoint/2010/main" val="12701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1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77535" y="2853439"/>
            <a:ext cx="7655396" cy="2049087"/>
          </a:xfrm>
          <a:prstGeom prst="rect">
            <a:avLst/>
          </a:prstGeom>
        </p:spPr>
        <p:txBody>
          <a:bodyPr wrap="square">
            <a:spAutoFit/>
          </a:bodyPr>
          <a:lstStyle/>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社会治理是一门科学</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管得太死，一潭死水不行</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a:p>
            <a:pPr algn="ctr">
              <a:lnSpc>
                <a:spcPct val="120000"/>
              </a:lnSpc>
            </a:pPr>
            <a:r>
              <a:rPr lang="zh-CN" altLang="en-US"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rPr>
              <a:t>管得太松，波涛汹涌也不行</a:t>
            </a:r>
            <a:endParaRPr lang="en-US" altLang="zh-CN" sz="3600" b="1" spc="700" dirty="0">
              <a:solidFill>
                <a:schemeClr val="tx1">
                  <a:lumMod val="85000"/>
                  <a:lumOff val="15000"/>
                </a:schemeClr>
              </a:solidFill>
              <a:latin typeface="华文新魏" panose="02010800040101010101" pitchFamily="2" charset="-122"/>
              <a:ea typeface="华文新魏" panose="02010800040101010101" pitchFamily="2" charset="-122"/>
              <a:cs typeface="微软雅黑" panose="020B0503020204020204" pitchFamily="34" charset="-122"/>
            </a:endParaRPr>
          </a:p>
        </p:txBody>
      </p:sp>
      <p:sp>
        <p:nvSpPr>
          <p:cNvPr id="2" name="TextBox 100"/>
          <p:cNvSpPr txBox="1">
            <a:spLocks noChangeArrowheads="1"/>
          </p:cNvSpPr>
          <p:nvPr/>
        </p:nvSpPr>
        <p:spPr bwMode="auto">
          <a:xfrm>
            <a:off x="3441492" y="1897774"/>
            <a:ext cx="5327484" cy="58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defTabSz="1828800">
              <a:defRPr sz="3600">
                <a:solidFill>
                  <a:srgbClr val="000000"/>
                </a:solidFill>
                <a:latin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sym typeface="Helvetica" panose="020B0604020202020204" pitchFamily="34" charset="0"/>
              </a:defRPr>
            </a:lvl5pPr>
            <a:lvl6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6pPr>
            <a:lvl7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7pPr>
            <a:lvl8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8pPr>
            <a:lvl9pPr defTabSz="1828800" fontAlgn="base">
              <a:spcBef>
                <a:spcPct val="0"/>
              </a:spcBef>
              <a:spcAft>
                <a:spcPct val="0"/>
              </a:spcAft>
              <a:buFont typeface="Arial" panose="020B0604020202020204" pitchFamily="34" charset="0"/>
              <a:defRPr sz="3600">
                <a:solidFill>
                  <a:srgbClr val="000000"/>
                </a:solidFill>
                <a:latin typeface="Helvetica" panose="020B0604020202020204" pitchFamily="34" charset="0"/>
                <a:sym typeface="Helvetica" panose="020B0604020202020204" pitchFamily="34" charset="0"/>
              </a:defRPr>
            </a:lvl9pPr>
          </a:lstStyle>
          <a:p>
            <a:pPr lvl="0" algn="ctr">
              <a:defRPr/>
            </a:pPr>
            <a:r>
              <a:rPr lang="zh-CN" altLang="en-US" sz="3200" b="1" dirty="0">
                <a:solidFill>
                  <a:srgbClr val="C00000"/>
                </a:solidFill>
                <a:latin typeface="微软雅黑" panose="020B0503020204020204" pitchFamily="34" charset="-122"/>
                <a:ea typeface="微软雅黑" panose="020B0503020204020204" pitchFamily="34" charset="-122"/>
              </a:rPr>
              <a:t>一、推进社会治理现代化</a:t>
            </a:r>
          </a:p>
        </p:txBody>
      </p:sp>
      <p:cxnSp>
        <p:nvCxnSpPr>
          <p:cNvPr id="5" name="直接箭头连接符 4"/>
          <p:cNvCxnSpPr>
            <a:cxnSpLocks/>
          </p:cNvCxnSpPr>
          <p:nvPr/>
        </p:nvCxnSpPr>
        <p:spPr>
          <a:xfrm>
            <a:off x="1058091" y="2709556"/>
            <a:ext cx="10084526" cy="0"/>
          </a:xfrm>
          <a:prstGeom prst="straightConnector1">
            <a:avLst/>
          </a:prstGeom>
          <a:ln w="127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125"/>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625"/>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31"/>
          <p:cNvSpPr>
            <a:spLocks noChangeArrowheads="1"/>
          </p:cNvSpPr>
          <p:nvPr/>
        </p:nvSpPr>
        <p:spPr bwMode="auto">
          <a:xfrm>
            <a:off x="0" y="1441781"/>
            <a:ext cx="12192000" cy="3787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sp>
        <p:nvSpPr>
          <p:cNvPr id="2" name="文本框 1"/>
          <p:cNvSpPr txBox="1"/>
          <p:nvPr/>
        </p:nvSpPr>
        <p:spPr>
          <a:xfrm>
            <a:off x="3381478" y="5456760"/>
            <a:ext cx="5493812" cy="728982"/>
          </a:xfrm>
          <a:prstGeom prst="rect">
            <a:avLst/>
          </a:prstGeom>
          <a:noFill/>
        </p:spPr>
        <p:txBody>
          <a:bodyPr wrap="none" rtlCol="0" anchor="t">
            <a:spAutoFit/>
          </a:bodyPr>
          <a:lstStyle/>
          <a:p>
            <a:pPr algn="ctr">
              <a:lnSpc>
                <a:spcPct val="12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社会治理是国家治理的重要领域，社会治理现代化是</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endParaRPr>
          </a:p>
          <a:p>
            <a:pPr algn="ctr">
              <a:lnSpc>
                <a:spcPct val="12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国家治理体系和治理能力现代化的题中应有之义</a:t>
            </a:r>
          </a:p>
        </p:txBody>
      </p:sp>
      <p:sp>
        <p:nvSpPr>
          <p:cNvPr id="19" name="TextBox 37"/>
          <p:cNvSpPr txBox="1"/>
          <p:nvPr/>
        </p:nvSpPr>
        <p:spPr>
          <a:xfrm>
            <a:off x="2815201" y="1981112"/>
            <a:ext cx="2736304" cy="461665"/>
          </a:xfrm>
          <a:prstGeom prst="rect">
            <a:avLst/>
          </a:prstGeom>
          <a:noFill/>
        </p:spPr>
        <p:txBody>
          <a:bodyPr wrap="square">
            <a:spAutoFit/>
          </a:bodyPr>
          <a:lstStyle/>
          <a:p>
            <a:pPr algn="ctr" eaLnBrk="1" hangingPunct="1">
              <a:buFont typeface="Arial" panose="020B0604020202020204" pitchFamily="34" charset="0"/>
              <a:buNone/>
              <a:defRPr/>
            </a:pPr>
            <a:r>
              <a:rPr lang="zh-CN" altLang="en-US" sz="24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atin typeface="微软雅黑" panose="020B0503020204020204" pitchFamily="34" charset="-122"/>
                <a:ea typeface="微软雅黑" panose="020B0503020204020204" pitchFamily="34" charset="-122"/>
              </a:rPr>
              <a:t>社会治理现代化</a:t>
            </a:r>
          </a:p>
        </p:txBody>
      </p:sp>
      <p:sp>
        <p:nvSpPr>
          <p:cNvPr id="28" name="Freeform 4"/>
          <p:cNvSpPr>
            <a:spLocks noChangeArrowheads="1"/>
          </p:cNvSpPr>
          <p:nvPr/>
        </p:nvSpPr>
        <p:spPr bwMode="auto">
          <a:xfrm>
            <a:off x="5648995" y="3192206"/>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6"/>
          </a:solidFill>
          <a:ln>
            <a:noFill/>
          </a:ln>
          <a:effectLst/>
        </p:spPr>
        <p:txBody>
          <a:bodyPr wrap="none" lIns="34290" tIns="17145" rIns="34290" bIns="17145" anchor="ctr"/>
          <a:lstStyle/>
          <a:p>
            <a:pPr eaLnBrk="1" fontAlgn="auto" hangingPunct="1">
              <a:spcBef>
                <a:spcPts val="0"/>
              </a:spcBef>
              <a:spcAft>
                <a:spcPts val="0"/>
              </a:spcAft>
              <a:defRPr/>
            </a:pPr>
            <a:endParaRPr lang="en-US" dirty="0">
              <a:latin typeface="+mn-lt"/>
              <a:ea typeface="+mn-ea"/>
            </a:endParaRPr>
          </a:p>
        </p:txBody>
      </p:sp>
      <p:sp>
        <p:nvSpPr>
          <p:cNvPr id="34" name="Freeform 4"/>
          <p:cNvSpPr>
            <a:spLocks noChangeArrowheads="1"/>
          </p:cNvSpPr>
          <p:nvPr/>
        </p:nvSpPr>
        <p:spPr bwMode="auto">
          <a:xfrm>
            <a:off x="7048930" y="2080183"/>
            <a:ext cx="747355" cy="570113"/>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 name="connsiteX0" fmla="*/ 7470 w 9980"/>
              <a:gd name="connsiteY0" fmla="*/ 8619 h 9974"/>
              <a:gd name="connsiteX1" fmla="*/ 7470 w 9980"/>
              <a:gd name="connsiteY1" fmla="*/ 8619 h 9974"/>
              <a:gd name="connsiteX2" fmla="*/ 1064 w 9980"/>
              <a:gd name="connsiteY2" fmla="*/ 8619 h 9974"/>
              <a:gd name="connsiteX3" fmla="*/ 1064 w 9980"/>
              <a:gd name="connsiteY3" fmla="*/ 2967 h 9974"/>
              <a:gd name="connsiteX4" fmla="*/ 2329 w 9980"/>
              <a:gd name="connsiteY4" fmla="*/ 2967 h 9974"/>
              <a:gd name="connsiteX5" fmla="*/ 3394 w 9980"/>
              <a:gd name="connsiteY5" fmla="*/ 1816 h 9974"/>
              <a:gd name="connsiteX6" fmla="*/ 542 w 9980"/>
              <a:gd name="connsiteY6" fmla="*/ 1816 h 9974"/>
              <a:gd name="connsiteX7" fmla="*/ 0 w 9980"/>
              <a:gd name="connsiteY7" fmla="*/ 2276 h 9974"/>
              <a:gd name="connsiteX8" fmla="*/ 0 w 9980"/>
              <a:gd name="connsiteY8" fmla="*/ 9284 h 9974"/>
              <a:gd name="connsiteX9" fmla="*/ 542 w 9980"/>
              <a:gd name="connsiteY9" fmla="*/ 9974 h 9974"/>
              <a:gd name="connsiteX10" fmla="*/ 8012 w 9980"/>
              <a:gd name="connsiteY10" fmla="*/ 9974 h 9974"/>
              <a:gd name="connsiteX11" fmla="*/ 8554 w 9980"/>
              <a:gd name="connsiteY11" fmla="*/ 9284 h 9974"/>
              <a:gd name="connsiteX12" fmla="*/ 7470 w 9980"/>
              <a:gd name="connsiteY12" fmla="*/ 7928 h 9974"/>
              <a:gd name="connsiteX13" fmla="*/ 7470 w 9980"/>
              <a:gd name="connsiteY13" fmla="*/ 8619 h 9974"/>
              <a:gd name="connsiteX14" fmla="*/ 6586 w 9980"/>
              <a:gd name="connsiteY14" fmla="*/ 4322 h 9974"/>
              <a:gd name="connsiteX15" fmla="*/ 6586 w 9980"/>
              <a:gd name="connsiteY15" fmla="*/ 4322 h 9974"/>
              <a:gd name="connsiteX16" fmla="*/ 6586 w 9980"/>
              <a:gd name="connsiteY16" fmla="*/ 6573 h 9974"/>
              <a:gd name="connsiteX17" fmla="*/ 9980 w 9980"/>
              <a:gd name="connsiteY17" fmla="*/ 3197 h 9974"/>
              <a:gd name="connsiteX18" fmla="*/ 6586 w 9980"/>
              <a:gd name="connsiteY18" fmla="*/ 0 h 9974"/>
              <a:gd name="connsiteX19" fmla="*/ 6586 w 9980"/>
              <a:gd name="connsiteY19" fmla="*/ 2046 h 9974"/>
              <a:gd name="connsiteX20" fmla="*/ 2671 w 9980"/>
              <a:gd name="connsiteY20" fmla="*/ 7033 h 9974"/>
              <a:gd name="connsiteX21" fmla="*/ 6586 w 9980"/>
              <a:gd name="connsiteY21" fmla="*/ 4322 h 9974"/>
              <a:gd name="connsiteX0-1" fmla="*/ 7485 w 10000"/>
              <a:gd name="connsiteY0-2" fmla="*/ 8641 h 10152"/>
              <a:gd name="connsiteX1-3" fmla="*/ 7485 w 10000"/>
              <a:gd name="connsiteY1-4" fmla="*/ 8641 h 10152"/>
              <a:gd name="connsiteX2-5" fmla="*/ 1066 w 10000"/>
              <a:gd name="connsiteY2-6" fmla="*/ 8641 h 10152"/>
              <a:gd name="connsiteX3-7" fmla="*/ 1066 w 10000"/>
              <a:gd name="connsiteY3-8" fmla="*/ 2975 h 10152"/>
              <a:gd name="connsiteX4-9" fmla="*/ 2334 w 10000"/>
              <a:gd name="connsiteY4-10" fmla="*/ 2975 h 10152"/>
              <a:gd name="connsiteX5-11" fmla="*/ 3401 w 10000"/>
              <a:gd name="connsiteY5-12" fmla="*/ 1821 h 10152"/>
              <a:gd name="connsiteX6-13" fmla="*/ 543 w 10000"/>
              <a:gd name="connsiteY6-14" fmla="*/ 1821 h 10152"/>
              <a:gd name="connsiteX7-15" fmla="*/ 0 w 10000"/>
              <a:gd name="connsiteY7-16" fmla="*/ 2282 h 10152"/>
              <a:gd name="connsiteX8-17" fmla="*/ 0 w 10000"/>
              <a:gd name="connsiteY8-18" fmla="*/ 9308 h 10152"/>
              <a:gd name="connsiteX9-19" fmla="*/ 543 w 10000"/>
              <a:gd name="connsiteY9-20" fmla="*/ 10000 h 10152"/>
              <a:gd name="connsiteX10-21" fmla="*/ 8028 w 10000"/>
              <a:gd name="connsiteY10-22" fmla="*/ 10000 h 10152"/>
              <a:gd name="connsiteX11-23" fmla="*/ 7485 w 10000"/>
              <a:gd name="connsiteY11-24" fmla="*/ 7949 h 10152"/>
              <a:gd name="connsiteX12-25" fmla="*/ 7485 w 10000"/>
              <a:gd name="connsiteY12-26" fmla="*/ 8641 h 10152"/>
              <a:gd name="connsiteX13-27" fmla="*/ 6599 w 10000"/>
              <a:gd name="connsiteY13-28" fmla="*/ 4333 h 10152"/>
              <a:gd name="connsiteX14-29" fmla="*/ 6599 w 10000"/>
              <a:gd name="connsiteY14-30" fmla="*/ 4333 h 10152"/>
              <a:gd name="connsiteX15-31" fmla="*/ 6599 w 10000"/>
              <a:gd name="connsiteY15-32" fmla="*/ 6590 h 10152"/>
              <a:gd name="connsiteX16-33" fmla="*/ 10000 w 10000"/>
              <a:gd name="connsiteY16-34" fmla="*/ 3205 h 10152"/>
              <a:gd name="connsiteX17-35" fmla="*/ 6599 w 10000"/>
              <a:gd name="connsiteY17-36" fmla="*/ 0 h 10152"/>
              <a:gd name="connsiteX18-37" fmla="*/ 6599 w 10000"/>
              <a:gd name="connsiteY18-38" fmla="*/ 2051 h 10152"/>
              <a:gd name="connsiteX19-39" fmla="*/ 2676 w 10000"/>
              <a:gd name="connsiteY19-40" fmla="*/ 7051 h 10152"/>
              <a:gd name="connsiteX20-41" fmla="*/ 6599 w 10000"/>
              <a:gd name="connsiteY20-42" fmla="*/ 4333 h 10152"/>
              <a:gd name="connsiteX0-43" fmla="*/ 7485 w 10000"/>
              <a:gd name="connsiteY0-44" fmla="*/ 8641 h 10100"/>
              <a:gd name="connsiteX1-45" fmla="*/ 7485 w 10000"/>
              <a:gd name="connsiteY1-46" fmla="*/ 8641 h 10100"/>
              <a:gd name="connsiteX2-47" fmla="*/ 1066 w 10000"/>
              <a:gd name="connsiteY2-48" fmla="*/ 8641 h 10100"/>
              <a:gd name="connsiteX3-49" fmla="*/ 1066 w 10000"/>
              <a:gd name="connsiteY3-50" fmla="*/ 2975 h 10100"/>
              <a:gd name="connsiteX4-51" fmla="*/ 2334 w 10000"/>
              <a:gd name="connsiteY4-52" fmla="*/ 2975 h 10100"/>
              <a:gd name="connsiteX5-53" fmla="*/ 3401 w 10000"/>
              <a:gd name="connsiteY5-54" fmla="*/ 1821 h 10100"/>
              <a:gd name="connsiteX6-55" fmla="*/ 543 w 10000"/>
              <a:gd name="connsiteY6-56" fmla="*/ 1821 h 10100"/>
              <a:gd name="connsiteX7-57" fmla="*/ 0 w 10000"/>
              <a:gd name="connsiteY7-58" fmla="*/ 2282 h 10100"/>
              <a:gd name="connsiteX8-59" fmla="*/ 0 w 10000"/>
              <a:gd name="connsiteY8-60" fmla="*/ 9308 h 10100"/>
              <a:gd name="connsiteX9-61" fmla="*/ 543 w 10000"/>
              <a:gd name="connsiteY9-62" fmla="*/ 10000 h 10100"/>
              <a:gd name="connsiteX10-63" fmla="*/ 8028 w 10000"/>
              <a:gd name="connsiteY10-64" fmla="*/ 10000 h 10100"/>
              <a:gd name="connsiteX11-65" fmla="*/ 7485 w 10000"/>
              <a:gd name="connsiteY11-66" fmla="*/ 8641 h 10100"/>
              <a:gd name="connsiteX12-67" fmla="*/ 6599 w 10000"/>
              <a:gd name="connsiteY12-68" fmla="*/ 4333 h 10100"/>
              <a:gd name="connsiteX13-69" fmla="*/ 6599 w 10000"/>
              <a:gd name="connsiteY13-70" fmla="*/ 4333 h 10100"/>
              <a:gd name="connsiteX14-71" fmla="*/ 6599 w 10000"/>
              <a:gd name="connsiteY14-72" fmla="*/ 6590 h 10100"/>
              <a:gd name="connsiteX15-73" fmla="*/ 10000 w 10000"/>
              <a:gd name="connsiteY15-74" fmla="*/ 3205 h 10100"/>
              <a:gd name="connsiteX16-75" fmla="*/ 6599 w 10000"/>
              <a:gd name="connsiteY16-76" fmla="*/ 0 h 10100"/>
              <a:gd name="connsiteX17-77" fmla="*/ 6599 w 10000"/>
              <a:gd name="connsiteY17-78" fmla="*/ 2051 h 10100"/>
              <a:gd name="connsiteX18-79" fmla="*/ 2676 w 10000"/>
              <a:gd name="connsiteY18-80" fmla="*/ 7051 h 10100"/>
              <a:gd name="connsiteX19-81" fmla="*/ 6599 w 10000"/>
              <a:gd name="connsiteY19-82" fmla="*/ 4333 h 10100"/>
              <a:gd name="connsiteX0-83" fmla="*/ 7682 w 10197"/>
              <a:gd name="connsiteY0-84" fmla="*/ 8641 h 10022"/>
              <a:gd name="connsiteX1-85" fmla="*/ 7682 w 10197"/>
              <a:gd name="connsiteY1-86" fmla="*/ 8641 h 10022"/>
              <a:gd name="connsiteX2-87" fmla="*/ 1263 w 10197"/>
              <a:gd name="connsiteY2-88" fmla="*/ 8641 h 10022"/>
              <a:gd name="connsiteX3-89" fmla="*/ 1263 w 10197"/>
              <a:gd name="connsiteY3-90" fmla="*/ 2975 h 10022"/>
              <a:gd name="connsiteX4-91" fmla="*/ 2531 w 10197"/>
              <a:gd name="connsiteY4-92" fmla="*/ 2975 h 10022"/>
              <a:gd name="connsiteX5-93" fmla="*/ 3598 w 10197"/>
              <a:gd name="connsiteY5-94" fmla="*/ 1821 h 10022"/>
              <a:gd name="connsiteX6-95" fmla="*/ 740 w 10197"/>
              <a:gd name="connsiteY6-96" fmla="*/ 1821 h 10022"/>
              <a:gd name="connsiteX7-97" fmla="*/ 197 w 10197"/>
              <a:gd name="connsiteY7-98" fmla="*/ 2282 h 10022"/>
              <a:gd name="connsiteX8-99" fmla="*/ 197 w 10197"/>
              <a:gd name="connsiteY8-100" fmla="*/ 9308 h 10022"/>
              <a:gd name="connsiteX9-101" fmla="*/ 740 w 10197"/>
              <a:gd name="connsiteY9-102" fmla="*/ 10000 h 10022"/>
              <a:gd name="connsiteX10-103" fmla="*/ 7682 w 10197"/>
              <a:gd name="connsiteY10-104" fmla="*/ 8641 h 10022"/>
              <a:gd name="connsiteX11-105" fmla="*/ 6796 w 10197"/>
              <a:gd name="connsiteY11-106" fmla="*/ 4333 h 10022"/>
              <a:gd name="connsiteX12-107" fmla="*/ 6796 w 10197"/>
              <a:gd name="connsiteY12-108" fmla="*/ 4333 h 10022"/>
              <a:gd name="connsiteX13-109" fmla="*/ 6796 w 10197"/>
              <a:gd name="connsiteY13-110" fmla="*/ 6590 h 10022"/>
              <a:gd name="connsiteX14-111" fmla="*/ 10197 w 10197"/>
              <a:gd name="connsiteY14-112" fmla="*/ 3205 h 10022"/>
              <a:gd name="connsiteX15-113" fmla="*/ 6796 w 10197"/>
              <a:gd name="connsiteY15-114" fmla="*/ 0 h 10022"/>
              <a:gd name="connsiteX16-115" fmla="*/ 6796 w 10197"/>
              <a:gd name="connsiteY16-116" fmla="*/ 2051 h 10022"/>
              <a:gd name="connsiteX17-117" fmla="*/ 2873 w 10197"/>
              <a:gd name="connsiteY17-118" fmla="*/ 7051 h 10022"/>
              <a:gd name="connsiteX18-119" fmla="*/ 6796 w 10197"/>
              <a:gd name="connsiteY18-120" fmla="*/ 4333 h 10022"/>
              <a:gd name="connsiteX0-121" fmla="*/ 740 w 10197"/>
              <a:gd name="connsiteY0-122" fmla="*/ 10000 h 10022"/>
              <a:gd name="connsiteX1-123" fmla="*/ 7682 w 10197"/>
              <a:gd name="connsiteY1-124" fmla="*/ 8641 h 10022"/>
              <a:gd name="connsiteX2-125" fmla="*/ 1263 w 10197"/>
              <a:gd name="connsiteY2-126" fmla="*/ 8641 h 10022"/>
              <a:gd name="connsiteX3-127" fmla="*/ 1263 w 10197"/>
              <a:gd name="connsiteY3-128" fmla="*/ 2975 h 10022"/>
              <a:gd name="connsiteX4-129" fmla="*/ 2531 w 10197"/>
              <a:gd name="connsiteY4-130" fmla="*/ 2975 h 10022"/>
              <a:gd name="connsiteX5-131" fmla="*/ 3598 w 10197"/>
              <a:gd name="connsiteY5-132" fmla="*/ 1821 h 10022"/>
              <a:gd name="connsiteX6-133" fmla="*/ 740 w 10197"/>
              <a:gd name="connsiteY6-134" fmla="*/ 1821 h 10022"/>
              <a:gd name="connsiteX7-135" fmla="*/ 197 w 10197"/>
              <a:gd name="connsiteY7-136" fmla="*/ 2282 h 10022"/>
              <a:gd name="connsiteX8-137" fmla="*/ 197 w 10197"/>
              <a:gd name="connsiteY8-138" fmla="*/ 9308 h 10022"/>
              <a:gd name="connsiteX9-139" fmla="*/ 740 w 10197"/>
              <a:gd name="connsiteY9-140" fmla="*/ 10000 h 10022"/>
              <a:gd name="connsiteX10-141" fmla="*/ 6796 w 10197"/>
              <a:gd name="connsiteY10-142" fmla="*/ 4333 h 10022"/>
              <a:gd name="connsiteX11-143" fmla="*/ 6796 w 10197"/>
              <a:gd name="connsiteY11-144" fmla="*/ 4333 h 10022"/>
              <a:gd name="connsiteX12-145" fmla="*/ 6796 w 10197"/>
              <a:gd name="connsiteY12-146" fmla="*/ 6590 h 10022"/>
              <a:gd name="connsiteX13-147" fmla="*/ 10197 w 10197"/>
              <a:gd name="connsiteY13-148" fmla="*/ 3205 h 10022"/>
              <a:gd name="connsiteX14-149" fmla="*/ 6796 w 10197"/>
              <a:gd name="connsiteY14-150" fmla="*/ 0 h 10022"/>
              <a:gd name="connsiteX15-151" fmla="*/ 6796 w 10197"/>
              <a:gd name="connsiteY15-152" fmla="*/ 2051 h 10022"/>
              <a:gd name="connsiteX16-153" fmla="*/ 2873 w 10197"/>
              <a:gd name="connsiteY16-154" fmla="*/ 7051 h 10022"/>
              <a:gd name="connsiteX17-155" fmla="*/ 6796 w 10197"/>
              <a:gd name="connsiteY17-156" fmla="*/ 4333 h 10022"/>
              <a:gd name="connsiteX0-157" fmla="*/ 554 w 10554"/>
              <a:gd name="connsiteY0-158" fmla="*/ 9308 h 9666"/>
              <a:gd name="connsiteX1-159" fmla="*/ 8039 w 10554"/>
              <a:gd name="connsiteY1-160" fmla="*/ 8641 h 9666"/>
              <a:gd name="connsiteX2-161" fmla="*/ 1620 w 10554"/>
              <a:gd name="connsiteY2-162" fmla="*/ 8641 h 9666"/>
              <a:gd name="connsiteX3-163" fmla="*/ 1620 w 10554"/>
              <a:gd name="connsiteY3-164" fmla="*/ 2975 h 9666"/>
              <a:gd name="connsiteX4-165" fmla="*/ 2888 w 10554"/>
              <a:gd name="connsiteY4-166" fmla="*/ 2975 h 9666"/>
              <a:gd name="connsiteX5-167" fmla="*/ 3955 w 10554"/>
              <a:gd name="connsiteY5-168" fmla="*/ 1821 h 9666"/>
              <a:gd name="connsiteX6-169" fmla="*/ 1097 w 10554"/>
              <a:gd name="connsiteY6-170" fmla="*/ 1821 h 9666"/>
              <a:gd name="connsiteX7-171" fmla="*/ 554 w 10554"/>
              <a:gd name="connsiteY7-172" fmla="*/ 2282 h 9666"/>
              <a:gd name="connsiteX8-173" fmla="*/ 554 w 10554"/>
              <a:gd name="connsiteY8-174" fmla="*/ 9308 h 9666"/>
              <a:gd name="connsiteX9-175" fmla="*/ 7153 w 10554"/>
              <a:gd name="connsiteY9-176" fmla="*/ 4333 h 9666"/>
              <a:gd name="connsiteX10-177" fmla="*/ 7153 w 10554"/>
              <a:gd name="connsiteY10-178" fmla="*/ 4333 h 9666"/>
              <a:gd name="connsiteX11-179" fmla="*/ 7153 w 10554"/>
              <a:gd name="connsiteY11-180" fmla="*/ 6590 h 9666"/>
              <a:gd name="connsiteX12-181" fmla="*/ 10554 w 10554"/>
              <a:gd name="connsiteY12-182" fmla="*/ 3205 h 9666"/>
              <a:gd name="connsiteX13-183" fmla="*/ 7153 w 10554"/>
              <a:gd name="connsiteY13-184" fmla="*/ 0 h 9666"/>
              <a:gd name="connsiteX14-185" fmla="*/ 7153 w 10554"/>
              <a:gd name="connsiteY14-186" fmla="*/ 2051 h 9666"/>
              <a:gd name="connsiteX15-187" fmla="*/ 3230 w 10554"/>
              <a:gd name="connsiteY15-188" fmla="*/ 7051 h 9666"/>
              <a:gd name="connsiteX16-189" fmla="*/ 7153 w 10554"/>
              <a:gd name="connsiteY16-190" fmla="*/ 4333 h 9666"/>
              <a:gd name="connsiteX0-191" fmla="*/ 525 w 10000"/>
              <a:gd name="connsiteY0-192" fmla="*/ 9630 h 10000"/>
              <a:gd name="connsiteX1-193" fmla="*/ 7617 w 10000"/>
              <a:gd name="connsiteY1-194" fmla="*/ 8940 h 10000"/>
              <a:gd name="connsiteX2-195" fmla="*/ 1535 w 10000"/>
              <a:gd name="connsiteY2-196" fmla="*/ 8940 h 10000"/>
              <a:gd name="connsiteX3-197" fmla="*/ 1535 w 10000"/>
              <a:gd name="connsiteY3-198" fmla="*/ 3078 h 10000"/>
              <a:gd name="connsiteX4-199" fmla="*/ 2736 w 10000"/>
              <a:gd name="connsiteY4-200" fmla="*/ 3078 h 10000"/>
              <a:gd name="connsiteX5-201" fmla="*/ 1039 w 10000"/>
              <a:gd name="connsiteY5-202" fmla="*/ 1884 h 10000"/>
              <a:gd name="connsiteX6-203" fmla="*/ 525 w 10000"/>
              <a:gd name="connsiteY6-204" fmla="*/ 2361 h 10000"/>
              <a:gd name="connsiteX7-205" fmla="*/ 525 w 10000"/>
              <a:gd name="connsiteY7-206" fmla="*/ 9630 h 10000"/>
              <a:gd name="connsiteX8-207" fmla="*/ 6778 w 10000"/>
              <a:gd name="connsiteY8-208" fmla="*/ 4483 h 10000"/>
              <a:gd name="connsiteX9-209" fmla="*/ 6778 w 10000"/>
              <a:gd name="connsiteY9-210" fmla="*/ 4483 h 10000"/>
              <a:gd name="connsiteX10-211" fmla="*/ 6778 w 10000"/>
              <a:gd name="connsiteY10-212" fmla="*/ 6818 h 10000"/>
              <a:gd name="connsiteX11-213" fmla="*/ 10000 w 10000"/>
              <a:gd name="connsiteY11-214" fmla="*/ 3316 h 10000"/>
              <a:gd name="connsiteX12-215" fmla="*/ 6778 w 10000"/>
              <a:gd name="connsiteY12-216" fmla="*/ 0 h 10000"/>
              <a:gd name="connsiteX13-217" fmla="*/ 6778 w 10000"/>
              <a:gd name="connsiteY13-218" fmla="*/ 2122 h 10000"/>
              <a:gd name="connsiteX14-219" fmla="*/ 3060 w 10000"/>
              <a:gd name="connsiteY14-220" fmla="*/ 7295 h 10000"/>
              <a:gd name="connsiteX15-221" fmla="*/ 6778 w 10000"/>
              <a:gd name="connsiteY15-222" fmla="*/ 4483 h 10000"/>
              <a:gd name="connsiteX0-223" fmla="*/ 525 w 10000"/>
              <a:gd name="connsiteY0-224" fmla="*/ 9630 h 10000"/>
              <a:gd name="connsiteX1-225" fmla="*/ 7617 w 10000"/>
              <a:gd name="connsiteY1-226" fmla="*/ 8940 h 10000"/>
              <a:gd name="connsiteX2-227" fmla="*/ 1535 w 10000"/>
              <a:gd name="connsiteY2-228" fmla="*/ 8940 h 10000"/>
              <a:gd name="connsiteX3-229" fmla="*/ 1535 w 10000"/>
              <a:gd name="connsiteY3-230" fmla="*/ 3078 h 10000"/>
              <a:gd name="connsiteX4-231" fmla="*/ 1039 w 10000"/>
              <a:gd name="connsiteY4-232" fmla="*/ 1884 h 10000"/>
              <a:gd name="connsiteX5-233" fmla="*/ 525 w 10000"/>
              <a:gd name="connsiteY5-234" fmla="*/ 2361 h 10000"/>
              <a:gd name="connsiteX6-235" fmla="*/ 525 w 10000"/>
              <a:gd name="connsiteY6-236" fmla="*/ 9630 h 10000"/>
              <a:gd name="connsiteX7-237" fmla="*/ 6778 w 10000"/>
              <a:gd name="connsiteY7-238" fmla="*/ 4483 h 10000"/>
              <a:gd name="connsiteX8-239" fmla="*/ 6778 w 10000"/>
              <a:gd name="connsiteY8-240" fmla="*/ 4483 h 10000"/>
              <a:gd name="connsiteX9-241" fmla="*/ 6778 w 10000"/>
              <a:gd name="connsiteY9-242" fmla="*/ 6818 h 10000"/>
              <a:gd name="connsiteX10-243" fmla="*/ 10000 w 10000"/>
              <a:gd name="connsiteY10-244" fmla="*/ 3316 h 10000"/>
              <a:gd name="connsiteX11-245" fmla="*/ 6778 w 10000"/>
              <a:gd name="connsiteY11-246" fmla="*/ 0 h 10000"/>
              <a:gd name="connsiteX12-247" fmla="*/ 6778 w 10000"/>
              <a:gd name="connsiteY12-248" fmla="*/ 2122 h 10000"/>
              <a:gd name="connsiteX13-249" fmla="*/ 3060 w 10000"/>
              <a:gd name="connsiteY13-250" fmla="*/ 7295 h 10000"/>
              <a:gd name="connsiteX14-251" fmla="*/ 6778 w 10000"/>
              <a:gd name="connsiteY14-252" fmla="*/ 4483 h 10000"/>
              <a:gd name="connsiteX0-253" fmla="*/ 525 w 10000"/>
              <a:gd name="connsiteY0-254" fmla="*/ 9630 h 10000"/>
              <a:gd name="connsiteX1-255" fmla="*/ 7617 w 10000"/>
              <a:gd name="connsiteY1-256" fmla="*/ 8940 h 10000"/>
              <a:gd name="connsiteX2-257" fmla="*/ 1535 w 10000"/>
              <a:gd name="connsiteY2-258" fmla="*/ 8940 h 10000"/>
              <a:gd name="connsiteX3-259" fmla="*/ 1039 w 10000"/>
              <a:gd name="connsiteY3-260" fmla="*/ 1884 h 10000"/>
              <a:gd name="connsiteX4-261" fmla="*/ 525 w 10000"/>
              <a:gd name="connsiteY4-262" fmla="*/ 2361 h 10000"/>
              <a:gd name="connsiteX5-263" fmla="*/ 525 w 10000"/>
              <a:gd name="connsiteY5-264" fmla="*/ 9630 h 10000"/>
              <a:gd name="connsiteX6-265" fmla="*/ 6778 w 10000"/>
              <a:gd name="connsiteY6-266" fmla="*/ 4483 h 10000"/>
              <a:gd name="connsiteX7-267" fmla="*/ 6778 w 10000"/>
              <a:gd name="connsiteY7-268" fmla="*/ 4483 h 10000"/>
              <a:gd name="connsiteX8-269" fmla="*/ 6778 w 10000"/>
              <a:gd name="connsiteY8-270" fmla="*/ 6818 h 10000"/>
              <a:gd name="connsiteX9-271" fmla="*/ 10000 w 10000"/>
              <a:gd name="connsiteY9-272" fmla="*/ 3316 h 10000"/>
              <a:gd name="connsiteX10-273" fmla="*/ 6778 w 10000"/>
              <a:gd name="connsiteY10-274" fmla="*/ 0 h 10000"/>
              <a:gd name="connsiteX11-275" fmla="*/ 6778 w 10000"/>
              <a:gd name="connsiteY11-276" fmla="*/ 2122 h 10000"/>
              <a:gd name="connsiteX12-277" fmla="*/ 3060 w 10000"/>
              <a:gd name="connsiteY12-278" fmla="*/ 7295 h 10000"/>
              <a:gd name="connsiteX13-279" fmla="*/ 6778 w 10000"/>
              <a:gd name="connsiteY13-280" fmla="*/ 4483 h 10000"/>
              <a:gd name="connsiteX0-281" fmla="*/ 564 w 10039"/>
              <a:gd name="connsiteY0-282" fmla="*/ 9630 h 10000"/>
              <a:gd name="connsiteX1-283" fmla="*/ 7656 w 10039"/>
              <a:gd name="connsiteY1-284" fmla="*/ 8940 h 10000"/>
              <a:gd name="connsiteX2-285" fmla="*/ 1574 w 10039"/>
              <a:gd name="connsiteY2-286" fmla="*/ 8940 h 10000"/>
              <a:gd name="connsiteX3-287" fmla="*/ 564 w 10039"/>
              <a:gd name="connsiteY3-288" fmla="*/ 2361 h 10000"/>
              <a:gd name="connsiteX4-289" fmla="*/ 564 w 10039"/>
              <a:gd name="connsiteY4-290" fmla="*/ 9630 h 10000"/>
              <a:gd name="connsiteX5-291" fmla="*/ 6817 w 10039"/>
              <a:gd name="connsiteY5-292" fmla="*/ 4483 h 10000"/>
              <a:gd name="connsiteX6-293" fmla="*/ 6817 w 10039"/>
              <a:gd name="connsiteY6-294" fmla="*/ 4483 h 10000"/>
              <a:gd name="connsiteX7-295" fmla="*/ 6817 w 10039"/>
              <a:gd name="connsiteY7-296" fmla="*/ 6818 h 10000"/>
              <a:gd name="connsiteX8-297" fmla="*/ 10039 w 10039"/>
              <a:gd name="connsiteY8-298" fmla="*/ 3316 h 10000"/>
              <a:gd name="connsiteX9-299" fmla="*/ 6817 w 10039"/>
              <a:gd name="connsiteY9-300" fmla="*/ 0 h 10000"/>
              <a:gd name="connsiteX10-301" fmla="*/ 6817 w 10039"/>
              <a:gd name="connsiteY10-302" fmla="*/ 2122 h 10000"/>
              <a:gd name="connsiteX11-303" fmla="*/ 3099 w 10039"/>
              <a:gd name="connsiteY11-304" fmla="*/ 7295 h 10000"/>
              <a:gd name="connsiteX12-305" fmla="*/ 6817 w 10039"/>
              <a:gd name="connsiteY12-306" fmla="*/ 4483 h 10000"/>
              <a:gd name="connsiteX0-307" fmla="*/ 454 w 9929"/>
              <a:gd name="connsiteY0-308" fmla="*/ 9630 h 10000"/>
              <a:gd name="connsiteX1-309" fmla="*/ 7546 w 9929"/>
              <a:gd name="connsiteY1-310" fmla="*/ 8940 h 10000"/>
              <a:gd name="connsiteX2-311" fmla="*/ 1464 w 9929"/>
              <a:gd name="connsiteY2-312" fmla="*/ 8940 h 10000"/>
              <a:gd name="connsiteX3-313" fmla="*/ 454 w 9929"/>
              <a:gd name="connsiteY3-314" fmla="*/ 9630 h 10000"/>
              <a:gd name="connsiteX4-315" fmla="*/ 6707 w 9929"/>
              <a:gd name="connsiteY4-316" fmla="*/ 4483 h 10000"/>
              <a:gd name="connsiteX5-317" fmla="*/ 6707 w 9929"/>
              <a:gd name="connsiteY5-318" fmla="*/ 4483 h 10000"/>
              <a:gd name="connsiteX6-319" fmla="*/ 6707 w 9929"/>
              <a:gd name="connsiteY6-320" fmla="*/ 6818 h 10000"/>
              <a:gd name="connsiteX7-321" fmla="*/ 9929 w 9929"/>
              <a:gd name="connsiteY7-322" fmla="*/ 3316 h 10000"/>
              <a:gd name="connsiteX8-323" fmla="*/ 6707 w 9929"/>
              <a:gd name="connsiteY8-324" fmla="*/ 0 h 10000"/>
              <a:gd name="connsiteX9-325" fmla="*/ 6707 w 9929"/>
              <a:gd name="connsiteY9-326" fmla="*/ 2122 h 10000"/>
              <a:gd name="connsiteX10-327" fmla="*/ 2989 w 9929"/>
              <a:gd name="connsiteY10-328" fmla="*/ 7295 h 10000"/>
              <a:gd name="connsiteX11-329" fmla="*/ 6707 w 9929"/>
              <a:gd name="connsiteY11-330" fmla="*/ 4483 h 10000"/>
              <a:gd name="connsiteX0-331" fmla="*/ 0 w 8526"/>
              <a:gd name="connsiteY0-332" fmla="*/ 8940 h 8940"/>
              <a:gd name="connsiteX1-333" fmla="*/ 6126 w 8526"/>
              <a:gd name="connsiteY1-334" fmla="*/ 8940 h 8940"/>
              <a:gd name="connsiteX2-335" fmla="*/ 0 w 8526"/>
              <a:gd name="connsiteY2-336" fmla="*/ 8940 h 8940"/>
              <a:gd name="connsiteX3-337" fmla="*/ 5281 w 8526"/>
              <a:gd name="connsiteY3-338" fmla="*/ 4483 h 8940"/>
              <a:gd name="connsiteX4-339" fmla="*/ 5281 w 8526"/>
              <a:gd name="connsiteY4-340" fmla="*/ 4483 h 8940"/>
              <a:gd name="connsiteX5-341" fmla="*/ 5281 w 8526"/>
              <a:gd name="connsiteY5-342" fmla="*/ 6818 h 8940"/>
              <a:gd name="connsiteX6-343" fmla="*/ 8526 w 8526"/>
              <a:gd name="connsiteY6-344" fmla="*/ 3316 h 8940"/>
              <a:gd name="connsiteX7-345" fmla="*/ 5281 w 8526"/>
              <a:gd name="connsiteY7-346" fmla="*/ 0 h 8940"/>
              <a:gd name="connsiteX8-347" fmla="*/ 5281 w 8526"/>
              <a:gd name="connsiteY8-348" fmla="*/ 2122 h 8940"/>
              <a:gd name="connsiteX9-349" fmla="*/ 1536 w 8526"/>
              <a:gd name="connsiteY9-350" fmla="*/ 7295 h 8940"/>
              <a:gd name="connsiteX10-351" fmla="*/ 5281 w 8526"/>
              <a:gd name="connsiteY10-352" fmla="*/ 4483 h 8940"/>
              <a:gd name="connsiteX0-353" fmla="*/ 4392 w 8198"/>
              <a:gd name="connsiteY0-354" fmla="*/ 5015 h 8160"/>
              <a:gd name="connsiteX1-355" fmla="*/ 4392 w 8198"/>
              <a:gd name="connsiteY1-356" fmla="*/ 5015 h 8160"/>
              <a:gd name="connsiteX2-357" fmla="*/ 4392 w 8198"/>
              <a:gd name="connsiteY2-358" fmla="*/ 7626 h 8160"/>
              <a:gd name="connsiteX3-359" fmla="*/ 8198 w 8198"/>
              <a:gd name="connsiteY3-360" fmla="*/ 3709 h 8160"/>
              <a:gd name="connsiteX4-361" fmla="*/ 4392 w 8198"/>
              <a:gd name="connsiteY4-362" fmla="*/ 0 h 8160"/>
              <a:gd name="connsiteX5-363" fmla="*/ 4392 w 8198"/>
              <a:gd name="connsiteY5-364" fmla="*/ 2374 h 8160"/>
              <a:gd name="connsiteX6-365" fmla="*/ 0 w 8198"/>
              <a:gd name="connsiteY6-366" fmla="*/ 8160 h 8160"/>
              <a:gd name="connsiteX7-367" fmla="*/ 4392 w 8198"/>
              <a:gd name="connsiteY7-368" fmla="*/ 5015 h 8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8198" h="8160">
                <a:moveTo>
                  <a:pt x="4392" y="5015"/>
                </a:moveTo>
                <a:lnTo>
                  <a:pt x="4392" y="5015"/>
                </a:lnTo>
                <a:lnTo>
                  <a:pt x="4392" y="7626"/>
                </a:lnTo>
                <a:lnTo>
                  <a:pt x="8198" y="3709"/>
                </a:lnTo>
                <a:lnTo>
                  <a:pt x="4392" y="0"/>
                </a:lnTo>
                <a:lnTo>
                  <a:pt x="4392" y="2374"/>
                </a:lnTo>
                <a:cubicBezTo>
                  <a:pt x="0" y="2374"/>
                  <a:pt x="0" y="8160"/>
                  <a:pt x="0" y="8160"/>
                </a:cubicBezTo>
                <a:cubicBezTo>
                  <a:pt x="1194" y="5549"/>
                  <a:pt x="2005" y="5015"/>
                  <a:pt x="4392" y="5015"/>
                </a:cubicBezTo>
                <a:close/>
              </a:path>
            </a:pathLst>
          </a:custGeom>
          <a:solidFill>
            <a:schemeClr val="accent5"/>
          </a:solidFill>
          <a:ln>
            <a:noFill/>
          </a:ln>
          <a:effectLst/>
        </p:spPr>
        <p:txBody>
          <a:bodyPr wrap="none" lIns="34290" tIns="17145" rIns="34290" bIns="17145" anchor="ctr"/>
          <a:lstStyle/>
          <a:p>
            <a:pPr eaLnBrk="1" fontAlgn="auto" hangingPunct="1">
              <a:spcBef>
                <a:spcPts val="0"/>
              </a:spcBef>
              <a:spcAft>
                <a:spcPts val="0"/>
              </a:spcAft>
              <a:defRPr/>
            </a:pPr>
            <a:endParaRPr lang="en-US" dirty="0">
              <a:latin typeface="+mn-lt"/>
              <a:ea typeface="+mn-ea"/>
            </a:endParaRPr>
          </a:p>
        </p:txBody>
      </p:sp>
      <p:grpSp>
        <p:nvGrpSpPr>
          <p:cNvPr id="3" name="组合 2"/>
          <p:cNvGrpSpPr/>
          <p:nvPr/>
        </p:nvGrpSpPr>
        <p:grpSpPr>
          <a:xfrm>
            <a:off x="5240614" y="3959192"/>
            <a:ext cx="1944591" cy="1084542"/>
            <a:chOff x="5240614" y="4245515"/>
            <a:chExt cx="1944591" cy="1084542"/>
          </a:xfrm>
        </p:grpSpPr>
        <p:sp>
          <p:nvSpPr>
            <p:cNvPr id="24" name="Rectangle 84"/>
            <p:cNvSpPr/>
            <p:nvPr/>
          </p:nvSpPr>
          <p:spPr>
            <a:xfrm>
              <a:off x="5240614" y="4245515"/>
              <a:ext cx="1944591" cy="1084542"/>
            </a:xfrm>
            <a:prstGeom prst="flowChartProcess">
              <a:avLst/>
            </a:prstGeom>
            <a:solidFill>
              <a:schemeClr val="accent6"/>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dirty="0"/>
            </a:p>
          </p:txBody>
        </p:sp>
        <p:sp>
          <p:nvSpPr>
            <p:cNvPr id="20" name="文本框 19"/>
            <p:cNvSpPr txBox="1"/>
            <p:nvPr/>
          </p:nvSpPr>
          <p:spPr>
            <a:xfrm>
              <a:off x="5422287" y="4464621"/>
              <a:ext cx="1581244" cy="646331"/>
            </a:xfrm>
            <a:prstGeom prst="rect">
              <a:avLst/>
            </a:prstGeom>
            <a:noFill/>
          </p:spPr>
          <p:txBody>
            <a:bodyPr wrap="square" rtlCol="0">
              <a:sp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社会治理结构的合理化</a:t>
              </a:r>
            </a:p>
          </p:txBody>
        </p:sp>
      </p:grpSp>
      <p:grpSp>
        <p:nvGrpSpPr>
          <p:cNvPr id="6" name="组合 5"/>
          <p:cNvGrpSpPr/>
          <p:nvPr/>
        </p:nvGrpSpPr>
        <p:grpSpPr>
          <a:xfrm>
            <a:off x="7832801" y="1595669"/>
            <a:ext cx="1890981" cy="1084542"/>
            <a:chOff x="7832801" y="1881992"/>
            <a:chExt cx="1890981" cy="1084542"/>
          </a:xfrm>
        </p:grpSpPr>
        <p:sp>
          <p:nvSpPr>
            <p:cNvPr id="39" name="Rectangle 84"/>
            <p:cNvSpPr/>
            <p:nvPr/>
          </p:nvSpPr>
          <p:spPr>
            <a:xfrm>
              <a:off x="7832801" y="1881992"/>
              <a:ext cx="1890981" cy="1084542"/>
            </a:xfrm>
            <a:prstGeom prst="flowChartProcess">
              <a:avLst/>
            </a:prstGeom>
            <a:solidFill>
              <a:schemeClr val="accent2"/>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a:p>
          </p:txBody>
        </p:sp>
        <p:sp>
          <p:nvSpPr>
            <p:cNvPr id="21" name="文本框 20"/>
            <p:cNvSpPr txBox="1"/>
            <p:nvPr/>
          </p:nvSpPr>
          <p:spPr>
            <a:xfrm>
              <a:off x="7914940" y="2101098"/>
              <a:ext cx="1726703" cy="646331"/>
            </a:xfrm>
            <a:prstGeom prst="rect">
              <a:avLst/>
            </a:prstGeom>
            <a:noFill/>
          </p:spPr>
          <p:txBody>
            <a:bodyPr wrap="square" rtlCol="0">
              <a:sp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社会治理过程的民主化</a:t>
              </a:r>
            </a:p>
          </p:txBody>
        </p:sp>
      </p:grpSp>
      <p:grpSp>
        <p:nvGrpSpPr>
          <p:cNvPr id="5" name="组合 4"/>
          <p:cNvGrpSpPr/>
          <p:nvPr/>
        </p:nvGrpSpPr>
        <p:grpSpPr>
          <a:xfrm>
            <a:off x="6460823" y="2777431"/>
            <a:ext cx="1958907" cy="1084542"/>
            <a:chOff x="6460823" y="3056852"/>
            <a:chExt cx="1958907" cy="1084542"/>
          </a:xfrm>
        </p:grpSpPr>
        <p:sp>
          <p:nvSpPr>
            <p:cNvPr id="30" name="Rectangle 84"/>
            <p:cNvSpPr/>
            <p:nvPr/>
          </p:nvSpPr>
          <p:spPr>
            <a:xfrm>
              <a:off x="6460823" y="3056852"/>
              <a:ext cx="1958907" cy="1084542"/>
            </a:xfrm>
            <a:prstGeom prst="flowChartProcess">
              <a:avLst/>
            </a:prstGeom>
            <a:solidFill>
              <a:schemeClr val="accent5"/>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dirty="0"/>
            </a:p>
          </p:txBody>
        </p:sp>
        <p:sp>
          <p:nvSpPr>
            <p:cNvPr id="22" name="文本框 21"/>
            <p:cNvSpPr txBox="1"/>
            <p:nvPr/>
          </p:nvSpPr>
          <p:spPr>
            <a:xfrm>
              <a:off x="6603303" y="3275958"/>
              <a:ext cx="1673947" cy="646331"/>
            </a:xfrm>
            <a:prstGeom prst="rect">
              <a:avLst/>
            </a:prstGeom>
            <a:noFill/>
          </p:spPr>
          <p:txBody>
            <a:bodyPr wrap="square" rtlCol="0">
              <a:sp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社会治理方式的科学化</a:t>
              </a:r>
            </a:p>
          </p:txBody>
        </p:sp>
      </p:grpSp>
      <p:grpSp>
        <p:nvGrpSpPr>
          <p:cNvPr id="4" name="组合 3"/>
          <p:cNvGrpSpPr/>
          <p:nvPr/>
        </p:nvGrpSpPr>
        <p:grpSpPr>
          <a:xfrm>
            <a:off x="654474" y="2904603"/>
            <a:ext cx="3552117" cy="3402710"/>
            <a:chOff x="4664281" y="7414022"/>
            <a:chExt cx="6017072" cy="5822309"/>
          </a:xfrm>
        </p:grpSpPr>
        <p:sp>
          <p:nvSpPr>
            <p:cNvPr id="41" name="Freeform 276"/>
            <p:cNvSpPr/>
            <p:nvPr/>
          </p:nvSpPr>
          <p:spPr bwMode="auto">
            <a:xfrm>
              <a:off x="6131251" y="7414022"/>
              <a:ext cx="4550102" cy="4371912"/>
            </a:xfrm>
            <a:custGeom>
              <a:avLst/>
              <a:gdLst>
                <a:gd name="T0" fmla="*/ 130 w 183"/>
                <a:gd name="T1" fmla="*/ 92 h 175"/>
                <a:gd name="T2" fmla="*/ 156 w 183"/>
                <a:gd name="T3" fmla="*/ 85 h 175"/>
                <a:gd name="T4" fmla="*/ 175 w 183"/>
                <a:gd name="T5" fmla="*/ 99 h 175"/>
                <a:gd name="T6" fmla="*/ 125 w 183"/>
                <a:gd name="T7" fmla="*/ 121 h 175"/>
                <a:gd name="T8" fmla="*/ 84 w 183"/>
                <a:gd name="T9" fmla="*/ 142 h 175"/>
                <a:gd name="T10" fmla="*/ 61 w 183"/>
                <a:gd name="T11" fmla="*/ 175 h 175"/>
                <a:gd name="T12" fmla="*/ 0 w 183"/>
                <a:gd name="T13" fmla="*/ 175 h 175"/>
                <a:gd name="T14" fmla="*/ 44 w 183"/>
                <a:gd name="T15" fmla="*/ 110 h 175"/>
                <a:gd name="T16" fmla="*/ 56 w 183"/>
                <a:gd name="T17" fmla="*/ 69 h 175"/>
                <a:gd name="T18" fmla="*/ 86 w 183"/>
                <a:gd name="T19" fmla="*/ 26 h 175"/>
                <a:gd name="T20" fmla="*/ 100 w 183"/>
                <a:gd name="T21" fmla="*/ 23 h 175"/>
                <a:gd name="T22" fmla="*/ 103 w 183"/>
                <a:gd name="T23" fmla="*/ 26 h 175"/>
                <a:gd name="T24" fmla="*/ 113 w 183"/>
                <a:gd name="T25" fmla="*/ 27 h 175"/>
                <a:gd name="T26" fmla="*/ 118 w 183"/>
                <a:gd name="T27" fmla="*/ 34 h 175"/>
                <a:gd name="T28" fmla="*/ 126 w 183"/>
                <a:gd name="T29" fmla="*/ 35 h 175"/>
                <a:gd name="T30" fmla="*/ 137 w 183"/>
                <a:gd name="T31" fmla="*/ 45 h 175"/>
                <a:gd name="T32" fmla="*/ 163 w 183"/>
                <a:gd name="T33" fmla="*/ 6 h 175"/>
                <a:gd name="T34" fmla="*/ 177 w 183"/>
                <a:gd name="T35" fmla="*/ 3 h 175"/>
                <a:gd name="T36" fmla="*/ 180 w 183"/>
                <a:gd name="T37" fmla="*/ 17 h 175"/>
                <a:gd name="T38" fmla="*/ 130 w 183"/>
                <a:gd name="T39" fmla="*/ 9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175">
                  <a:moveTo>
                    <a:pt x="130" y="92"/>
                  </a:moveTo>
                  <a:cubicBezTo>
                    <a:pt x="156" y="85"/>
                    <a:pt x="156" y="85"/>
                    <a:pt x="156" y="85"/>
                  </a:cubicBezTo>
                  <a:cubicBezTo>
                    <a:pt x="169" y="83"/>
                    <a:pt x="178" y="91"/>
                    <a:pt x="175" y="99"/>
                  </a:cubicBezTo>
                  <a:cubicBezTo>
                    <a:pt x="175" y="99"/>
                    <a:pt x="142" y="109"/>
                    <a:pt x="125" y="121"/>
                  </a:cubicBezTo>
                  <a:cubicBezTo>
                    <a:pt x="100" y="140"/>
                    <a:pt x="85" y="142"/>
                    <a:pt x="84" y="142"/>
                  </a:cubicBezTo>
                  <a:cubicBezTo>
                    <a:pt x="61" y="175"/>
                    <a:pt x="61" y="175"/>
                    <a:pt x="61" y="175"/>
                  </a:cubicBezTo>
                  <a:cubicBezTo>
                    <a:pt x="0" y="175"/>
                    <a:pt x="0" y="175"/>
                    <a:pt x="0" y="175"/>
                  </a:cubicBezTo>
                  <a:cubicBezTo>
                    <a:pt x="44" y="110"/>
                    <a:pt x="44" y="110"/>
                    <a:pt x="44" y="110"/>
                  </a:cubicBezTo>
                  <a:cubicBezTo>
                    <a:pt x="46" y="92"/>
                    <a:pt x="46" y="81"/>
                    <a:pt x="56" y="69"/>
                  </a:cubicBezTo>
                  <a:cubicBezTo>
                    <a:pt x="86" y="26"/>
                    <a:pt x="86" y="26"/>
                    <a:pt x="86" y="26"/>
                  </a:cubicBezTo>
                  <a:cubicBezTo>
                    <a:pt x="89" y="21"/>
                    <a:pt x="95" y="20"/>
                    <a:pt x="100" y="23"/>
                  </a:cubicBezTo>
                  <a:cubicBezTo>
                    <a:pt x="101" y="24"/>
                    <a:pt x="102" y="25"/>
                    <a:pt x="103" y="26"/>
                  </a:cubicBezTo>
                  <a:cubicBezTo>
                    <a:pt x="106" y="25"/>
                    <a:pt x="110" y="25"/>
                    <a:pt x="113" y="27"/>
                  </a:cubicBezTo>
                  <a:cubicBezTo>
                    <a:pt x="116" y="28"/>
                    <a:pt x="117" y="31"/>
                    <a:pt x="118" y="34"/>
                  </a:cubicBezTo>
                  <a:cubicBezTo>
                    <a:pt x="120" y="33"/>
                    <a:pt x="123" y="33"/>
                    <a:pt x="126" y="35"/>
                  </a:cubicBezTo>
                  <a:cubicBezTo>
                    <a:pt x="128" y="37"/>
                    <a:pt x="136" y="43"/>
                    <a:pt x="137" y="45"/>
                  </a:cubicBezTo>
                  <a:cubicBezTo>
                    <a:pt x="163" y="6"/>
                    <a:pt x="163" y="6"/>
                    <a:pt x="163" y="6"/>
                  </a:cubicBezTo>
                  <a:cubicBezTo>
                    <a:pt x="166" y="1"/>
                    <a:pt x="172" y="0"/>
                    <a:pt x="177" y="3"/>
                  </a:cubicBezTo>
                  <a:cubicBezTo>
                    <a:pt x="181" y="6"/>
                    <a:pt x="183" y="12"/>
                    <a:pt x="180" y="17"/>
                  </a:cubicBezTo>
                  <a:cubicBezTo>
                    <a:pt x="130" y="92"/>
                    <a:pt x="130" y="92"/>
                    <a:pt x="130" y="92"/>
                  </a:cubicBezTo>
                </a:path>
              </a:pathLst>
            </a:custGeom>
            <a:solidFill>
              <a:srgbClr val="F2C7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2" name="Freeform 280"/>
            <p:cNvSpPr/>
            <p:nvPr/>
          </p:nvSpPr>
          <p:spPr bwMode="auto">
            <a:xfrm>
              <a:off x="4664281" y="10488863"/>
              <a:ext cx="2685305" cy="2747468"/>
            </a:xfrm>
            <a:custGeom>
              <a:avLst/>
              <a:gdLst>
                <a:gd name="T0" fmla="*/ 0 w 648"/>
                <a:gd name="T1" fmla="*/ 663 h 663"/>
                <a:gd name="T2" fmla="*/ 432 w 648"/>
                <a:gd name="T3" fmla="*/ 0 h 663"/>
                <a:gd name="T4" fmla="*/ 648 w 648"/>
                <a:gd name="T5" fmla="*/ 144 h 663"/>
                <a:gd name="T6" fmla="*/ 312 w 648"/>
                <a:gd name="T7" fmla="*/ 663 h 663"/>
                <a:gd name="T8" fmla="*/ 0 w 648"/>
                <a:gd name="T9" fmla="*/ 663 h 663"/>
              </a:gdLst>
              <a:ahLst/>
              <a:cxnLst>
                <a:cxn ang="0">
                  <a:pos x="T0" y="T1"/>
                </a:cxn>
                <a:cxn ang="0">
                  <a:pos x="T2" y="T3"/>
                </a:cxn>
                <a:cxn ang="0">
                  <a:pos x="T4" y="T5"/>
                </a:cxn>
                <a:cxn ang="0">
                  <a:pos x="T6" y="T7"/>
                </a:cxn>
                <a:cxn ang="0">
                  <a:pos x="T8" y="T9"/>
                </a:cxn>
              </a:cxnLst>
              <a:rect l="0" t="0" r="r" b="b"/>
              <a:pathLst>
                <a:path w="648" h="663">
                  <a:moveTo>
                    <a:pt x="0" y="663"/>
                  </a:moveTo>
                  <a:lnTo>
                    <a:pt x="432" y="0"/>
                  </a:lnTo>
                  <a:lnTo>
                    <a:pt x="648" y="144"/>
                  </a:lnTo>
                  <a:lnTo>
                    <a:pt x="312" y="663"/>
                  </a:lnTo>
                  <a:lnTo>
                    <a:pt x="0" y="663"/>
                  </a:lnTo>
                  <a:close/>
                </a:path>
              </a:pathLst>
            </a:custGeom>
            <a:solidFill>
              <a:srgbClr val="2B2B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3" name="Freeform 281"/>
            <p:cNvSpPr/>
            <p:nvPr/>
          </p:nvSpPr>
          <p:spPr bwMode="auto">
            <a:xfrm>
              <a:off x="5882611" y="11060735"/>
              <a:ext cx="2362074" cy="2175596"/>
            </a:xfrm>
            <a:custGeom>
              <a:avLst/>
              <a:gdLst>
                <a:gd name="T0" fmla="*/ 0 w 570"/>
                <a:gd name="T1" fmla="*/ 525 h 525"/>
                <a:gd name="T2" fmla="*/ 342 w 570"/>
                <a:gd name="T3" fmla="*/ 0 h 525"/>
                <a:gd name="T4" fmla="*/ 570 w 570"/>
                <a:gd name="T5" fmla="*/ 151 h 525"/>
                <a:gd name="T6" fmla="*/ 324 w 570"/>
                <a:gd name="T7" fmla="*/ 525 h 525"/>
                <a:gd name="T8" fmla="*/ 0 w 570"/>
                <a:gd name="T9" fmla="*/ 525 h 525"/>
              </a:gdLst>
              <a:ahLst/>
              <a:cxnLst>
                <a:cxn ang="0">
                  <a:pos x="T0" y="T1"/>
                </a:cxn>
                <a:cxn ang="0">
                  <a:pos x="T2" y="T3"/>
                </a:cxn>
                <a:cxn ang="0">
                  <a:pos x="T4" y="T5"/>
                </a:cxn>
                <a:cxn ang="0">
                  <a:pos x="T6" y="T7"/>
                </a:cxn>
                <a:cxn ang="0">
                  <a:pos x="T8" y="T9"/>
                </a:cxn>
              </a:cxnLst>
              <a:rect l="0" t="0" r="r" b="b"/>
              <a:pathLst>
                <a:path w="570" h="525">
                  <a:moveTo>
                    <a:pt x="0" y="525"/>
                  </a:moveTo>
                  <a:lnTo>
                    <a:pt x="342" y="0"/>
                  </a:lnTo>
                  <a:lnTo>
                    <a:pt x="570" y="151"/>
                  </a:lnTo>
                  <a:lnTo>
                    <a:pt x="324" y="525"/>
                  </a:lnTo>
                  <a:lnTo>
                    <a:pt x="0" y="525"/>
                  </a:ln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4" name="Freeform 282"/>
            <p:cNvSpPr/>
            <p:nvPr/>
          </p:nvSpPr>
          <p:spPr bwMode="auto">
            <a:xfrm>
              <a:off x="6603666" y="10260944"/>
              <a:ext cx="1715613" cy="1326077"/>
            </a:xfrm>
            <a:custGeom>
              <a:avLst/>
              <a:gdLst>
                <a:gd name="T0" fmla="*/ 48 w 414"/>
                <a:gd name="T1" fmla="*/ 0 h 320"/>
                <a:gd name="T2" fmla="*/ 414 w 414"/>
                <a:gd name="T3" fmla="*/ 242 h 320"/>
                <a:gd name="T4" fmla="*/ 366 w 414"/>
                <a:gd name="T5" fmla="*/ 320 h 320"/>
                <a:gd name="T6" fmla="*/ 0 w 414"/>
                <a:gd name="T7" fmla="*/ 79 h 320"/>
                <a:gd name="T8" fmla="*/ 48 w 414"/>
                <a:gd name="T9" fmla="*/ 0 h 320"/>
              </a:gdLst>
              <a:ahLst/>
              <a:cxnLst>
                <a:cxn ang="0">
                  <a:pos x="T0" y="T1"/>
                </a:cxn>
                <a:cxn ang="0">
                  <a:pos x="T2" y="T3"/>
                </a:cxn>
                <a:cxn ang="0">
                  <a:pos x="T4" y="T5"/>
                </a:cxn>
                <a:cxn ang="0">
                  <a:pos x="T6" y="T7"/>
                </a:cxn>
                <a:cxn ang="0">
                  <a:pos x="T8" y="T9"/>
                </a:cxn>
              </a:cxnLst>
              <a:rect l="0" t="0" r="r" b="b"/>
              <a:pathLst>
                <a:path w="414" h="320">
                  <a:moveTo>
                    <a:pt x="48" y="0"/>
                  </a:moveTo>
                  <a:lnTo>
                    <a:pt x="414" y="242"/>
                  </a:lnTo>
                  <a:lnTo>
                    <a:pt x="366" y="320"/>
                  </a:lnTo>
                  <a:lnTo>
                    <a:pt x="0" y="79"/>
                  </a:lnTo>
                  <a:lnTo>
                    <a:pt x="48" y="0"/>
                  </a:lnTo>
                  <a:close/>
                </a:path>
              </a:pathLst>
            </a:custGeom>
            <a:solidFill>
              <a:srgbClr val="EEEF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sp>
          <p:nvSpPr>
            <p:cNvPr id="45" name="Freeform 283"/>
            <p:cNvSpPr/>
            <p:nvPr/>
          </p:nvSpPr>
          <p:spPr bwMode="auto">
            <a:xfrm>
              <a:off x="6404756" y="10787230"/>
              <a:ext cx="497279" cy="501424"/>
            </a:xfrm>
            <a:custGeom>
              <a:avLst/>
              <a:gdLst>
                <a:gd name="T0" fmla="*/ 17 w 20"/>
                <a:gd name="T1" fmla="*/ 15 h 20"/>
                <a:gd name="T2" fmla="*/ 5 w 20"/>
                <a:gd name="T3" fmla="*/ 17 h 20"/>
                <a:gd name="T4" fmla="*/ 3 w 20"/>
                <a:gd name="T5" fmla="*/ 5 h 20"/>
                <a:gd name="T6" fmla="*/ 15 w 20"/>
                <a:gd name="T7" fmla="*/ 3 h 20"/>
                <a:gd name="T8" fmla="*/ 17 w 20"/>
                <a:gd name="T9" fmla="*/ 15 h 20"/>
              </a:gdLst>
              <a:ahLst/>
              <a:cxnLst>
                <a:cxn ang="0">
                  <a:pos x="T0" y="T1"/>
                </a:cxn>
                <a:cxn ang="0">
                  <a:pos x="T2" y="T3"/>
                </a:cxn>
                <a:cxn ang="0">
                  <a:pos x="T4" y="T5"/>
                </a:cxn>
                <a:cxn ang="0">
                  <a:pos x="T6" y="T7"/>
                </a:cxn>
                <a:cxn ang="0">
                  <a:pos x="T8" y="T9"/>
                </a:cxn>
              </a:cxnLst>
              <a:rect l="0" t="0" r="r" b="b"/>
              <a:pathLst>
                <a:path w="20" h="20">
                  <a:moveTo>
                    <a:pt x="17" y="15"/>
                  </a:moveTo>
                  <a:cubicBezTo>
                    <a:pt x="14" y="19"/>
                    <a:pt x="9" y="20"/>
                    <a:pt x="5" y="17"/>
                  </a:cubicBezTo>
                  <a:cubicBezTo>
                    <a:pt x="1" y="15"/>
                    <a:pt x="0" y="9"/>
                    <a:pt x="3" y="5"/>
                  </a:cubicBezTo>
                  <a:cubicBezTo>
                    <a:pt x="5" y="1"/>
                    <a:pt x="11" y="0"/>
                    <a:pt x="15" y="3"/>
                  </a:cubicBezTo>
                  <a:cubicBezTo>
                    <a:pt x="19" y="6"/>
                    <a:pt x="20" y="11"/>
                    <a:pt x="17" y="15"/>
                  </a:cubicBezTo>
                  <a:close/>
                </a:path>
              </a:pathLst>
            </a:custGeom>
            <a:solidFill>
              <a:srgbClr val="F8EE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p>
          </p:txBody>
        </p:sp>
      </p:grpSp>
      <p:sp>
        <p:nvSpPr>
          <p:cNvPr id="7" name="矩形 6"/>
          <p:cNvSpPr/>
          <p:nvPr/>
        </p:nvSpPr>
        <p:spPr>
          <a:xfrm>
            <a:off x="3973608" y="554102"/>
            <a:ext cx="4245216" cy="581057"/>
          </a:xfrm>
          <a:prstGeom prst="rect">
            <a:avLst/>
          </a:prstGeom>
        </p:spPr>
        <p:txBody>
          <a:bodyPr wrap="square">
            <a:spAutoFit/>
          </a:bodyPr>
          <a:lstStyle/>
          <a:p>
            <a:pPr algn="ctr">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1.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什么是社会治理现代化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3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400"/>
                            </p:stCondLst>
                            <p:childTnLst>
                              <p:par>
                                <p:cTn id="21" presetID="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2900"/>
                            </p:stCondLst>
                            <p:childTnLst>
                              <p:par>
                                <p:cTn id="26" presetID="22" presetClass="entr" presetSubtype="4"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par>
                          <p:cTn id="29" fill="hold">
                            <p:stCondLst>
                              <p:cond delay="3400"/>
                            </p:stCondLst>
                            <p:childTnLst>
                              <p:par>
                                <p:cTn id="30" presetID="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3900"/>
                            </p:stCondLst>
                            <p:childTnLst>
                              <p:par>
                                <p:cTn id="35" presetID="22" presetClass="entr" presetSubtype="4"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p:stCondLst>
                              <p:cond delay="44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par>
                          <p:cTn id="43" fill="hold">
                            <p:stCondLst>
                              <p:cond delay="490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2" grpId="0"/>
      <p:bldP spid="19" grpId="0"/>
      <p:bldP spid="28" grpId="0" animBg="1"/>
      <p:bldP spid="3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AAB00C1B-59F6-40BC-ADA2-4577BD902615}"/>
              </a:ext>
            </a:extLst>
          </p:cNvPr>
          <p:cNvGrpSpPr/>
          <p:nvPr/>
        </p:nvGrpSpPr>
        <p:grpSpPr>
          <a:xfrm>
            <a:off x="0" y="1440576"/>
            <a:ext cx="12192000" cy="4449332"/>
            <a:chOff x="0" y="1440576"/>
            <a:chExt cx="12192000" cy="4449332"/>
          </a:xfrm>
        </p:grpSpPr>
        <p:sp>
          <p:nvSpPr>
            <p:cNvPr id="18" name="矩形 17"/>
            <p:cNvSpPr/>
            <p:nvPr/>
          </p:nvSpPr>
          <p:spPr>
            <a:xfrm>
              <a:off x="0" y="1440576"/>
              <a:ext cx="7692736" cy="44493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08292AD5-BDA7-4695-84C3-0126FE871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966" y="1440576"/>
              <a:ext cx="5688034" cy="4449331"/>
            </a:xfrm>
            <a:prstGeom prst="rect">
              <a:avLst/>
            </a:prstGeom>
          </p:spPr>
        </p:pic>
        <p:sp>
          <p:nvSpPr>
            <p:cNvPr id="4" name="文本框 3"/>
            <p:cNvSpPr txBox="1"/>
            <p:nvPr/>
          </p:nvSpPr>
          <p:spPr>
            <a:xfrm rot="20700000">
              <a:off x="8143359" y="3592148"/>
              <a:ext cx="877163" cy="646331"/>
            </a:xfrm>
            <a:prstGeom prst="rect">
              <a:avLst/>
            </a:prstGeom>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保安全</a:t>
              </a:r>
              <a:endParaRPr lang="en-US" altLang="zh-CN" b="1" dirty="0">
                <a:solidFill>
                  <a:srgbClr val="C00000"/>
                </a:solidFill>
                <a:latin typeface="微软雅黑" panose="020B0503020204020204" pitchFamily="34" charset="-122"/>
                <a:ea typeface="微软雅黑" panose="020B0503020204020204" pitchFamily="34" charset="-122"/>
              </a:endParaRPr>
            </a:p>
            <a:p>
              <a:r>
                <a:rPr lang="zh-CN" altLang="en-US" b="1" dirty="0">
                  <a:solidFill>
                    <a:srgbClr val="C00000"/>
                  </a:solidFill>
                  <a:latin typeface="微软雅黑" panose="020B0503020204020204" pitchFamily="34" charset="-122"/>
                  <a:ea typeface="微软雅黑" panose="020B0503020204020204" pitchFamily="34" charset="-122"/>
                </a:rPr>
                <a:t>护稳定</a:t>
              </a:r>
            </a:p>
          </p:txBody>
        </p:sp>
        <p:sp>
          <p:nvSpPr>
            <p:cNvPr id="22" name="文本框 21"/>
            <p:cNvSpPr txBox="1"/>
            <p:nvPr/>
          </p:nvSpPr>
          <p:spPr>
            <a:xfrm rot="20898000">
              <a:off x="9875280" y="3234797"/>
              <a:ext cx="877163" cy="646331"/>
            </a:xfrm>
            <a:prstGeom prst="rect">
              <a:avLst/>
            </a:prstGeom>
          </p:spPr>
          <p:txBody>
            <a:bodyPr wrap="none" rtlCol="0">
              <a:spAutoFit/>
            </a:bodyPr>
            <a:lstStyle/>
            <a:p>
              <a:r>
                <a:rPr lang="zh-CN" altLang="en-US" b="1" dirty="0">
                  <a:solidFill>
                    <a:srgbClr val="C00000"/>
                  </a:solidFill>
                  <a:latin typeface="微软雅黑" panose="020B0503020204020204" pitchFamily="34" charset="-122"/>
                  <a:ea typeface="微软雅黑" panose="020B0503020204020204" pitchFamily="34" charset="-122"/>
                </a:rPr>
                <a:t>打基础</a:t>
              </a:r>
              <a:endParaRPr lang="en-US" altLang="zh-CN" b="1" dirty="0">
                <a:solidFill>
                  <a:srgbClr val="C00000"/>
                </a:solidFill>
                <a:latin typeface="微软雅黑" panose="020B0503020204020204" pitchFamily="34" charset="-122"/>
                <a:ea typeface="微软雅黑" panose="020B0503020204020204" pitchFamily="34" charset="-122"/>
              </a:endParaRPr>
            </a:p>
            <a:p>
              <a:r>
                <a:rPr lang="zh-CN" altLang="en-US" b="1" dirty="0">
                  <a:solidFill>
                    <a:srgbClr val="C00000"/>
                  </a:solidFill>
                  <a:latin typeface="微软雅黑" panose="020B0503020204020204" pitchFamily="34" charset="-122"/>
                  <a:ea typeface="微软雅黑" panose="020B0503020204020204" pitchFamily="34" charset="-122"/>
                </a:rPr>
                <a:t>谋长远</a:t>
              </a:r>
            </a:p>
          </p:txBody>
        </p:sp>
      </p:grpSp>
      <p:sp>
        <p:nvSpPr>
          <p:cNvPr id="9220" name="矩形 1"/>
          <p:cNvSpPr>
            <a:spLocks noChangeArrowheads="1"/>
          </p:cNvSpPr>
          <p:nvPr/>
        </p:nvSpPr>
        <p:spPr bwMode="auto">
          <a:xfrm>
            <a:off x="1069136" y="2349040"/>
            <a:ext cx="5235682"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pPr>
            <a:r>
              <a:rPr lang="en-US" altLang="zh-CN" sz="22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rPr>
              <a:t>党的十八大以来，平安中国建设取得重大进展。我国社会治理体系不断完善，社会安全稳定形势持续向好，人民生命财产安全得到有效维护，广大人民群众的安全感和满意度不断增强</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3994624" y="558719"/>
            <a:ext cx="4203184" cy="581057"/>
          </a:xfrm>
          <a:prstGeom prst="rect">
            <a:avLst/>
          </a:prstGeom>
        </p:spPr>
        <p:txBody>
          <a:bodyPr wrap="square">
            <a:spAutoFit/>
          </a:bodyPr>
          <a:lstStyle/>
          <a:p>
            <a:pPr algn="ctr">
              <a:lnSpc>
                <a:spcPct val="150000"/>
              </a:lnSpc>
            </a:pP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2. </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cs typeface="宋体" panose="02010600030101010101" pitchFamily="2" charset="-122"/>
              </a:rPr>
              <a:t>社会治理面临的新形势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85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3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220"/>
                                        </p:tgtEl>
                                        <p:attrNameLst>
                                          <p:attrName>style.visibility</p:attrName>
                                        </p:attrNameLst>
                                      </p:cBhvr>
                                      <p:to>
                                        <p:strVal val="visible"/>
                                      </p:to>
                                    </p:set>
                                    <p:animEffect transition="in" filter="fade">
                                      <p:cBhvr>
                                        <p:cTn id="15" dur="75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874940" y="4863634"/>
            <a:ext cx="6588226" cy="740752"/>
            <a:chOff x="4874940" y="4863634"/>
            <a:chExt cx="6588226" cy="740752"/>
          </a:xfrm>
        </p:grpSpPr>
        <p:sp>
          <p:nvSpPr>
            <p:cNvPr id="29" name="圆角矩形 21">
              <a:extLst>
                <a:ext uri="{FF2B5EF4-FFF2-40B4-BE49-F238E27FC236}">
                  <a16:creationId xmlns:a16="http://schemas.microsoft.com/office/drawing/2014/main" id="{2BBABF34-1FA9-47F5-941F-06567E3023E2}"/>
                </a:ext>
              </a:extLst>
            </p:cNvPr>
            <p:cNvSpPr/>
            <p:nvPr/>
          </p:nvSpPr>
          <p:spPr bwMode="auto">
            <a:xfrm>
              <a:off x="4874940" y="4957945"/>
              <a:ext cx="6466569" cy="646441"/>
            </a:xfrm>
            <a:prstGeom prst="roundRect">
              <a:avLst>
                <a:gd name="adj" fmla="val 7848"/>
              </a:avLst>
            </a:prstGeom>
            <a:noFill/>
            <a:ln w="12700">
              <a:solidFill>
                <a:srgbClr val="C00000"/>
              </a:solid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27" name="圆角矩形 21">
              <a:extLst>
                <a:ext uri="{FF2B5EF4-FFF2-40B4-BE49-F238E27FC236}">
                  <a16:creationId xmlns:a16="http://schemas.microsoft.com/office/drawing/2014/main" id="{2BBABF34-1FA9-47F5-941F-06567E3023E2}"/>
                </a:ext>
              </a:extLst>
            </p:cNvPr>
            <p:cNvSpPr/>
            <p:nvPr/>
          </p:nvSpPr>
          <p:spPr bwMode="auto">
            <a:xfrm>
              <a:off x="4996597" y="4863634"/>
              <a:ext cx="6466569" cy="646441"/>
            </a:xfrm>
            <a:prstGeom prst="roundRect">
              <a:avLst>
                <a:gd name="adj" fmla="val 7848"/>
              </a:avLst>
            </a:prstGeom>
            <a:solidFill>
              <a:srgbClr val="C00000"/>
            </a:solidFill>
            <a:ln w="12700">
              <a:no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38" name="矩形 37">
              <a:extLst>
                <a:ext uri="{FF2B5EF4-FFF2-40B4-BE49-F238E27FC236}">
                  <a16:creationId xmlns:a16="http://schemas.microsoft.com/office/drawing/2014/main" id="{1521F079-7E67-44BF-8F8F-592065BC6FF1}"/>
                </a:ext>
              </a:extLst>
            </p:cNvPr>
            <p:cNvSpPr/>
            <p:nvPr/>
          </p:nvSpPr>
          <p:spPr>
            <a:xfrm>
              <a:off x="5115398" y="5002188"/>
              <a:ext cx="6228967" cy="369332"/>
            </a:xfrm>
            <a:prstGeom prst="rect">
              <a:avLst/>
            </a:prstGeom>
          </p:spPr>
          <p:txBody>
            <a:bodyPr wrap="square">
              <a:spAutoFit/>
            </a:bodyPr>
            <a:lstStyle/>
            <a:p>
              <a:pPr lvl="0" eaLnBrk="1" fontAlgn="auto" hangingPunct="1">
                <a:spcBef>
                  <a:spcPts val="0"/>
                </a:spcBef>
                <a:spcAft>
                  <a:spcPts val="0"/>
                </a:spcAft>
                <a:buClr>
                  <a:schemeClr val="tx1">
                    <a:lumMod val="85000"/>
                    <a:lumOff val="15000"/>
                  </a:schemeClr>
                </a:buClr>
                <a:defRPr/>
              </a:pPr>
              <a:r>
                <a:rPr lang="zh-CN" altLang="en-US" dirty="0">
                  <a:solidFill>
                    <a:schemeClr val="bg1"/>
                  </a:solidFill>
                  <a:latin typeface="微软雅黑" panose="020B0503020204020204" pitchFamily="34" charset="-122"/>
                  <a:ea typeface="微软雅黑" panose="020B0503020204020204" pitchFamily="34" charset="-122"/>
                </a:rPr>
                <a:t>人民群众对社会事务参与意愿更加强烈，加大凝聚共识难度</a:t>
              </a:r>
            </a:p>
          </p:txBody>
        </p:sp>
      </p:grpSp>
      <p:grpSp>
        <p:nvGrpSpPr>
          <p:cNvPr id="4" name="组合 3"/>
          <p:cNvGrpSpPr/>
          <p:nvPr/>
        </p:nvGrpSpPr>
        <p:grpSpPr>
          <a:xfrm>
            <a:off x="4880570" y="3653042"/>
            <a:ext cx="6588226" cy="740752"/>
            <a:chOff x="4880570" y="3653042"/>
            <a:chExt cx="6588226" cy="740752"/>
          </a:xfrm>
        </p:grpSpPr>
        <p:sp>
          <p:nvSpPr>
            <p:cNvPr id="30" name="圆角矩形 21">
              <a:extLst>
                <a:ext uri="{FF2B5EF4-FFF2-40B4-BE49-F238E27FC236}">
                  <a16:creationId xmlns:a16="http://schemas.microsoft.com/office/drawing/2014/main" id="{2BBABF34-1FA9-47F5-941F-06567E3023E2}"/>
                </a:ext>
              </a:extLst>
            </p:cNvPr>
            <p:cNvSpPr/>
            <p:nvPr/>
          </p:nvSpPr>
          <p:spPr bwMode="auto">
            <a:xfrm>
              <a:off x="4880570" y="3747353"/>
              <a:ext cx="6466569" cy="646441"/>
            </a:xfrm>
            <a:prstGeom prst="roundRect">
              <a:avLst>
                <a:gd name="adj" fmla="val 7848"/>
              </a:avLst>
            </a:prstGeom>
            <a:noFill/>
            <a:ln w="12700">
              <a:solidFill>
                <a:srgbClr val="C00000"/>
              </a:solid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31" name="圆角矩形 21">
              <a:extLst>
                <a:ext uri="{FF2B5EF4-FFF2-40B4-BE49-F238E27FC236}">
                  <a16:creationId xmlns:a16="http://schemas.microsoft.com/office/drawing/2014/main" id="{2BBABF34-1FA9-47F5-941F-06567E3023E2}"/>
                </a:ext>
              </a:extLst>
            </p:cNvPr>
            <p:cNvSpPr/>
            <p:nvPr/>
          </p:nvSpPr>
          <p:spPr bwMode="auto">
            <a:xfrm>
              <a:off x="5002227" y="3653042"/>
              <a:ext cx="6466569" cy="646441"/>
            </a:xfrm>
            <a:prstGeom prst="roundRect">
              <a:avLst>
                <a:gd name="adj" fmla="val 7848"/>
              </a:avLst>
            </a:prstGeom>
            <a:solidFill>
              <a:srgbClr val="C00000"/>
            </a:solidFill>
            <a:ln w="12700">
              <a:no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33" name="矩形 32">
              <a:extLst>
                <a:ext uri="{FF2B5EF4-FFF2-40B4-BE49-F238E27FC236}">
                  <a16:creationId xmlns:a16="http://schemas.microsoft.com/office/drawing/2014/main" id="{1521F079-7E67-44BF-8F8F-592065BC6FF1}"/>
                </a:ext>
              </a:extLst>
            </p:cNvPr>
            <p:cNvSpPr/>
            <p:nvPr/>
          </p:nvSpPr>
          <p:spPr>
            <a:xfrm>
              <a:off x="5115398" y="3791596"/>
              <a:ext cx="6228967" cy="369332"/>
            </a:xfrm>
            <a:prstGeom prst="rect">
              <a:avLst/>
            </a:prstGeom>
          </p:spPr>
          <p:txBody>
            <a:bodyPr wrap="square">
              <a:spAutoFit/>
            </a:bodyPr>
            <a:lstStyle/>
            <a:p>
              <a:pPr lvl="0" eaLnBrk="1" fontAlgn="auto" hangingPunct="1">
                <a:spcBef>
                  <a:spcPts val="0"/>
                </a:spcBef>
                <a:spcAft>
                  <a:spcPts val="0"/>
                </a:spcAft>
                <a:buClr>
                  <a:schemeClr val="tx1">
                    <a:lumMod val="85000"/>
                    <a:lumOff val="15000"/>
                  </a:schemeClr>
                </a:buClr>
                <a:defRPr/>
              </a:pPr>
              <a:r>
                <a:rPr lang="zh-CN" altLang="en-US" dirty="0">
                  <a:solidFill>
                    <a:schemeClr val="bg1"/>
                  </a:solidFill>
                  <a:latin typeface="微软雅黑" panose="020B0503020204020204" pitchFamily="34" charset="-122"/>
                  <a:ea typeface="微软雅黑" panose="020B0503020204020204" pitchFamily="34" charset="-122"/>
                </a:rPr>
                <a:t>社会阶层结构分化，加重社会治理任务</a:t>
              </a:r>
            </a:p>
          </p:txBody>
        </p:sp>
      </p:grpSp>
      <p:grpSp>
        <p:nvGrpSpPr>
          <p:cNvPr id="2" name="组合 1"/>
          <p:cNvGrpSpPr/>
          <p:nvPr/>
        </p:nvGrpSpPr>
        <p:grpSpPr>
          <a:xfrm>
            <a:off x="4879527" y="1231860"/>
            <a:ext cx="6588226" cy="740752"/>
            <a:chOff x="4879527" y="1231860"/>
            <a:chExt cx="6588226" cy="740752"/>
          </a:xfrm>
        </p:grpSpPr>
        <p:sp>
          <p:nvSpPr>
            <p:cNvPr id="42" name="圆角矩形 21">
              <a:extLst>
                <a:ext uri="{FF2B5EF4-FFF2-40B4-BE49-F238E27FC236}">
                  <a16:creationId xmlns:a16="http://schemas.microsoft.com/office/drawing/2014/main" id="{2BBABF34-1FA9-47F5-941F-06567E3023E2}"/>
                </a:ext>
              </a:extLst>
            </p:cNvPr>
            <p:cNvSpPr/>
            <p:nvPr/>
          </p:nvSpPr>
          <p:spPr bwMode="auto">
            <a:xfrm>
              <a:off x="4879527" y="1326171"/>
              <a:ext cx="6466569" cy="646441"/>
            </a:xfrm>
            <a:prstGeom prst="roundRect">
              <a:avLst>
                <a:gd name="adj" fmla="val 7848"/>
              </a:avLst>
            </a:prstGeom>
            <a:noFill/>
            <a:ln w="12700">
              <a:solidFill>
                <a:srgbClr val="C00000"/>
              </a:solid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43" name="圆角矩形 21">
              <a:extLst>
                <a:ext uri="{FF2B5EF4-FFF2-40B4-BE49-F238E27FC236}">
                  <a16:creationId xmlns:a16="http://schemas.microsoft.com/office/drawing/2014/main" id="{2BBABF34-1FA9-47F5-941F-06567E3023E2}"/>
                </a:ext>
              </a:extLst>
            </p:cNvPr>
            <p:cNvSpPr/>
            <p:nvPr/>
          </p:nvSpPr>
          <p:spPr bwMode="auto">
            <a:xfrm>
              <a:off x="5001184" y="1231860"/>
              <a:ext cx="6466569" cy="646441"/>
            </a:xfrm>
            <a:prstGeom prst="roundRect">
              <a:avLst>
                <a:gd name="adj" fmla="val 7848"/>
              </a:avLst>
            </a:prstGeom>
            <a:solidFill>
              <a:srgbClr val="C00000"/>
            </a:solidFill>
            <a:ln w="12700">
              <a:no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45" name="矩形 44">
              <a:extLst>
                <a:ext uri="{FF2B5EF4-FFF2-40B4-BE49-F238E27FC236}">
                  <a16:creationId xmlns:a16="http://schemas.microsoft.com/office/drawing/2014/main" id="{1521F079-7E67-44BF-8F8F-592065BC6FF1}"/>
                </a:ext>
              </a:extLst>
            </p:cNvPr>
            <p:cNvSpPr/>
            <p:nvPr/>
          </p:nvSpPr>
          <p:spPr>
            <a:xfrm>
              <a:off x="5115398" y="1370414"/>
              <a:ext cx="6228967" cy="369332"/>
            </a:xfrm>
            <a:prstGeom prst="rect">
              <a:avLst/>
            </a:prstGeom>
          </p:spPr>
          <p:txBody>
            <a:bodyPr wrap="square">
              <a:spAutoFit/>
            </a:bodyPr>
            <a:lstStyle/>
            <a:p>
              <a:pPr lvl="0" eaLnBrk="1" fontAlgn="auto" hangingPunct="1">
                <a:spcBef>
                  <a:spcPts val="0"/>
                </a:spcBef>
                <a:spcAft>
                  <a:spcPts val="0"/>
                </a:spcAft>
                <a:buClr>
                  <a:schemeClr val="tx1">
                    <a:lumMod val="85000"/>
                    <a:lumOff val="15000"/>
                  </a:schemeClr>
                </a:buClr>
                <a:defRPr/>
              </a:pPr>
              <a:r>
                <a:rPr lang="zh-CN" altLang="en-US" dirty="0">
                  <a:solidFill>
                    <a:schemeClr val="bg1"/>
                  </a:solidFill>
                  <a:latin typeface="微软雅黑" panose="020B0503020204020204" pitchFamily="34" charset="-122"/>
                  <a:ea typeface="微软雅黑" panose="020B0503020204020204" pitchFamily="34" charset="-122"/>
                </a:rPr>
                <a:t>社会利益关系日趋复杂</a:t>
              </a:r>
            </a:p>
          </p:txBody>
        </p:sp>
      </p:grpSp>
      <p:grpSp>
        <p:nvGrpSpPr>
          <p:cNvPr id="10" name="组合 9"/>
          <p:cNvGrpSpPr/>
          <p:nvPr/>
        </p:nvGrpSpPr>
        <p:grpSpPr>
          <a:xfrm>
            <a:off x="3615397" y="1658239"/>
            <a:ext cx="1194598" cy="3620056"/>
            <a:chOff x="3615397" y="1658239"/>
            <a:chExt cx="1194598" cy="3620056"/>
          </a:xfrm>
        </p:grpSpPr>
        <p:sp>
          <p:nvSpPr>
            <p:cNvPr id="41" name="半闭框 40">
              <a:extLst>
                <a:ext uri="{FF2B5EF4-FFF2-40B4-BE49-F238E27FC236}">
                  <a16:creationId xmlns:a16="http://schemas.microsoft.com/office/drawing/2014/main" id="{F2EE90E4-441E-45D6-A869-2CA7B733958B}"/>
                </a:ext>
              </a:extLst>
            </p:cNvPr>
            <p:cNvSpPr/>
            <p:nvPr/>
          </p:nvSpPr>
          <p:spPr bwMode="auto">
            <a:xfrm>
              <a:off x="4163056" y="1658239"/>
              <a:ext cx="646939" cy="2733890"/>
            </a:xfrm>
            <a:prstGeom prst="halfFrame">
              <a:avLst>
                <a:gd name="adj1" fmla="val 0"/>
                <a:gd name="adj2" fmla="val 0"/>
              </a:avLst>
            </a:prstGeom>
            <a:solidFill>
              <a:srgbClr val="C00000"/>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半闭框 43">
              <a:extLst>
                <a:ext uri="{FF2B5EF4-FFF2-40B4-BE49-F238E27FC236}">
                  <a16:creationId xmlns:a16="http://schemas.microsoft.com/office/drawing/2014/main" id="{320B0264-3160-49BB-B6DD-C25C61AB2D54}"/>
                </a:ext>
              </a:extLst>
            </p:cNvPr>
            <p:cNvSpPr/>
            <p:nvPr/>
          </p:nvSpPr>
          <p:spPr bwMode="auto">
            <a:xfrm flipV="1">
              <a:off x="4163056" y="2544405"/>
              <a:ext cx="646939" cy="2733890"/>
            </a:xfrm>
            <a:prstGeom prst="halfFrame">
              <a:avLst>
                <a:gd name="adj1" fmla="val 0"/>
                <a:gd name="adj2" fmla="val 0"/>
              </a:avLst>
            </a:prstGeom>
            <a:solidFill>
              <a:srgbClr val="C00000"/>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cxnSp>
          <p:nvCxnSpPr>
            <p:cNvPr id="47" name="直接连接符 46">
              <a:extLst>
                <a:ext uri="{FF2B5EF4-FFF2-40B4-BE49-F238E27FC236}">
                  <a16:creationId xmlns:a16="http://schemas.microsoft.com/office/drawing/2014/main" id="{50D5AC26-8940-4043-853A-D4789FE833DB}"/>
                </a:ext>
              </a:extLst>
            </p:cNvPr>
            <p:cNvCxnSpPr/>
            <p:nvPr/>
          </p:nvCxnSpPr>
          <p:spPr>
            <a:xfrm rot="16200000" flipH="1" flipV="1">
              <a:off x="4485127" y="3743748"/>
              <a:ext cx="2797" cy="646939"/>
            </a:xfrm>
            <a:prstGeom prst="line">
              <a:avLst/>
            </a:prstGeom>
            <a:solidFill>
              <a:srgbClr val="C00000"/>
            </a:solidFill>
            <a:ln w="12700">
              <a:solidFill>
                <a:srgbClr val="C00000"/>
              </a:solidFill>
            </a:ln>
            <a:effectLst/>
          </p:spPr>
        </p:cxnSp>
        <p:cxnSp>
          <p:nvCxnSpPr>
            <p:cNvPr id="51" name="直接连接符 50">
              <a:extLst>
                <a:ext uri="{FF2B5EF4-FFF2-40B4-BE49-F238E27FC236}">
                  <a16:creationId xmlns:a16="http://schemas.microsoft.com/office/drawing/2014/main" id="{A5602C8B-57D0-4A19-BECE-2E022F24AB42}"/>
                </a:ext>
              </a:extLst>
            </p:cNvPr>
            <p:cNvCxnSpPr/>
            <p:nvPr/>
          </p:nvCxnSpPr>
          <p:spPr>
            <a:xfrm rot="16200000" flipH="1" flipV="1">
              <a:off x="4485127" y="2536006"/>
              <a:ext cx="2797" cy="646939"/>
            </a:xfrm>
            <a:prstGeom prst="line">
              <a:avLst/>
            </a:prstGeom>
            <a:solidFill>
              <a:srgbClr val="C00000"/>
            </a:solidFill>
            <a:ln w="12700">
              <a:solidFill>
                <a:srgbClr val="C00000"/>
              </a:solidFill>
            </a:ln>
            <a:effectLst/>
          </p:spPr>
        </p:cxnSp>
        <p:cxnSp>
          <p:nvCxnSpPr>
            <p:cNvPr id="53" name="直接连接符 52">
              <a:extLst>
                <a:ext uri="{FF2B5EF4-FFF2-40B4-BE49-F238E27FC236}">
                  <a16:creationId xmlns:a16="http://schemas.microsoft.com/office/drawing/2014/main" id="{3DBF135A-BCF7-426A-AE9B-CD75D8929886}"/>
                </a:ext>
              </a:extLst>
            </p:cNvPr>
            <p:cNvCxnSpPr>
              <a:cxnSpLocks/>
            </p:cNvCxnSpPr>
            <p:nvPr/>
          </p:nvCxnSpPr>
          <p:spPr>
            <a:xfrm flipH="1">
              <a:off x="3615397" y="3405771"/>
              <a:ext cx="547660" cy="0"/>
            </a:xfrm>
            <a:prstGeom prst="line">
              <a:avLst/>
            </a:prstGeom>
            <a:solidFill>
              <a:srgbClr val="C00000"/>
            </a:solidFill>
            <a:ln w="12700">
              <a:solidFill>
                <a:srgbClr val="C00000"/>
              </a:solidFill>
            </a:ln>
            <a:effectLst/>
          </p:spPr>
        </p:cxnSp>
      </p:grpSp>
      <p:sp>
        <p:nvSpPr>
          <p:cNvPr id="55" name="iSlïḋè">
            <a:extLst>
              <a:ext uri="{FF2B5EF4-FFF2-40B4-BE49-F238E27FC236}">
                <a16:creationId xmlns:a16="http://schemas.microsoft.com/office/drawing/2014/main" id="{8511D4B7-3984-4E4E-9055-73C6D6DAB44D}"/>
              </a:ext>
            </a:extLst>
          </p:cNvPr>
          <p:cNvSpPr/>
          <p:nvPr/>
        </p:nvSpPr>
        <p:spPr bwMode="auto">
          <a:xfrm>
            <a:off x="648072" y="1786630"/>
            <a:ext cx="3238070" cy="3238070"/>
          </a:xfrm>
          <a:prstGeom prst="ellipse">
            <a:avLst/>
          </a:prstGeom>
          <a:solidFill>
            <a:srgbClr val="FFE699">
              <a:alpha val="23137"/>
            </a:srgbClr>
          </a:solidFill>
          <a:ln w="88900">
            <a:noFill/>
            <a:round/>
            <a:headEnd/>
            <a:tailEnd/>
          </a:ln>
          <a:effectLs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56" name="组合 57">
            <a:extLst>
              <a:ext uri="{FF2B5EF4-FFF2-40B4-BE49-F238E27FC236}">
                <a16:creationId xmlns:a16="http://schemas.microsoft.com/office/drawing/2014/main" id="{89C180A2-754B-4EEC-A33A-8E19BACD2E0D}"/>
              </a:ext>
            </a:extLst>
          </p:cNvPr>
          <p:cNvGrpSpPr>
            <a:grpSpLocks/>
          </p:cNvGrpSpPr>
          <p:nvPr/>
        </p:nvGrpSpPr>
        <p:grpSpPr bwMode="auto">
          <a:xfrm>
            <a:off x="981258" y="2225991"/>
            <a:ext cx="2519160" cy="2359349"/>
            <a:chOff x="1141582" y="2362806"/>
            <a:chExt cx="1632917" cy="1529714"/>
          </a:xfrm>
        </p:grpSpPr>
        <p:sp>
          <p:nvSpPr>
            <p:cNvPr id="57" name="Oval 2">
              <a:extLst>
                <a:ext uri="{FF2B5EF4-FFF2-40B4-BE49-F238E27FC236}">
                  <a16:creationId xmlns:a16="http://schemas.microsoft.com/office/drawing/2014/main" id="{E8C9B7AD-FF90-408A-B471-9C957AE6A262}"/>
                </a:ext>
              </a:extLst>
            </p:cNvPr>
            <p:cNvSpPr>
              <a:spLocks noChangeAspect="1" noChangeArrowheads="1"/>
            </p:cNvSpPr>
            <p:nvPr/>
          </p:nvSpPr>
          <p:spPr bwMode="auto">
            <a:xfrm>
              <a:off x="1193644" y="2362806"/>
              <a:ext cx="1528794" cy="1529714"/>
            </a:xfrm>
            <a:prstGeom prst="ellipse">
              <a:avLst/>
            </a:prstGeom>
            <a:solidFill>
              <a:srgbClr val="C00000"/>
            </a:solidFill>
            <a:ln w="5080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zh-CN"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8" name="TextBox 147">
              <a:extLst>
                <a:ext uri="{FF2B5EF4-FFF2-40B4-BE49-F238E27FC236}">
                  <a16:creationId xmlns:a16="http://schemas.microsoft.com/office/drawing/2014/main" id="{C38522C1-4CBB-492E-8C5D-C7739AD81D93}"/>
                </a:ext>
              </a:extLst>
            </p:cNvPr>
            <p:cNvSpPr txBox="1">
              <a:spLocks noChangeArrowheads="1"/>
            </p:cNvSpPr>
            <p:nvPr/>
          </p:nvSpPr>
          <p:spPr bwMode="auto">
            <a:xfrm>
              <a:off x="1141582" y="2783729"/>
              <a:ext cx="1632917" cy="773039"/>
            </a:xfrm>
            <a:prstGeom prst="rect">
              <a:avLst/>
            </a:prstGeom>
            <a:noFill/>
            <a:ln w="9525">
              <a:noFill/>
              <a:miter lim="800000"/>
              <a:headEnd/>
              <a:tailEnd/>
            </a:ln>
          </p:spPr>
          <p:txBody>
            <a:bodyPr wrap="square" anchor="ctr">
              <a:spAutoFit/>
            </a:bodyPr>
            <a:lstStyle/>
            <a:p>
              <a:pPr lvl="0" algn="ctr" eaLnBrk="1" fontAlgn="ctr" hangingPunct="1">
                <a:spcBef>
                  <a:spcPts val="0"/>
                </a:spcBef>
                <a:spcAft>
                  <a:spcPts val="0"/>
                </a:spcAft>
                <a:buClr>
                  <a:srgbClr val="FF0000"/>
                </a:buClr>
                <a:buSzPct val="70000"/>
                <a:defRPr/>
              </a:pPr>
              <a:r>
                <a:rPr kumimoji="1" lang="zh-CN" altLang="en-US" sz="2400" b="1" dirty="0">
                  <a:solidFill>
                    <a:srgbClr val="FFFFFF"/>
                  </a:solidFill>
                  <a:latin typeface="微软雅黑" pitchFamily="34" charset="-122"/>
                  <a:ea typeface="微软雅黑" pitchFamily="34" charset="-122"/>
                </a:rPr>
                <a:t>社会治理面临的形势环境更为</a:t>
              </a:r>
              <a:endParaRPr kumimoji="1" lang="en-US" altLang="zh-CN" sz="2400" b="1" dirty="0">
                <a:solidFill>
                  <a:srgbClr val="FFFFFF"/>
                </a:solidFill>
                <a:latin typeface="微软雅黑" pitchFamily="34" charset="-122"/>
                <a:ea typeface="微软雅黑" pitchFamily="34" charset="-122"/>
              </a:endParaRPr>
            </a:p>
            <a:p>
              <a:pPr lvl="0" algn="ctr" eaLnBrk="1" fontAlgn="ctr" hangingPunct="1">
                <a:spcBef>
                  <a:spcPts val="0"/>
                </a:spcBef>
                <a:spcAft>
                  <a:spcPts val="0"/>
                </a:spcAft>
                <a:buClr>
                  <a:srgbClr val="FF0000"/>
                </a:buClr>
                <a:buSzPct val="70000"/>
                <a:defRPr/>
              </a:pPr>
              <a:r>
                <a:rPr kumimoji="1" lang="zh-CN" altLang="en-US" sz="2400" b="1" dirty="0">
                  <a:solidFill>
                    <a:srgbClr val="FFFFFF"/>
                  </a:solidFill>
                  <a:latin typeface="微软雅黑" pitchFamily="34" charset="-122"/>
                  <a:ea typeface="微软雅黑" pitchFamily="34" charset="-122"/>
                </a:rPr>
                <a:t>复杂</a:t>
              </a:r>
            </a:p>
          </p:txBody>
        </p:sp>
      </p:grpSp>
      <p:sp>
        <p:nvSpPr>
          <p:cNvPr id="32" name="AutoShape 3">
            <a:extLst>
              <a:ext uri="{FF2B5EF4-FFF2-40B4-BE49-F238E27FC236}">
                <a16:creationId xmlns:a16="http://schemas.microsoft.com/office/drawing/2014/main" id="{1EE08BA4-E31F-4452-928E-EFF4E4AF0C1F}"/>
              </a:ext>
            </a:extLst>
          </p:cNvPr>
          <p:cNvSpPr>
            <a:spLocks noChangeAspect="1" noChangeArrowheads="1"/>
          </p:cNvSpPr>
          <p:nvPr/>
        </p:nvSpPr>
        <p:spPr bwMode="auto">
          <a:xfrm>
            <a:off x="4805862" y="5215721"/>
            <a:ext cx="116178" cy="116178"/>
          </a:xfrm>
          <a:prstGeom prst="ellipse">
            <a:avLst/>
          </a:prstGeom>
          <a:solidFill>
            <a:schemeClr val="bg1">
              <a:lumMod val="95000"/>
            </a:schemeClr>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28" name="AutoShape 3">
            <a:extLst>
              <a:ext uri="{FF2B5EF4-FFF2-40B4-BE49-F238E27FC236}">
                <a16:creationId xmlns:a16="http://schemas.microsoft.com/office/drawing/2014/main" id="{66EA76B5-D169-47DD-AA06-BD4D1540CA8C}"/>
              </a:ext>
            </a:extLst>
          </p:cNvPr>
          <p:cNvSpPr>
            <a:spLocks noChangeAspect="1" noChangeArrowheads="1"/>
          </p:cNvSpPr>
          <p:nvPr/>
        </p:nvSpPr>
        <p:spPr bwMode="auto">
          <a:xfrm>
            <a:off x="4805862" y="4011944"/>
            <a:ext cx="116178" cy="116178"/>
          </a:xfrm>
          <a:prstGeom prst="ellipse">
            <a:avLst/>
          </a:prstGeom>
          <a:solidFill>
            <a:schemeClr val="bg1">
              <a:lumMod val="95000"/>
            </a:schemeClr>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23" name="AutoShape 3">
            <a:extLst>
              <a:ext uri="{FF2B5EF4-FFF2-40B4-BE49-F238E27FC236}">
                <a16:creationId xmlns:a16="http://schemas.microsoft.com/office/drawing/2014/main" id="{2D803350-6882-4064-98AB-3C41B561741B}"/>
              </a:ext>
            </a:extLst>
          </p:cNvPr>
          <p:cNvSpPr>
            <a:spLocks noChangeAspect="1" noChangeArrowheads="1"/>
          </p:cNvSpPr>
          <p:nvPr/>
        </p:nvSpPr>
        <p:spPr bwMode="auto">
          <a:xfrm>
            <a:off x="4807043" y="1601334"/>
            <a:ext cx="113818" cy="113818"/>
          </a:xfrm>
          <a:prstGeom prst="ellipse">
            <a:avLst/>
          </a:prstGeom>
          <a:solidFill>
            <a:schemeClr val="bg1">
              <a:lumMod val="95000"/>
            </a:schemeClr>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3" name="组合 2"/>
          <p:cNvGrpSpPr/>
          <p:nvPr/>
        </p:nvGrpSpPr>
        <p:grpSpPr>
          <a:xfrm>
            <a:off x="4876764" y="2442451"/>
            <a:ext cx="6588226" cy="740752"/>
            <a:chOff x="4876764" y="2442451"/>
            <a:chExt cx="6588226" cy="740752"/>
          </a:xfrm>
        </p:grpSpPr>
        <p:sp>
          <p:nvSpPr>
            <p:cNvPr id="35" name="圆角矩形 21">
              <a:extLst>
                <a:ext uri="{FF2B5EF4-FFF2-40B4-BE49-F238E27FC236}">
                  <a16:creationId xmlns:a16="http://schemas.microsoft.com/office/drawing/2014/main" id="{2BBABF34-1FA9-47F5-941F-06567E3023E2}"/>
                </a:ext>
              </a:extLst>
            </p:cNvPr>
            <p:cNvSpPr/>
            <p:nvPr/>
          </p:nvSpPr>
          <p:spPr bwMode="auto">
            <a:xfrm>
              <a:off x="4876764" y="2536762"/>
              <a:ext cx="6466569" cy="646441"/>
            </a:xfrm>
            <a:prstGeom prst="roundRect">
              <a:avLst>
                <a:gd name="adj" fmla="val 7848"/>
              </a:avLst>
            </a:prstGeom>
            <a:noFill/>
            <a:ln w="12700">
              <a:solidFill>
                <a:srgbClr val="C00000"/>
              </a:solid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39" name="圆角矩形 21">
              <a:extLst>
                <a:ext uri="{FF2B5EF4-FFF2-40B4-BE49-F238E27FC236}">
                  <a16:creationId xmlns:a16="http://schemas.microsoft.com/office/drawing/2014/main" id="{2BBABF34-1FA9-47F5-941F-06567E3023E2}"/>
                </a:ext>
              </a:extLst>
            </p:cNvPr>
            <p:cNvSpPr/>
            <p:nvPr/>
          </p:nvSpPr>
          <p:spPr bwMode="auto">
            <a:xfrm>
              <a:off x="4998421" y="2442451"/>
              <a:ext cx="6466569" cy="646441"/>
            </a:xfrm>
            <a:prstGeom prst="roundRect">
              <a:avLst>
                <a:gd name="adj" fmla="val 7848"/>
              </a:avLst>
            </a:prstGeom>
            <a:solidFill>
              <a:srgbClr val="C00000"/>
            </a:solidFill>
            <a:ln w="12700">
              <a:noFill/>
              <a:prstDash val="sysDash"/>
            </a:ln>
            <a:effectLst/>
          </p:spPr>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85000"/>
                    <a:lumOff val="15000"/>
                  </a:schemeClr>
                </a:solidFill>
                <a:effectLst/>
                <a:uLnTx/>
                <a:uFillTx/>
                <a:latin typeface="Calibri"/>
                <a:ea typeface="宋体" panose="02010600030101010101" pitchFamily="2" charset="-122"/>
                <a:cs typeface="+mn-cs"/>
              </a:endParaRPr>
            </a:p>
          </p:txBody>
        </p:sp>
        <p:sp>
          <p:nvSpPr>
            <p:cNvPr id="40" name="矩形 39">
              <a:extLst>
                <a:ext uri="{FF2B5EF4-FFF2-40B4-BE49-F238E27FC236}">
                  <a16:creationId xmlns:a16="http://schemas.microsoft.com/office/drawing/2014/main" id="{1521F079-7E67-44BF-8F8F-592065BC6FF1}"/>
                </a:ext>
              </a:extLst>
            </p:cNvPr>
            <p:cNvSpPr/>
            <p:nvPr/>
          </p:nvSpPr>
          <p:spPr>
            <a:xfrm>
              <a:off x="5115398" y="2581005"/>
              <a:ext cx="6228967" cy="369332"/>
            </a:xfrm>
            <a:prstGeom prst="rect">
              <a:avLst/>
            </a:prstGeom>
          </p:spPr>
          <p:txBody>
            <a:bodyPr wrap="square">
              <a:spAutoFit/>
            </a:bodyPr>
            <a:lstStyle/>
            <a:p>
              <a:pPr lvl="0" eaLnBrk="1" fontAlgn="auto" hangingPunct="1">
                <a:spcBef>
                  <a:spcPts val="0"/>
                </a:spcBef>
                <a:spcAft>
                  <a:spcPts val="0"/>
                </a:spcAft>
                <a:buClr>
                  <a:schemeClr val="tx1">
                    <a:lumMod val="85000"/>
                    <a:lumOff val="15000"/>
                  </a:schemeClr>
                </a:buClr>
                <a:defRPr/>
              </a:pPr>
              <a:r>
                <a:rPr lang="zh-CN" altLang="en-US" dirty="0">
                  <a:solidFill>
                    <a:schemeClr val="bg1"/>
                  </a:solidFill>
                  <a:latin typeface="微软雅黑" panose="020B0503020204020204" pitchFamily="34" charset="-122"/>
                  <a:ea typeface="微软雅黑" panose="020B0503020204020204" pitchFamily="34" charset="-122"/>
                </a:rPr>
                <a:t>社会矛盾和问题交织叠加，增加社会治理风险</a:t>
              </a:r>
            </a:p>
          </p:txBody>
        </p:sp>
      </p:grpSp>
      <p:sp>
        <p:nvSpPr>
          <p:cNvPr id="25" name="AutoShape 3">
            <a:extLst>
              <a:ext uri="{FF2B5EF4-FFF2-40B4-BE49-F238E27FC236}">
                <a16:creationId xmlns:a16="http://schemas.microsoft.com/office/drawing/2014/main" id="{BFB0B1B9-A607-4FFB-AD5F-189A3E702443}"/>
              </a:ext>
            </a:extLst>
          </p:cNvPr>
          <p:cNvSpPr>
            <a:spLocks noChangeAspect="1" noChangeArrowheads="1"/>
          </p:cNvSpPr>
          <p:nvPr/>
        </p:nvSpPr>
        <p:spPr bwMode="auto">
          <a:xfrm>
            <a:off x="4805861" y="2795983"/>
            <a:ext cx="116178" cy="116178"/>
          </a:xfrm>
          <a:prstGeom prst="ellipse">
            <a:avLst/>
          </a:prstGeom>
          <a:solidFill>
            <a:schemeClr val="bg1">
              <a:lumMod val="95000"/>
            </a:schemeClr>
          </a:solidFill>
          <a:ln w="12700">
            <a:solidFill>
              <a:srgbClr val="C00000"/>
            </a:solid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schemeClr val="tx1">
                  <a:lumMod val="85000"/>
                  <a:lumOff val="15000"/>
                </a:schemeClr>
              </a:solidFill>
              <a:effectLst/>
              <a:uLnTx/>
              <a:uFillTx/>
              <a:latin typeface="Calibri"/>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in)">
                                      <p:cBhvr>
                                        <p:cTn id="7" dur="500"/>
                                        <p:tgtEl>
                                          <p:spTgt spid="5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circle(out)">
                                      <p:cBhvr>
                                        <p:cTn id="11" dur="1000"/>
                                        <p:tgtEl>
                                          <p:spTgt spid="5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2500"/>
                            </p:stCondLst>
                            <p:childTnLst>
                              <p:par>
                                <p:cTn id="23" presetID="2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right)">
                                      <p:cBhvr>
                                        <p:cTn id="25" dur="500"/>
                                        <p:tgtEl>
                                          <p:spTgt spid="2"/>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right)">
                                      <p:cBhvr>
                                        <p:cTn id="35" dur="500"/>
                                        <p:tgtEl>
                                          <p:spTgt spid="3"/>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par>
                          <p:cTn id="42" fill="hold">
                            <p:stCondLst>
                              <p:cond delay="4500"/>
                            </p:stCondLst>
                            <p:childTnLst>
                              <p:par>
                                <p:cTn id="43" presetID="2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500"/>
                                        <p:tgtEl>
                                          <p:spTgt spid="4"/>
                                        </p:tgtEl>
                                      </p:cBhvr>
                                    </p:animEffect>
                                  </p:childTnLst>
                                </p:cTn>
                              </p:par>
                            </p:childTnLst>
                          </p:cTn>
                        </p:par>
                        <p:par>
                          <p:cTn id="46" fill="hold">
                            <p:stCondLst>
                              <p:cond delay="5000"/>
                            </p:stCondLst>
                            <p:childTnLst>
                              <p:par>
                                <p:cTn id="47" presetID="53" presetClass="entr" presetSubtype="16"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par>
                          <p:cTn id="52" fill="hold">
                            <p:stCondLst>
                              <p:cond delay="5500"/>
                            </p:stCondLst>
                            <p:childTnLst>
                              <p:par>
                                <p:cTn id="53" presetID="22" presetClass="entr" presetSubtype="2"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right)">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animBg="1"/>
      <p:bldP spid="28" grpId="0" animBg="1"/>
      <p:bldP spid="23"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Other"/>
  <p:tag name="APPLYORDER" val="49"/>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Other"/>
  <p:tag name="APPLYORDER" val="49"/>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Other"/>
  <p:tag name="APPLYORDER" val="49"/>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8年8月3日"/>
  <p:tag name="POCKET_APPLY_TYPE" val="Slide"/>
  <p:tag name="APPLYTYPE" val="Other"/>
  <p:tag name="APPLYORDER" val="49"/>
</p:tagLst>
</file>

<file path=ppt/theme/theme1.xml><?xml version="1.0" encoding="utf-8"?>
<a:theme xmlns:a="http://schemas.openxmlformats.org/drawingml/2006/main" name="templat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A7A7A7"/>
      </a:dk2>
      <a:lt2>
        <a:srgbClr val="535353"/>
      </a:lt2>
      <a:accent1>
        <a:srgbClr val="5B9BD5"/>
      </a:accent1>
      <a:accent2>
        <a:srgbClr val="ED7D31"/>
      </a:accent2>
      <a:accent3>
        <a:srgbClr val="FFFFFF"/>
      </a:accent3>
      <a:accent4>
        <a:srgbClr val="000000"/>
      </a:accent4>
      <a:accent5>
        <a:srgbClr val="B6CBE6"/>
      </a:accent5>
      <a:accent6>
        <a:srgbClr val="D4702B"/>
      </a:accent6>
      <a:hlink>
        <a:srgbClr val="0000FF"/>
      </a:hlink>
      <a:folHlink>
        <a:srgbClr val="FF00FF"/>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1542</Words>
  <Application>Microsoft Office PowerPoint</Application>
  <PresentationFormat>宽屏</PresentationFormat>
  <Paragraphs>158</Paragraphs>
  <Slides>33</Slides>
  <Notes>23</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33</vt:i4>
      </vt:variant>
    </vt:vector>
  </HeadingPairs>
  <TitlesOfParts>
    <vt:vector size="55" baseType="lpstr">
      <vt:lpstr>Avenir Roman</vt:lpstr>
      <vt:lpstr>Heiti SC Medium</vt:lpstr>
      <vt:lpstr>Hiragino Sans GB W6</vt:lpstr>
      <vt:lpstr>Lato Light</vt:lpstr>
      <vt:lpstr>Songti SC Regular</vt:lpstr>
      <vt:lpstr>等线</vt:lpstr>
      <vt:lpstr>黑体</vt:lpstr>
      <vt:lpstr>华文行楷</vt:lpstr>
      <vt:lpstr>华文新魏</vt:lpstr>
      <vt:lpstr>华文中宋</vt:lpstr>
      <vt:lpstr>宋体</vt:lpstr>
      <vt:lpstr>微软雅黑</vt:lpstr>
      <vt:lpstr>Agency FB</vt:lpstr>
      <vt:lpstr>Aharoni</vt:lpstr>
      <vt:lpstr>Arial</vt:lpstr>
      <vt:lpstr>Calibri</vt:lpstr>
      <vt:lpstr>Calibri Light</vt:lpstr>
      <vt:lpstr>Cordia New</vt:lpstr>
      <vt:lpstr>Helvetica</vt:lpstr>
      <vt:lpstr>Impact</vt:lpstr>
      <vt:lpstr>Wingdings</vt:lpstr>
      <vt:lpstr>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2018-10-23T13:40:03Z</dcterms:created>
  <dcterms:modified xsi:type="dcterms:W3CDTF">2018-11-22T15:00:08Z</dcterms:modified>
</cp:coreProperties>
</file>